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8"/>
  </p:notesMasterIdLst>
  <p:handoutMasterIdLst>
    <p:handoutMasterId r:id="rId129"/>
  </p:handoutMasterIdLst>
  <p:sldIdLst>
    <p:sldId id="2171" r:id="rId2"/>
    <p:sldId id="2130" r:id="rId3"/>
    <p:sldId id="2102" r:id="rId4"/>
    <p:sldId id="2141" r:id="rId5"/>
    <p:sldId id="2136" r:id="rId6"/>
    <p:sldId id="278" r:id="rId7"/>
    <p:sldId id="2129" r:id="rId8"/>
    <p:sldId id="2138" r:id="rId9"/>
    <p:sldId id="2140" r:id="rId10"/>
    <p:sldId id="2133" r:id="rId11"/>
    <p:sldId id="2099" r:id="rId12"/>
    <p:sldId id="2137" r:id="rId13"/>
    <p:sldId id="296" r:id="rId14"/>
    <p:sldId id="2132" r:id="rId15"/>
    <p:sldId id="2131" r:id="rId16"/>
    <p:sldId id="2144" r:id="rId17"/>
    <p:sldId id="2143" r:id="rId18"/>
    <p:sldId id="297" r:id="rId19"/>
    <p:sldId id="2142" r:id="rId20"/>
    <p:sldId id="262" r:id="rId21"/>
    <p:sldId id="256" r:id="rId22"/>
    <p:sldId id="257" r:id="rId23"/>
    <p:sldId id="2175" r:id="rId24"/>
    <p:sldId id="2176" r:id="rId25"/>
    <p:sldId id="2177" r:id="rId26"/>
    <p:sldId id="2178" r:id="rId27"/>
    <p:sldId id="2179" r:id="rId28"/>
    <p:sldId id="2180" r:id="rId29"/>
    <p:sldId id="2181" r:id="rId30"/>
    <p:sldId id="2182" r:id="rId31"/>
    <p:sldId id="2183" r:id="rId32"/>
    <p:sldId id="2184" r:id="rId33"/>
    <p:sldId id="2185" r:id="rId34"/>
    <p:sldId id="2186" r:id="rId35"/>
    <p:sldId id="2187" r:id="rId36"/>
    <p:sldId id="2188" r:id="rId37"/>
    <p:sldId id="2189" r:id="rId38"/>
    <p:sldId id="2190" r:id="rId39"/>
    <p:sldId id="2191" r:id="rId40"/>
    <p:sldId id="2192" r:id="rId41"/>
    <p:sldId id="2193" r:id="rId42"/>
    <p:sldId id="2194" r:id="rId43"/>
    <p:sldId id="2195" r:id="rId44"/>
    <p:sldId id="2196" r:id="rId45"/>
    <p:sldId id="2197" r:id="rId46"/>
    <p:sldId id="2198" r:id="rId47"/>
    <p:sldId id="2199" r:id="rId48"/>
    <p:sldId id="2200" r:id="rId49"/>
    <p:sldId id="2201" r:id="rId50"/>
    <p:sldId id="2202" r:id="rId51"/>
    <p:sldId id="2203" r:id="rId52"/>
    <p:sldId id="2204" r:id="rId53"/>
    <p:sldId id="2205" r:id="rId54"/>
    <p:sldId id="2206" r:id="rId55"/>
    <p:sldId id="2207" r:id="rId56"/>
    <p:sldId id="291" r:id="rId57"/>
    <p:sldId id="292" r:id="rId58"/>
    <p:sldId id="293" r:id="rId59"/>
    <p:sldId id="294" r:id="rId60"/>
    <p:sldId id="295" r:id="rId61"/>
    <p:sldId id="2208" r:id="rId62"/>
    <p:sldId id="2209" r:id="rId63"/>
    <p:sldId id="298" r:id="rId64"/>
    <p:sldId id="299" r:id="rId65"/>
    <p:sldId id="300" r:id="rId66"/>
    <p:sldId id="301" r:id="rId67"/>
    <p:sldId id="302" r:id="rId68"/>
    <p:sldId id="303" r:id="rId69"/>
    <p:sldId id="2174" r:id="rId70"/>
    <p:sldId id="258" r:id="rId71"/>
    <p:sldId id="259" r:id="rId72"/>
    <p:sldId id="260" r:id="rId73"/>
    <p:sldId id="261" r:id="rId74"/>
    <p:sldId id="2172" r:id="rId75"/>
    <p:sldId id="263" r:id="rId76"/>
    <p:sldId id="264" r:id="rId77"/>
    <p:sldId id="265" r:id="rId78"/>
    <p:sldId id="266" r:id="rId79"/>
    <p:sldId id="267" r:id="rId80"/>
    <p:sldId id="268" r:id="rId81"/>
    <p:sldId id="269" r:id="rId82"/>
    <p:sldId id="270" r:id="rId83"/>
    <p:sldId id="271" r:id="rId84"/>
    <p:sldId id="272" r:id="rId85"/>
    <p:sldId id="273" r:id="rId86"/>
    <p:sldId id="274" r:id="rId87"/>
    <p:sldId id="275" r:id="rId88"/>
    <p:sldId id="276" r:id="rId89"/>
    <p:sldId id="277" r:id="rId90"/>
    <p:sldId id="2173" r:id="rId91"/>
    <p:sldId id="279" r:id="rId92"/>
    <p:sldId id="280" r:id="rId93"/>
    <p:sldId id="281" r:id="rId94"/>
    <p:sldId id="282" r:id="rId95"/>
    <p:sldId id="283" r:id="rId96"/>
    <p:sldId id="284" r:id="rId97"/>
    <p:sldId id="285" r:id="rId98"/>
    <p:sldId id="286" r:id="rId99"/>
    <p:sldId id="287" r:id="rId100"/>
    <p:sldId id="288" r:id="rId101"/>
    <p:sldId id="289" r:id="rId102"/>
    <p:sldId id="2080" r:id="rId103"/>
    <p:sldId id="2147" r:id="rId104"/>
    <p:sldId id="2148" r:id="rId105"/>
    <p:sldId id="2149" r:id="rId106"/>
    <p:sldId id="2150" r:id="rId107"/>
    <p:sldId id="2151" r:id="rId108"/>
    <p:sldId id="2152" r:id="rId109"/>
    <p:sldId id="2153" r:id="rId110"/>
    <p:sldId id="2154" r:id="rId111"/>
    <p:sldId id="2155" r:id="rId112"/>
    <p:sldId id="2156" r:id="rId113"/>
    <p:sldId id="2157" r:id="rId114"/>
    <p:sldId id="2158" r:id="rId115"/>
    <p:sldId id="2159" r:id="rId116"/>
    <p:sldId id="2160" r:id="rId117"/>
    <p:sldId id="2162" r:id="rId118"/>
    <p:sldId id="2163" r:id="rId119"/>
    <p:sldId id="2164" r:id="rId120"/>
    <p:sldId id="2165" r:id="rId121"/>
    <p:sldId id="2169" r:id="rId122"/>
    <p:sldId id="2170" r:id="rId123"/>
    <p:sldId id="2166" r:id="rId124"/>
    <p:sldId id="2168" r:id="rId125"/>
    <p:sldId id="2161" r:id="rId126"/>
    <p:sldId id="423" r:id="rId1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5" userDrawn="1">
          <p15:clr>
            <a:srgbClr val="A4A3A4"/>
          </p15:clr>
        </p15:guide>
        <p15:guide id="2" pos="32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3194"/>
    <a:srgbClr val="F72283"/>
    <a:srgbClr val="62638D"/>
    <a:srgbClr val="FF3288"/>
    <a:srgbClr val="FF3185"/>
    <a:srgbClr val="F84A99"/>
    <a:srgbClr val="F5549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96"/>
      </p:cViewPr>
      <p:guideLst>
        <p:guide orient="horz" pos="255"/>
        <p:guide pos="325"/>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handoutMaster" Target="handoutMasters/handout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F23C08-EB4E-4167-B4E5-64C96363A56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IN"/>
        </a:p>
      </dgm:t>
    </dgm:pt>
    <dgm:pt modelId="{C9C37812-122D-4C16-9016-265DDBDEAD32}">
      <dgm:prSet/>
      <dgm:spPr>
        <a:solidFill>
          <a:srgbClr val="F72283"/>
        </a:solidFill>
      </dgm:spPr>
      <dgm:t>
        <a:bodyPr/>
        <a:lstStyle/>
        <a:p>
          <a:r>
            <a:rPr lang="en-US"/>
            <a:t>Australia as a destination</a:t>
          </a:r>
          <a:endParaRPr lang="en-IN"/>
        </a:p>
      </dgm:t>
    </dgm:pt>
    <dgm:pt modelId="{5EFC0CD3-903C-43A9-9EA9-4EED7B83F56F}" type="parTrans" cxnId="{B10DD890-6B2E-4AB2-8EAB-82201462CA8E}">
      <dgm:prSet/>
      <dgm:spPr/>
      <dgm:t>
        <a:bodyPr/>
        <a:lstStyle/>
        <a:p>
          <a:endParaRPr lang="en-IN"/>
        </a:p>
      </dgm:t>
    </dgm:pt>
    <dgm:pt modelId="{1AB09C48-9970-4837-AD9F-12DE99F3FCD9}" type="sibTrans" cxnId="{B10DD890-6B2E-4AB2-8EAB-82201462CA8E}">
      <dgm:prSet/>
      <dgm:spPr/>
      <dgm:t>
        <a:bodyPr/>
        <a:lstStyle/>
        <a:p>
          <a:endParaRPr lang="en-IN"/>
        </a:p>
      </dgm:t>
    </dgm:pt>
    <dgm:pt modelId="{DD179648-9A84-4C02-AECE-A7C26926965E}">
      <dgm:prSet/>
      <dgm:spPr>
        <a:solidFill>
          <a:srgbClr val="F72283"/>
        </a:solidFill>
      </dgm:spPr>
      <dgm:t>
        <a:bodyPr/>
        <a:lstStyle/>
        <a:p>
          <a:r>
            <a:rPr lang="en-US"/>
            <a:t>Why study in Australia?</a:t>
          </a:r>
          <a:endParaRPr lang="en-IN"/>
        </a:p>
      </dgm:t>
    </dgm:pt>
    <dgm:pt modelId="{9A56BD1E-AA7F-4B3F-AA16-CB6DC1B51FCF}" type="parTrans" cxnId="{4BBB1A29-C3B8-49D9-B991-A1D4A6DBCD9E}">
      <dgm:prSet/>
      <dgm:spPr/>
      <dgm:t>
        <a:bodyPr/>
        <a:lstStyle/>
        <a:p>
          <a:endParaRPr lang="en-IN"/>
        </a:p>
      </dgm:t>
    </dgm:pt>
    <dgm:pt modelId="{8F25BE7A-49D0-4AD7-95B4-86310FDDB7B8}" type="sibTrans" cxnId="{4BBB1A29-C3B8-49D9-B991-A1D4A6DBCD9E}">
      <dgm:prSet/>
      <dgm:spPr/>
      <dgm:t>
        <a:bodyPr/>
        <a:lstStyle/>
        <a:p>
          <a:endParaRPr lang="en-IN"/>
        </a:p>
      </dgm:t>
    </dgm:pt>
    <dgm:pt modelId="{C7F5247F-C84B-4786-B25B-B30CD2C94408}">
      <dgm:prSet/>
      <dgm:spPr>
        <a:solidFill>
          <a:srgbClr val="F72283"/>
        </a:solidFill>
      </dgm:spPr>
      <dgm:t>
        <a:bodyPr/>
        <a:lstStyle/>
        <a:p>
          <a:r>
            <a:rPr lang="en-US" dirty="0"/>
            <a:t>Understanding Australian Education System</a:t>
          </a:r>
          <a:endParaRPr lang="en-IN" dirty="0"/>
        </a:p>
      </dgm:t>
    </dgm:pt>
    <dgm:pt modelId="{8FB5D63F-1494-448C-B8D2-19A111B5B8EE}" type="parTrans" cxnId="{B8F3A093-4EE9-4F86-B90E-E1DFC68BC2DF}">
      <dgm:prSet/>
      <dgm:spPr/>
      <dgm:t>
        <a:bodyPr/>
        <a:lstStyle/>
        <a:p>
          <a:endParaRPr lang="en-IN"/>
        </a:p>
      </dgm:t>
    </dgm:pt>
    <dgm:pt modelId="{101DACBE-CC35-4E86-89E8-9DBB3EF5DD4C}" type="sibTrans" cxnId="{B8F3A093-4EE9-4F86-B90E-E1DFC68BC2DF}">
      <dgm:prSet/>
      <dgm:spPr/>
      <dgm:t>
        <a:bodyPr/>
        <a:lstStyle/>
        <a:p>
          <a:endParaRPr lang="en-IN"/>
        </a:p>
      </dgm:t>
    </dgm:pt>
    <dgm:pt modelId="{504D0B9A-C287-4940-97BB-AC4EE43A8A22}">
      <dgm:prSet/>
      <dgm:spPr>
        <a:solidFill>
          <a:srgbClr val="F72283"/>
        </a:solidFill>
      </dgm:spPr>
      <dgm:t>
        <a:bodyPr/>
        <a:lstStyle/>
        <a:p>
          <a:r>
            <a:rPr lang="en-IN" dirty="0"/>
            <a:t>Post study work permit? What is it? Duration?</a:t>
          </a:r>
        </a:p>
      </dgm:t>
    </dgm:pt>
    <dgm:pt modelId="{C4AE3DBF-6246-4439-8100-0C4F07959ECC}" type="parTrans" cxnId="{78E95754-076D-4291-8E93-5A723D1249DE}">
      <dgm:prSet/>
      <dgm:spPr/>
      <dgm:t>
        <a:bodyPr/>
        <a:lstStyle/>
        <a:p>
          <a:endParaRPr lang="en-IN"/>
        </a:p>
      </dgm:t>
    </dgm:pt>
    <dgm:pt modelId="{2807897B-4B81-4B20-AF54-E254D0B72017}" type="sibTrans" cxnId="{78E95754-076D-4291-8E93-5A723D1249DE}">
      <dgm:prSet/>
      <dgm:spPr/>
      <dgm:t>
        <a:bodyPr/>
        <a:lstStyle/>
        <a:p>
          <a:endParaRPr lang="en-IN"/>
        </a:p>
      </dgm:t>
    </dgm:pt>
    <dgm:pt modelId="{5C1B2CF9-E26C-49D9-80A2-C1F3E521293C}">
      <dgm:prSet/>
      <dgm:spPr>
        <a:solidFill>
          <a:srgbClr val="F72283"/>
        </a:solidFill>
      </dgm:spPr>
      <dgm:t>
        <a:bodyPr/>
        <a:lstStyle/>
        <a:p>
          <a:r>
            <a:rPr lang="en-IN" dirty="0"/>
            <a:t>Universities we represent</a:t>
          </a:r>
        </a:p>
      </dgm:t>
    </dgm:pt>
    <dgm:pt modelId="{4B1E616B-87AD-4F9D-BD23-BBAAE62C2EFA}" type="parTrans" cxnId="{ED04D053-03B0-4D9F-BD1C-22933AA2E265}">
      <dgm:prSet/>
      <dgm:spPr/>
      <dgm:t>
        <a:bodyPr/>
        <a:lstStyle/>
        <a:p>
          <a:endParaRPr lang="en-IN"/>
        </a:p>
      </dgm:t>
    </dgm:pt>
    <dgm:pt modelId="{FF749179-41F0-45EF-91EE-90A9B7F56C7B}" type="sibTrans" cxnId="{ED04D053-03B0-4D9F-BD1C-22933AA2E265}">
      <dgm:prSet/>
      <dgm:spPr/>
      <dgm:t>
        <a:bodyPr/>
        <a:lstStyle/>
        <a:p>
          <a:endParaRPr lang="en-IN"/>
        </a:p>
      </dgm:t>
    </dgm:pt>
    <dgm:pt modelId="{7F849C06-3432-4317-93C7-515DA03DCCE4}">
      <dgm:prSet/>
      <dgm:spPr>
        <a:solidFill>
          <a:srgbClr val="F72283"/>
        </a:solidFill>
      </dgm:spPr>
      <dgm:t>
        <a:bodyPr/>
        <a:lstStyle/>
        <a:p>
          <a:r>
            <a:rPr lang="en-IN"/>
            <a:t>Application process</a:t>
          </a:r>
        </a:p>
      </dgm:t>
    </dgm:pt>
    <dgm:pt modelId="{703A3C53-FFFD-46E5-B02B-D02969915737}" type="parTrans" cxnId="{13BFA95C-4C2D-429C-89FF-178DC5DCF335}">
      <dgm:prSet/>
      <dgm:spPr/>
      <dgm:t>
        <a:bodyPr/>
        <a:lstStyle/>
        <a:p>
          <a:endParaRPr lang="en-IN"/>
        </a:p>
      </dgm:t>
    </dgm:pt>
    <dgm:pt modelId="{8B5E004A-CF59-4A86-81CC-E14E71587F7B}" type="sibTrans" cxnId="{13BFA95C-4C2D-429C-89FF-178DC5DCF335}">
      <dgm:prSet/>
      <dgm:spPr/>
      <dgm:t>
        <a:bodyPr/>
        <a:lstStyle/>
        <a:p>
          <a:endParaRPr lang="en-IN"/>
        </a:p>
      </dgm:t>
    </dgm:pt>
    <dgm:pt modelId="{B1C7C4FE-3957-43D4-9631-CC31F17DF78A}">
      <dgm:prSet/>
      <dgm:spPr>
        <a:solidFill>
          <a:srgbClr val="F72283"/>
        </a:solidFill>
      </dgm:spPr>
      <dgm:t>
        <a:bodyPr/>
        <a:lstStyle/>
        <a:p>
          <a:r>
            <a:rPr lang="en-IN"/>
            <a:t>Admission requirement</a:t>
          </a:r>
        </a:p>
      </dgm:t>
    </dgm:pt>
    <dgm:pt modelId="{E50B9120-8D18-43CE-B2E2-1F2D4640FFE5}" type="parTrans" cxnId="{BC5A2771-B9A7-4B9D-BC57-8AFEF0FA7CAA}">
      <dgm:prSet/>
      <dgm:spPr/>
      <dgm:t>
        <a:bodyPr/>
        <a:lstStyle/>
        <a:p>
          <a:endParaRPr lang="en-IN"/>
        </a:p>
      </dgm:t>
    </dgm:pt>
    <dgm:pt modelId="{4086F4C9-6463-409F-9920-96C99EA96E2E}" type="sibTrans" cxnId="{BC5A2771-B9A7-4B9D-BC57-8AFEF0FA7CAA}">
      <dgm:prSet/>
      <dgm:spPr/>
      <dgm:t>
        <a:bodyPr/>
        <a:lstStyle/>
        <a:p>
          <a:endParaRPr lang="en-IN"/>
        </a:p>
      </dgm:t>
    </dgm:pt>
    <dgm:pt modelId="{E6BD2720-2375-4B53-90A9-CBC5E3A21B2A}">
      <dgm:prSet/>
      <dgm:spPr>
        <a:solidFill>
          <a:srgbClr val="F72283"/>
        </a:solidFill>
      </dgm:spPr>
      <dgm:t>
        <a:bodyPr/>
        <a:lstStyle/>
        <a:p>
          <a:r>
            <a:rPr lang="en-IN" dirty="0"/>
            <a:t>GS process in Australia</a:t>
          </a:r>
        </a:p>
      </dgm:t>
    </dgm:pt>
    <dgm:pt modelId="{2D8967CB-3013-49C2-93C2-7B8622B70F3B}" type="parTrans" cxnId="{0175A606-BEB2-4725-8017-AF3A62C46E92}">
      <dgm:prSet/>
      <dgm:spPr/>
      <dgm:t>
        <a:bodyPr/>
        <a:lstStyle/>
        <a:p>
          <a:endParaRPr lang="en-IN"/>
        </a:p>
      </dgm:t>
    </dgm:pt>
    <dgm:pt modelId="{FB53A203-3D79-47A7-8A0A-2A9A0112B9D2}" type="sibTrans" cxnId="{0175A606-BEB2-4725-8017-AF3A62C46E92}">
      <dgm:prSet/>
      <dgm:spPr/>
      <dgm:t>
        <a:bodyPr/>
        <a:lstStyle/>
        <a:p>
          <a:endParaRPr lang="en-IN"/>
        </a:p>
      </dgm:t>
    </dgm:pt>
    <dgm:pt modelId="{3E066CAF-E967-475F-B617-2333FF844354}">
      <dgm:prSet/>
      <dgm:spPr>
        <a:solidFill>
          <a:srgbClr val="F72283"/>
        </a:solidFill>
      </dgm:spPr>
      <dgm:t>
        <a:bodyPr/>
        <a:lstStyle/>
        <a:p>
          <a:r>
            <a:rPr lang="en-IN" dirty="0"/>
            <a:t>Understanding part-time work opportunities</a:t>
          </a:r>
        </a:p>
      </dgm:t>
    </dgm:pt>
    <dgm:pt modelId="{E200101F-B6E1-4E0A-8F9B-7675C3CA8F5F}" type="parTrans" cxnId="{B8447047-45C1-4A6F-8425-8E616C21A828}">
      <dgm:prSet/>
      <dgm:spPr/>
      <dgm:t>
        <a:bodyPr/>
        <a:lstStyle/>
        <a:p>
          <a:endParaRPr lang="en-IN"/>
        </a:p>
      </dgm:t>
    </dgm:pt>
    <dgm:pt modelId="{638C251B-3D9F-4736-88A9-0F7A2E9843DA}" type="sibTrans" cxnId="{B8447047-45C1-4A6F-8425-8E616C21A828}">
      <dgm:prSet/>
      <dgm:spPr/>
      <dgm:t>
        <a:bodyPr/>
        <a:lstStyle/>
        <a:p>
          <a:endParaRPr lang="en-IN"/>
        </a:p>
      </dgm:t>
    </dgm:pt>
    <dgm:pt modelId="{6CF05620-1ECF-4D58-A825-F16CEA1817EF}" type="pres">
      <dgm:prSet presAssocID="{D1F23C08-EB4E-4167-B4E5-64C96363A56F}" presName="linear" presStyleCnt="0">
        <dgm:presLayoutVars>
          <dgm:animLvl val="lvl"/>
          <dgm:resizeHandles val="exact"/>
        </dgm:presLayoutVars>
      </dgm:prSet>
      <dgm:spPr/>
    </dgm:pt>
    <dgm:pt modelId="{E7C91300-F5FE-4463-BCEC-3B805C79F437}" type="pres">
      <dgm:prSet presAssocID="{C9C37812-122D-4C16-9016-265DDBDEAD32}" presName="parentText" presStyleLbl="node1" presStyleIdx="0" presStyleCnt="9">
        <dgm:presLayoutVars>
          <dgm:chMax val="0"/>
          <dgm:bulletEnabled val="1"/>
        </dgm:presLayoutVars>
      </dgm:prSet>
      <dgm:spPr/>
    </dgm:pt>
    <dgm:pt modelId="{38DEFE09-C5AF-43C1-BB8C-F2BE162DA9F3}" type="pres">
      <dgm:prSet presAssocID="{1AB09C48-9970-4837-AD9F-12DE99F3FCD9}" presName="spacer" presStyleCnt="0"/>
      <dgm:spPr/>
    </dgm:pt>
    <dgm:pt modelId="{35AEF403-331E-4A91-8440-0F28C4920550}" type="pres">
      <dgm:prSet presAssocID="{DD179648-9A84-4C02-AECE-A7C26926965E}" presName="parentText" presStyleLbl="node1" presStyleIdx="1" presStyleCnt="9">
        <dgm:presLayoutVars>
          <dgm:chMax val="0"/>
          <dgm:bulletEnabled val="1"/>
        </dgm:presLayoutVars>
      </dgm:prSet>
      <dgm:spPr/>
    </dgm:pt>
    <dgm:pt modelId="{F9C82D9D-1F66-4EC3-B135-5DB26D848D22}" type="pres">
      <dgm:prSet presAssocID="{8F25BE7A-49D0-4AD7-95B4-86310FDDB7B8}" presName="spacer" presStyleCnt="0"/>
      <dgm:spPr/>
    </dgm:pt>
    <dgm:pt modelId="{BD9EFEF9-1E6C-4F1C-9988-6ABB47A6E39F}" type="pres">
      <dgm:prSet presAssocID="{C7F5247F-C84B-4786-B25B-B30CD2C94408}" presName="parentText" presStyleLbl="node1" presStyleIdx="2" presStyleCnt="9">
        <dgm:presLayoutVars>
          <dgm:chMax val="0"/>
          <dgm:bulletEnabled val="1"/>
        </dgm:presLayoutVars>
      </dgm:prSet>
      <dgm:spPr/>
    </dgm:pt>
    <dgm:pt modelId="{7B1D6AA2-9869-45B5-B496-BF5232503A13}" type="pres">
      <dgm:prSet presAssocID="{101DACBE-CC35-4E86-89E8-9DBB3EF5DD4C}" presName="spacer" presStyleCnt="0"/>
      <dgm:spPr/>
    </dgm:pt>
    <dgm:pt modelId="{BE0FA2B0-ABA3-4AAB-B64B-54A5DD5BAAAD}" type="pres">
      <dgm:prSet presAssocID="{504D0B9A-C287-4940-97BB-AC4EE43A8A22}" presName="parentText" presStyleLbl="node1" presStyleIdx="3" presStyleCnt="9">
        <dgm:presLayoutVars>
          <dgm:chMax val="0"/>
          <dgm:bulletEnabled val="1"/>
        </dgm:presLayoutVars>
      </dgm:prSet>
      <dgm:spPr/>
    </dgm:pt>
    <dgm:pt modelId="{A1064794-8326-438F-B553-D571EB8E739D}" type="pres">
      <dgm:prSet presAssocID="{2807897B-4B81-4B20-AF54-E254D0B72017}" presName="spacer" presStyleCnt="0"/>
      <dgm:spPr/>
    </dgm:pt>
    <dgm:pt modelId="{F9B42A70-3FC2-4EB4-B552-310BFEF5A215}" type="pres">
      <dgm:prSet presAssocID="{3E066CAF-E967-475F-B617-2333FF844354}" presName="parentText" presStyleLbl="node1" presStyleIdx="4" presStyleCnt="9">
        <dgm:presLayoutVars>
          <dgm:chMax val="0"/>
          <dgm:bulletEnabled val="1"/>
        </dgm:presLayoutVars>
      </dgm:prSet>
      <dgm:spPr/>
    </dgm:pt>
    <dgm:pt modelId="{65E3128A-9EEA-47F7-A336-0DE04F1F08E8}" type="pres">
      <dgm:prSet presAssocID="{638C251B-3D9F-4736-88A9-0F7A2E9843DA}" presName="spacer" presStyleCnt="0"/>
      <dgm:spPr/>
    </dgm:pt>
    <dgm:pt modelId="{88D6B81E-79BF-4F27-A566-69D42DA0DB1F}" type="pres">
      <dgm:prSet presAssocID="{5C1B2CF9-E26C-49D9-80A2-C1F3E521293C}" presName="parentText" presStyleLbl="node1" presStyleIdx="5" presStyleCnt="9">
        <dgm:presLayoutVars>
          <dgm:chMax val="0"/>
          <dgm:bulletEnabled val="1"/>
        </dgm:presLayoutVars>
      </dgm:prSet>
      <dgm:spPr/>
    </dgm:pt>
    <dgm:pt modelId="{AF1E13FD-F0FB-406B-8CC1-3A2F8AC02C48}" type="pres">
      <dgm:prSet presAssocID="{FF749179-41F0-45EF-91EE-90A9B7F56C7B}" presName="spacer" presStyleCnt="0"/>
      <dgm:spPr/>
    </dgm:pt>
    <dgm:pt modelId="{BD6AE172-755E-4B75-8720-BF7E2AC14BF0}" type="pres">
      <dgm:prSet presAssocID="{7F849C06-3432-4317-93C7-515DA03DCCE4}" presName="parentText" presStyleLbl="node1" presStyleIdx="6" presStyleCnt="9">
        <dgm:presLayoutVars>
          <dgm:chMax val="0"/>
          <dgm:bulletEnabled val="1"/>
        </dgm:presLayoutVars>
      </dgm:prSet>
      <dgm:spPr/>
    </dgm:pt>
    <dgm:pt modelId="{FFCAF41B-87C7-4F2A-AA93-6FF2AE46B062}" type="pres">
      <dgm:prSet presAssocID="{8B5E004A-CF59-4A86-81CC-E14E71587F7B}" presName="spacer" presStyleCnt="0"/>
      <dgm:spPr/>
    </dgm:pt>
    <dgm:pt modelId="{7C305379-064E-454A-A0D4-340EABE24C2E}" type="pres">
      <dgm:prSet presAssocID="{B1C7C4FE-3957-43D4-9631-CC31F17DF78A}" presName="parentText" presStyleLbl="node1" presStyleIdx="7" presStyleCnt="9">
        <dgm:presLayoutVars>
          <dgm:chMax val="0"/>
          <dgm:bulletEnabled val="1"/>
        </dgm:presLayoutVars>
      </dgm:prSet>
      <dgm:spPr/>
    </dgm:pt>
    <dgm:pt modelId="{C83DC8A9-A627-4EA8-90C9-C8E138E06666}" type="pres">
      <dgm:prSet presAssocID="{4086F4C9-6463-409F-9920-96C99EA96E2E}" presName="spacer" presStyleCnt="0"/>
      <dgm:spPr/>
    </dgm:pt>
    <dgm:pt modelId="{4F467A6E-C024-462C-9E4E-38C6337A04EA}" type="pres">
      <dgm:prSet presAssocID="{E6BD2720-2375-4B53-90A9-CBC5E3A21B2A}" presName="parentText" presStyleLbl="node1" presStyleIdx="8" presStyleCnt="9">
        <dgm:presLayoutVars>
          <dgm:chMax val="0"/>
          <dgm:bulletEnabled val="1"/>
        </dgm:presLayoutVars>
      </dgm:prSet>
      <dgm:spPr/>
    </dgm:pt>
  </dgm:ptLst>
  <dgm:cxnLst>
    <dgm:cxn modelId="{0175A606-BEB2-4725-8017-AF3A62C46E92}" srcId="{D1F23C08-EB4E-4167-B4E5-64C96363A56F}" destId="{E6BD2720-2375-4B53-90A9-CBC5E3A21B2A}" srcOrd="8" destOrd="0" parTransId="{2D8967CB-3013-49C2-93C2-7B8622B70F3B}" sibTransId="{FB53A203-3D79-47A7-8A0A-2A9A0112B9D2}"/>
    <dgm:cxn modelId="{4BBB1A29-C3B8-49D9-B991-A1D4A6DBCD9E}" srcId="{D1F23C08-EB4E-4167-B4E5-64C96363A56F}" destId="{DD179648-9A84-4C02-AECE-A7C26926965E}" srcOrd="1" destOrd="0" parTransId="{9A56BD1E-AA7F-4B3F-AA16-CB6DC1B51FCF}" sibTransId="{8F25BE7A-49D0-4AD7-95B4-86310FDDB7B8}"/>
    <dgm:cxn modelId="{9CC95633-4723-496E-910E-3991BEE4D030}" type="presOf" srcId="{5C1B2CF9-E26C-49D9-80A2-C1F3E521293C}" destId="{88D6B81E-79BF-4F27-A566-69D42DA0DB1F}" srcOrd="0" destOrd="0" presId="urn:microsoft.com/office/officeart/2005/8/layout/vList2"/>
    <dgm:cxn modelId="{B1548F3C-BA2C-4B29-AC27-9C884F35CDC3}" type="presOf" srcId="{E6BD2720-2375-4B53-90A9-CBC5E3A21B2A}" destId="{4F467A6E-C024-462C-9E4E-38C6337A04EA}" srcOrd="0" destOrd="0" presId="urn:microsoft.com/office/officeart/2005/8/layout/vList2"/>
    <dgm:cxn modelId="{13BFA95C-4C2D-429C-89FF-178DC5DCF335}" srcId="{D1F23C08-EB4E-4167-B4E5-64C96363A56F}" destId="{7F849C06-3432-4317-93C7-515DA03DCCE4}" srcOrd="6" destOrd="0" parTransId="{703A3C53-FFFD-46E5-B02B-D02969915737}" sibTransId="{8B5E004A-CF59-4A86-81CC-E14E71587F7B}"/>
    <dgm:cxn modelId="{B8447047-45C1-4A6F-8425-8E616C21A828}" srcId="{D1F23C08-EB4E-4167-B4E5-64C96363A56F}" destId="{3E066CAF-E967-475F-B617-2333FF844354}" srcOrd="4" destOrd="0" parTransId="{E200101F-B6E1-4E0A-8F9B-7675C3CA8F5F}" sibTransId="{638C251B-3D9F-4736-88A9-0F7A2E9843DA}"/>
    <dgm:cxn modelId="{BC5A2771-B9A7-4B9D-BC57-8AFEF0FA7CAA}" srcId="{D1F23C08-EB4E-4167-B4E5-64C96363A56F}" destId="{B1C7C4FE-3957-43D4-9631-CC31F17DF78A}" srcOrd="7" destOrd="0" parTransId="{E50B9120-8D18-43CE-B2E2-1F2D4640FFE5}" sibTransId="{4086F4C9-6463-409F-9920-96C99EA96E2E}"/>
    <dgm:cxn modelId="{ED04D053-03B0-4D9F-BD1C-22933AA2E265}" srcId="{D1F23C08-EB4E-4167-B4E5-64C96363A56F}" destId="{5C1B2CF9-E26C-49D9-80A2-C1F3E521293C}" srcOrd="5" destOrd="0" parTransId="{4B1E616B-87AD-4F9D-BD23-BBAAE62C2EFA}" sibTransId="{FF749179-41F0-45EF-91EE-90A9B7F56C7B}"/>
    <dgm:cxn modelId="{78E95754-076D-4291-8E93-5A723D1249DE}" srcId="{D1F23C08-EB4E-4167-B4E5-64C96363A56F}" destId="{504D0B9A-C287-4940-97BB-AC4EE43A8A22}" srcOrd="3" destOrd="0" parTransId="{C4AE3DBF-6246-4439-8100-0C4F07959ECC}" sibTransId="{2807897B-4B81-4B20-AF54-E254D0B72017}"/>
    <dgm:cxn modelId="{B10DD890-6B2E-4AB2-8EAB-82201462CA8E}" srcId="{D1F23C08-EB4E-4167-B4E5-64C96363A56F}" destId="{C9C37812-122D-4C16-9016-265DDBDEAD32}" srcOrd="0" destOrd="0" parTransId="{5EFC0CD3-903C-43A9-9EA9-4EED7B83F56F}" sibTransId="{1AB09C48-9970-4837-AD9F-12DE99F3FCD9}"/>
    <dgm:cxn modelId="{B8F3A093-4EE9-4F86-B90E-E1DFC68BC2DF}" srcId="{D1F23C08-EB4E-4167-B4E5-64C96363A56F}" destId="{C7F5247F-C84B-4786-B25B-B30CD2C94408}" srcOrd="2" destOrd="0" parTransId="{8FB5D63F-1494-448C-B8D2-19A111B5B8EE}" sibTransId="{101DACBE-CC35-4E86-89E8-9DBB3EF5DD4C}"/>
    <dgm:cxn modelId="{56E4C9A2-430F-41D3-ACBE-2436C2632CF9}" type="presOf" srcId="{C7F5247F-C84B-4786-B25B-B30CD2C94408}" destId="{BD9EFEF9-1E6C-4F1C-9988-6ABB47A6E39F}" srcOrd="0" destOrd="0" presId="urn:microsoft.com/office/officeart/2005/8/layout/vList2"/>
    <dgm:cxn modelId="{596431A4-348C-4A0C-B948-41E1D3DF047A}" type="presOf" srcId="{DD179648-9A84-4C02-AECE-A7C26926965E}" destId="{35AEF403-331E-4A91-8440-0F28C4920550}" srcOrd="0" destOrd="0" presId="urn:microsoft.com/office/officeart/2005/8/layout/vList2"/>
    <dgm:cxn modelId="{D10880AA-69B8-47EF-8D63-45045425AF7C}" type="presOf" srcId="{3E066CAF-E967-475F-B617-2333FF844354}" destId="{F9B42A70-3FC2-4EB4-B552-310BFEF5A215}" srcOrd="0" destOrd="0" presId="urn:microsoft.com/office/officeart/2005/8/layout/vList2"/>
    <dgm:cxn modelId="{910687BE-1885-4F44-BFF2-2A99234FD91D}" type="presOf" srcId="{B1C7C4FE-3957-43D4-9631-CC31F17DF78A}" destId="{7C305379-064E-454A-A0D4-340EABE24C2E}" srcOrd="0" destOrd="0" presId="urn:microsoft.com/office/officeart/2005/8/layout/vList2"/>
    <dgm:cxn modelId="{BD2391C8-6558-4A26-AECA-F7966C1CA22B}" type="presOf" srcId="{D1F23C08-EB4E-4167-B4E5-64C96363A56F}" destId="{6CF05620-1ECF-4D58-A825-F16CEA1817EF}" srcOrd="0" destOrd="0" presId="urn:microsoft.com/office/officeart/2005/8/layout/vList2"/>
    <dgm:cxn modelId="{C931A2F7-C619-4669-8AD0-03666F23133A}" type="presOf" srcId="{7F849C06-3432-4317-93C7-515DA03DCCE4}" destId="{BD6AE172-755E-4B75-8720-BF7E2AC14BF0}" srcOrd="0" destOrd="0" presId="urn:microsoft.com/office/officeart/2005/8/layout/vList2"/>
    <dgm:cxn modelId="{55C91AFA-DFC3-42EA-BC1F-A86AE3C202CB}" type="presOf" srcId="{C9C37812-122D-4C16-9016-265DDBDEAD32}" destId="{E7C91300-F5FE-4463-BCEC-3B805C79F437}" srcOrd="0" destOrd="0" presId="urn:microsoft.com/office/officeart/2005/8/layout/vList2"/>
    <dgm:cxn modelId="{214427FB-12EB-4C0D-ACA7-2D0543D7213C}" type="presOf" srcId="{504D0B9A-C287-4940-97BB-AC4EE43A8A22}" destId="{BE0FA2B0-ABA3-4AAB-B64B-54A5DD5BAAAD}" srcOrd="0" destOrd="0" presId="urn:microsoft.com/office/officeart/2005/8/layout/vList2"/>
    <dgm:cxn modelId="{FF96F981-5B2A-438C-AD87-5E83A4508113}" type="presParOf" srcId="{6CF05620-1ECF-4D58-A825-F16CEA1817EF}" destId="{E7C91300-F5FE-4463-BCEC-3B805C79F437}" srcOrd="0" destOrd="0" presId="urn:microsoft.com/office/officeart/2005/8/layout/vList2"/>
    <dgm:cxn modelId="{7D947E2B-7C6F-4562-ABDD-D20DB63F420E}" type="presParOf" srcId="{6CF05620-1ECF-4D58-A825-F16CEA1817EF}" destId="{38DEFE09-C5AF-43C1-BB8C-F2BE162DA9F3}" srcOrd="1" destOrd="0" presId="urn:microsoft.com/office/officeart/2005/8/layout/vList2"/>
    <dgm:cxn modelId="{D42095E7-E446-497F-ADF5-EDCA794EEA7D}" type="presParOf" srcId="{6CF05620-1ECF-4D58-A825-F16CEA1817EF}" destId="{35AEF403-331E-4A91-8440-0F28C4920550}" srcOrd="2" destOrd="0" presId="urn:microsoft.com/office/officeart/2005/8/layout/vList2"/>
    <dgm:cxn modelId="{E2961C4B-C965-4E8F-AD75-97D6CCD10473}" type="presParOf" srcId="{6CF05620-1ECF-4D58-A825-F16CEA1817EF}" destId="{F9C82D9D-1F66-4EC3-B135-5DB26D848D22}" srcOrd="3" destOrd="0" presId="urn:microsoft.com/office/officeart/2005/8/layout/vList2"/>
    <dgm:cxn modelId="{077E7F41-B305-470C-86F1-18758CCFF1E3}" type="presParOf" srcId="{6CF05620-1ECF-4D58-A825-F16CEA1817EF}" destId="{BD9EFEF9-1E6C-4F1C-9988-6ABB47A6E39F}" srcOrd="4" destOrd="0" presId="urn:microsoft.com/office/officeart/2005/8/layout/vList2"/>
    <dgm:cxn modelId="{4CB6F24C-F695-4BCF-B38C-1F8799358D18}" type="presParOf" srcId="{6CF05620-1ECF-4D58-A825-F16CEA1817EF}" destId="{7B1D6AA2-9869-45B5-B496-BF5232503A13}" srcOrd="5" destOrd="0" presId="urn:microsoft.com/office/officeart/2005/8/layout/vList2"/>
    <dgm:cxn modelId="{694B10FC-A630-4AC3-92CC-6BF5C4F0046E}" type="presParOf" srcId="{6CF05620-1ECF-4D58-A825-F16CEA1817EF}" destId="{BE0FA2B0-ABA3-4AAB-B64B-54A5DD5BAAAD}" srcOrd="6" destOrd="0" presId="urn:microsoft.com/office/officeart/2005/8/layout/vList2"/>
    <dgm:cxn modelId="{33FB65D7-2DF3-408E-9A48-6744F91E43BF}" type="presParOf" srcId="{6CF05620-1ECF-4D58-A825-F16CEA1817EF}" destId="{A1064794-8326-438F-B553-D571EB8E739D}" srcOrd="7" destOrd="0" presId="urn:microsoft.com/office/officeart/2005/8/layout/vList2"/>
    <dgm:cxn modelId="{36B224E8-DE26-429B-85CC-CB2F3F66F09D}" type="presParOf" srcId="{6CF05620-1ECF-4D58-A825-F16CEA1817EF}" destId="{F9B42A70-3FC2-4EB4-B552-310BFEF5A215}" srcOrd="8" destOrd="0" presId="urn:microsoft.com/office/officeart/2005/8/layout/vList2"/>
    <dgm:cxn modelId="{C3ECC325-80AC-413F-AED6-5AB047863A1D}" type="presParOf" srcId="{6CF05620-1ECF-4D58-A825-F16CEA1817EF}" destId="{65E3128A-9EEA-47F7-A336-0DE04F1F08E8}" srcOrd="9" destOrd="0" presId="urn:microsoft.com/office/officeart/2005/8/layout/vList2"/>
    <dgm:cxn modelId="{E2537866-E134-4836-8EE3-FB8F1F47EC00}" type="presParOf" srcId="{6CF05620-1ECF-4D58-A825-F16CEA1817EF}" destId="{88D6B81E-79BF-4F27-A566-69D42DA0DB1F}" srcOrd="10" destOrd="0" presId="urn:microsoft.com/office/officeart/2005/8/layout/vList2"/>
    <dgm:cxn modelId="{8B3A6753-9168-4057-ADD7-3B5EA09074F6}" type="presParOf" srcId="{6CF05620-1ECF-4D58-A825-F16CEA1817EF}" destId="{AF1E13FD-F0FB-406B-8CC1-3A2F8AC02C48}" srcOrd="11" destOrd="0" presId="urn:microsoft.com/office/officeart/2005/8/layout/vList2"/>
    <dgm:cxn modelId="{95C0E4FE-8AAF-4784-966D-8AE89802706D}" type="presParOf" srcId="{6CF05620-1ECF-4D58-A825-F16CEA1817EF}" destId="{BD6AE172-755E-4B75-8720-BF7E2AC14BF0}" srcOrd="12" destOrd="0" presId="urn:microsoft.com/office/officeart/2005/8/layout/vList2"/>
    <dgm:cxn modelId="{532531C5-B0AC-4BDF-B9FD-95FC74CA40D9}" type="presParOf" srcId="{6CF05620-1ECF-4D58-A825-F16CEA1817EF}" destId="{FFCAF41B-87C7-4F2A-AA93-6FF2AE46B062}" srcOrd="13" destOrd="0" presId="urn:microsoft.com/office/officeart/2005/8/layout/vList2"/>
    <dgm:cxn modelId="{00578332-D326-4F7A-865A-1BF73429F6E0}" type="presParOf" srcId="{6CF05620-1ECF-4D58-A825-F16CEA1817EF}" destId="{7C305379-064E-454A-A0D4-340EABE24C2E}" srcOrd="14" destOrd="0" presId="urn:microsoft.com/office/officeart/2005/8/layout/vList2"/>
    <dgm:cxn modelId="{CF889101-F2EA-4D2D-AA8C-A1AD8961D678}" type="presParOf" srcId="{6CF05620-1ECF-4D58-A825-F16CEA1817EF}" destId="{C83DC8A9-A627-4EA8-90C9-C8E138E06666}" srcOrd="15" destOrd="0" presId="urn:microsoft.com/office/officeart/2005/8/layout/vList2"/>
    <dgm:cxn modelId="{B9A8509E-B9DA-48D2-AE4C-5E775294447C}" type="presParOf" srcId="{6CF05620-1ECF-4D58-A825-F16CEA1817EF}" destId="{4F467A6E-C024-462C-9E4E-38C6337A04EA}" srcOrd="16"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FB031A-9AD8-4BA6-AFAB-3EB193AB8ABA}" type="doc">
      <dgm:prSet loTypeId="urn:microsoft.com/office/officeart/2005/8/layout/default" loCatId="list" qsTypeId="urn:microsoft.com/office/officeart/2005/8/quickstyle/simple1" qsCatId="simple" csTypeId="urn:microsoft.com/office/officeart/2005/8/colors/accent1_4" csCatId="accent1" phldr="1"/>
      <dgm:spPr/>
      <dgm:t>
        <a:bodyPr/>
        <a:lstStyle/>
        <a:p>
          <a:endParaRPr lang="en-IN"/>
        </a:p>
      </dgm:t>
    </dgm:pt>
    <dgm:pt modelId="{402A3A6A-F9A5-4A68-A0A7-02993308B0A3}">
      <dgm:prSet phldrT="[Text]"/>
      <dgm:spPr/>
      <dgm:t>
        <a:bodyPr/>
        <a:lstStyle/>
        <a:p>
          <a:r>
            <a:rPr lang="en-US" dirty="0"/>
            <a:t>Application Process</a:t>
          </a:r>
          <a:endParaRPr lang="en-IN" dirty="0"/>
        </a:p>
      </dgm:t>
    </dgm:pt>
    <dgm:pt modelId="{897C39A9-4DFA-4E66-A0D7-1D2294C3996B}" type="parTrans" cxnId="{941EC7E3-9FC7-4443-8BD3-9311E1B12838}">
      <dgm:prSet/>
      <dgm:spPr/>
      <dgm:t>
        <a:bodyPr/>
        <a:lstStyle/>
        <a:p>
          <a:endParaRPr lang="en-IN"/>
        </a:p>
      </dgm:t>
    </dgm:pt>
    <dgm:pt modelId="{D2532E48-1D91-4759-9E76-3549A4B83B54}" type="sibTrans" cxnId="{941EC7E3-9FC7-4443-8BD3-9311E1B12838}">
      <dgm:prSet/>
      <dgm:spPr/>
      <dgm:t>
        <a:bodyPr/>
        <a:lstStyle/>
        <a:p>
          <a:endParaRPr lang="en-IN"/>
        </a:p>
      </dgm:t>
    </dgm:pt>
    <dgm:pt modelId="{ACBDF1AD-1D33-4CD5-B3C7-7C3CE97137C2}">
      <dgm:prSet phldrT="[Text]"/>
      <dgm:spPr/>
      <dgm:t>
        <a:bodyPr/>
        <a:lstStyle/>
        <a:p>
          <a:r>
            <a:rPr lang="en-US" dirty="0"/>
            <a:t>Conditional Offer Letter</a:t>
          </a:r>
          <a:endParaRPr lang="en-IN" dirty="0"/>
        </a:p>
      </dgm:t>
    </dgm:pt>
    <dgm:pt modelId="{E6CA02B7-4571-4BF1-AF51-7C1EE6921891}" type="parTrans" cxnId="{FB1D07CA-A026-4CEF-B3C1-374AE1328C9A}">
      <dgm:prSet/>
      <dgm:spPr/>
      <dgm:t>
        <a:bodyPr/>
        <a:lstStyle/>
        <a:p>
          <a:endParaRPr lang="en-IN"/>
        </a:p>
      </dgm:t>
    </dgm:pt>
    <dgm:pt modelId="{91107277-7F22-4983-82C5-E2FF3AF1DC4E}" type="sibTrans" cxnId="{FB1D07CA-A026-4CEF-B3C1-374AE1328C9A}">
      <dgm:prSet/>
      <dgm:spPr/>
      <dgm:t>
        <a:bodyPr/>
        <a:lstStyle/>
        <a:p>
          <a:endParaRPr lang="en-IN"/>
        </a:p>
      </dgm:t>
    </dgm:pt>
    <dgm:pt modelId="{08D7874D-083D-45FC-A869-6C0BB618AC83}">
      <dgm:prSet phldrT="[Text]"/>
      <dgm:spPr/>
      <dgm:t>
        <a:bodyPr/>
        <a:lstStyle/>
        <a:p>
          <a:r>
            <a:rPr lang="en-IN" dirty="0"/>
            <a:t>GS Process</a:t>
          </a:r>
        </a:p>
      </dgm:t>
    </dgm:pt>
    <dgm:pt modelId="{ECAF714B-C6BB-4840-95A0-7103BEF67CCD}" type="parTrans" cxnId="{CE742ED3-E826-4B44-9E08-CD1EE1A806EC}">
      <dgm:prSet/>
      <dgm:spPr/>
      <dgm:t>
        <a:bodyPr/>
        <a:lstStyle/>
        <a:p>
          <a:endParaRPr lang="en-IN"/>
        </a:p>
      </dgm:t>
    </dgm:pt>
    <dgm:pt modelId="{ADE95AF8-3044-4071-884F-C873C94FBD65}" type="sibTrans" cxnId="{CE742ED3-E826-4B44-9E08-CD1EE1A806EC}">
      <dgm:prSet/>
      <dgm:spPr/>
      <dgm:t>
        <a:bodyPr/>
        <a:lstStyle/>
        <a:p>
          <a:endParaRPr lang="en-IN"/>
        </a:p>
      </dgm:t>
    </dgm:pt>
    <dgm:pt modelId="{B0683B23-5C2F-4B77-B674-B045093377AB}">
      <dgm:prSet phldrT="[Text]"/>
      <dgm:spPr/>
      <dgm:t>
        <a:bodyPr/>
        <a:lstStyle/>
        <a:p>
          <a:r>
            <a:rPr lang="en-US" dirty="0"/>
            <a:t>Unconditional Offer Letter</a:t>
          </a:r>
          <a:endParaRPr lang="en-IN" dirty="0"/>
        </a:p>
      </dgm:t>
    </dgm:pt>
    <dgm:pt modelId="{F8E273ED-DE44-492A-96CB-1F38CE266D8B}" type="parTrans" cxnId="{4E7647C1-AA01-4E18-B107-562BB76BB903}">
      <dgm:prSet/>
      <dgm:spPr/>
      <dgm:t>
        <a:bodyPr/>
        <a:lstStyle/>
        <a:p>
          <a:endParaRPr lang="en-IN"/>
        </a:p>
      </dgm:t>
    </dgm:pt>
    <dgm:pt modelId="{3D30BCF5-74C6-4F31-9BF3-2EC65F975D27}" type="sibTrans" cxnId="{4E7647C1-AA01-4E18-B107-562BB76BB903}">
      <dgm:prSet/>
      <dgm:spPr/>
      <dgm:t>
        <a:bodyPr/>
        <a:lstStyle/>
        <a:p>
          <a:endParaRPr lang="en-IN"/>
        </a:p>
      </dgm:t>
    </dgm:pt>
    <dgm:pt modelId="{F49804AB-2C54-40AE-9582-C6DC0F113729}">
      <dgm:prSet phldrT="[Text]"/>
      <dgm:spPr/>
      <dgm:t>
        <a:bodyPr/>
        <a:lstStyle/>
        <a:p>
          <a:r>
            <a:rPr lang="en-US" dirty="0"/>
            <a:t>Make Payment </a:t>
          </a:r>
          <a:endParaRPr lang="en-IN" dirty="0"/>
        </a:p>
      </dgm:t>
    </dgm:pt>
    <dgm:pt modelId="{1452DFFE-DA4A-4464-A55D-047A9F68ECBF}" type="parTrans" cxnId="{8BDA9904-9D1D-4D0E-9C34-299E3463DEBB}">
      <dgm:prSet/>
      <dgm:spPr/>
      <dgm:t>
        <a:bodyPr/>
        <a:lstStyle/>
        <a:p>
          <a:endParaRPr lang="en-IN"/>
        </a:p>
      </dgm:t>
    </dgm:pt>
    <dgm:pt modelId="{B2137539-159D-41EF-9D84-F32000EC4939}" type="sibTrans" cxnId="{8BDA9904-9D1D-4D0E-9C34-299E3463DEBB}">
      <dgm:prSet/>
      <dgm:spPr/>
      <dgm:t>
        <a:bodyPr/>
        <a:lstStyle/>
        <a:p>
          <a:endParaRPr lang="en-IN"/>
        </a:p>
      </dgm:t>
    </dgm:pt>
    <dgm:pt modelId="{C296A0C6-1E31-4723-8E6E-DA214D5A93D0}">
      <dgm:prSet phldrT="[Text]"/>
      <dgm:spPr/>
      <dgm:t>
        <a:bodyPr/>
        <a:lstStyle/>
        <a:p>
          <a:r>
            <a:rPr lang="en-US" dirty="0"/>
            <a:t>Get </a:t>
          </a:r>
          <a:r>
            <a:rPr lang="en-US" dirty="0" err="1"/>
            <a:t>eCOE</a:t>
          </a:r>
          <a:endParaRPr lang="en-IN" dirty="0"/>
        </a:p>
      </dgm:t>
    </dgm:pt>
    <dgm:pt modelId="{130D8294-E38C-48BA-A2E4-B98DEB35D379}" type="parTrans" cxnId="{562CA05B-1E2E-431D-BA26-6A07DC457CFE}">
      <dgm:prSet/>
      <dgm:spPr/>
      <dgm:t>
        <a:bodyPr/>
        <a:lstStyle/>
        <a:p>
          <a:endParaRPr lang="en-IN"/>
        </a:p>
      </dgm:t>
    </dgm:pt>
    <dgm:pt modelId="{B815280B-F70A-48C6-BA67-53FBC038A292}" type="sibTrans" cxnId="{562CA05B-1E2E-431D-BA26-6A07DC457CFE}">
      <dgm:prSet/>
      <dgm:spPr/>
      <dgm:t>
        <a:bodyPr/>
        <a:lstStyle/>
        <a:p>
          <a:endParaRPr lang="en-IN"/>
        </a:p>
      </dgm:t>
    </dgm:pt>
    <dgm:pt modelId="{00725E54-1F03-41FE-8BF1-C44872A7447B}">
      <dgm:prSet phldrT="[Text]"/>
      <dgm:spPr/>
      <dgm:t>
        <a:bodyPr/>
        <a:lstStyle/>
        <a:p>
          <a:pPr>
            <a:buFont typeface="Arial" panose="020B0604020202020204" pitchFamily="34" charset="0"/>
            <a:buChar char="•"/>
          </a:pPr>
          <a:r>
            <a:rPr lang="en-US" b="0" i="0" dirty="0"/>
            <a:t>Visa Process </a:t>
          </a:r>
          <a:endParaRPr lang="en-IN" dirty="0"/>
        </a:p>
      </dgm:t>
    </dgm:pt>
    <dgm:pt modelId="{B6D95D21-6DAD-45F5-80AA-2C846425AD65}" type="parTrans" cxnId="{DCACA79F-CF0E-4146-AD89-CC5DBA6B76E4}">
      <dgm:prSet/>
      <dgm:spPr/>
      <dgm:t>
        <a:bodyPr/>
        <a:lstStyle/>
        <a:p>
          <a:endParaRPr lang="en-IN"/>
        </a:p>
      </dgm:t>
    </dgm:pt>
    <dgm:pt modelId="{E3A8D8F3-E212-4257-9178-87E1AFAB1093}" type="sibTrans" cxnId="{DCACA79F-CF0E-4146-AD89-CC5DBA6B76E4}">
      <dgm:prSet/>
      <dgm:spPr/>
      <dgm:t>
        <a:bodyPr/>
        <a:lstStyle/>
        <a:p>
          <a:endParaRPr lang="en-IN"/>
        </a:p>
      </dgm:t>
    </dgm:pt>
    <dgm:pt modelId="{FCBBD020-1FDA-41AC-8932-B94E3FE88F87}" type="pres">
      <dgm:prSet presAssocID="{47FB031A-9AD8-4BA6-AFAB-3EB193AB8ABA}" presName="diagram" presStyleCnt="0">
        <dgm:presLayoutVars>
          <dgm:dir/>
          <dgm:resizeHandles val="exact"/>
        </dgm:presLayoutVars>
      </dgm:prSet>
      <dgm:spPr/>
    </dgm:pt>
    <dgm:pt modelId="{E660793F-67ED-4C2A-85BD-F1F868822D93}" type="pres">
      <dgm:prSet presAssocID="{402A3A6A-F9A5-4A68-A0A7-02993308B0A3}" presName="node" presStyleLbl="node1" presStyleIdx="0" presStyleCnt="7">
        <dgm:presLayoutVars>
          <dgm:bulletEnabled val="1"/>
        </dgm:presLayoutVars>
      </dgm:prSet>
      <dgm:spPr/>
    </dgm:pt>
    <dgm:pt modelId="{21E82428-1791-47FF-A909-9516360FF31B}" type="pres">
      <dgm:prSet presAssocID="{D2532E48-1D91-4759-9E76-3549A4B83B54}" presName="sibTrans" presStyleCnt="0"/>
      <dgm:spPr/>
    </dgm:pt>
    <dgm:pt modelId="{2599DC66-D930-4629-8932-F69BD309D4C1}" type="pres">
      <dgm:prSet presAssocID="{ACBDF1AD-1D33-4CD5-B3C7-7C3CE97137C2}" presName="node" presStyleLbl="node1" presStyleIdx="1" presStyleCnt="7">
        <dgm:presLayoutVars>
          <dgm:bulletEnabled val="1"/>
        </dgm:presLayoutVars>
      </dgm:prSet>
      <dgm:spPr/>
    </dgm:pt>
    <dgm:pt modelId="{DCFF2A35-58C4-4768-BB7D-DEBC299A64FF}" type="pres">
      <dgm:prSet presAssocID="{91107277-7F22-4983-82C5-E2FF3AF1DC4E}" presName="sibTrans" presStyleCnt="0"/>
      <dgm:spPr/>
    </dgm:pt>
    <dgm:pt modelId="{36ACDD09-FD00-49C3-BFBE-439921D6932D}" type="pres">
      <dgm:prSet presAssocID="{08D7874D-083D-45FC-A869-6C0BB618AC83}" presName="node" presStyleLbl="node1" presStyleIdx="2" presStyleCnt="7">
        <dgm:presLayoutVars>
          <dgm:bulletEnabled val="1"/>
        </dgm:presLayoutVars>
      </dgm:prSet>
      <dgm:spPr/>
    </dgm:pt>
    <dgm:pt modelId="{F937B9D0-E0C6-4756-9EAA-FD1C4E11F1C7}" type="pres">
      <dgm:prSet presAssocID="{ADE95AF8-3044-4071-884F-C873C94FBD65}" presName="sibTrans" presStyleCnt="0"/>
      <dgm:spPr/>
    </dgm:pt>
    <dgm:pt modelId="{1734EC31-B896-4C45-BA3B-9D2A7A2F4DB8}" type="pres">
      <dgm:prSet presAssocID="{B0683B23-5C2F-4B77-B674-B045093377AB}" presName="node" presStyleLbl="node1" presStyleIdx="3" presStyleCnt="7">
        <dgm:presLayoutVars>
          <dgm:bulletEnabled val="1"/>
        </dgm:presLayoutVars>
      </dgm:prSet>
      <dgm:spPr/>
    </dgm:pt>
    <dgm:pt modelId="{EEF1FC73-9AA3-4557-BA25-42FB736A439B}" type="pres">
      <dgm:prSet presAssocID="{3D30BCF5-74C6-4F31-9BF3-2EC65F975D27}" presName="sibTrans" presStyleCnt="0"/>
      <dgm:spPr/>
    </dgm:pt>
    <dgm:pt modelId="{10E279CA-9EF0-47EB-9CE1-4C8951048726}" type="pres">
      <dgm:prSet presAssocID="{F49804AB-2C54-40AE-9582-C6DC0F113729}" presName="node" presStyleLbl="node1" presStyleIdx="4" presStyleCnt="7">
        <dgm:presLayoutVars>
          <dgm:bulletEnabled val="1"/>
        </dgm:presLayoutVars>
      </dgm:prSet>
      <dgm:spPr/>
    </dgm:pt>
    <dgm:pt modelId="{B774E041-1B76-426E-B290-FBEFA0F96DCB}" type="pres">
      <dgm:prSet presAssocID="{B2137539-159D-41EF-9D84-F32000EC4939}" presName="sibTrans" presStyleCnt="0"/>
      <dgm:spPr/>
    </dgm:pt>
    <dgm:pt modelId="{64CFC165-9BC2-4497-BC40-29088B50728F}" type="pres">
      <dgm:prSet presAssocID="{C296A0C6-1E31-4723-8E6E-DA214D5A93D0}" presName="node" presStyleLbl="node1" presStyleIdx="5" presStyleCnt="7">
        <dgm:presLayoutVars>
          <dgm:bulletEnabled val="1"/>
        </dgm:presLayoutVars>
      </dgm:prSet>
      <dgm:spPr/>
    </dgm:pt>
    <dgm:pt modelId="{0979EECB-4EA0-4506-B12A-0AA8B3533753}" type="pres">
      <dgm:prSet presAssocID="{B815280B-F70A-48C6-BA67-53FBC038A292}" presName="sibTrans" presStyleCnt="0"/>
      <dgm:spPr/>
    </dgm:pt>
    <dgm:pt modelId="{035CC1A5-2CA3-457F-B254-27076DB34F46}" type="pres">
      <dgm:prSet presAssocID="{00725E54-1F03-41FE-8BF1-C44872A7447B}" presName="node" presStyleLbl="node1" presStyleIdx="6" presStyleCnt="7">
        <dgm:presLayoutVars>
          <dgm:bulletEnabled val="1"/>
        </dgm:presLayoutVars>
      </dgm:prSet>
      <dgm:spPr/>
    </dgm:pt>
  </dgm:ptLst>
  <dgm:cxnLst>
    <dgm:cxn modelId="{8BDA9904-9D1D-4D0E-9C34-299E3463DEBB}" srcId="{47FB031A-9AD8-4BA6-AFAB-3EB193AB8ABA}" destId="{F49804AB-2C54-40AE-9582-C6DC0F113729}" srcOrd="4" destOrd="0" parTransId="{1452DFFE-DA4A-4464-A55D-047A9F68ECBF}" sibTransId="{B2137539-159D-41EF-9D84-F32000EC4939}"/>
    <dgm:cxn modelId="{09196C07-DDB5-4396-BA35-06E5A64D0BB1}" type="presOf" srcId="{00725E54-1F03-41FE-8BF1-C44872A7447B}" destId="{035CC1A5-2CA3-457F-B254-27076DB34F46}" srcOrd="0" destOrd="0" presId="urn:microsoft.com/office/officeart/2005/8/layout/default"/>
    <dgm:cxn modelId="{C08FFB09-1246-4118-8E6E-9DF9BDFAFCC5}" type="presOf" srcId="{F49804AB-2C54-40AE-9582-C6DC0F113729}" destId="{10E279CA-9EF0-47EB-9CE1-4C8951048726}" srcOrd="0" destOrd="0" presId="urn:microsoft.com/office/officeart/2005/8/layout/default"/>
    <dgm:cxn modelId="{562CA05B-1E2E-431D-BA26-6A07DC457CFE}" srcId="{47FB031A-9AD8-4BA6-AFAB-3EB193AB8ABA}" destId="{C296A0C6-1E31-4723-8E6E-DA214D5A93D0}" srcOrd="5" destOrd="0" parTransId="{130D8294-E38C-48BA-A2E4-B98DEB35D379}" sibTransId="{B815280B-F70A-48C6-BA67-53FBC038A292}"/>
    <dgm:cxn modelId="{C743DD43-12DA-4751-BC55-7237A98AA88F}" type="presOf" srcId="{47FB031A-9AD8-4BA6-AFAB-3EB193AB8ABA}" destId="{FCBBD020-1FDA-41AC-8932-B94E3FE88F87}" srcOrd="0" destOrd="0" presId="urn:microsoft.com/office/officeart/2005/8/layout/default"/>
    <dgm:cxn modelId="{4CBD4E46-BC82-4DAE-9131-8BA5064B5CB6}" type="presOf" srcId="{402A3A6A-F9A5-4A68-A0A7-02993308B0A3}" destId="{E660793F-67ED-4C2A-85BD-F1F868822D93}" srcOrd="0" destOrd="0" presId="urn:microsoft.com/office/officeart/2005/8/layout/default"/>
    <dgm:cxn modelId="{A1100152-C6F9-4A9D-A7B2-ACB59EF5F9A9}" type="presOf" srcId="{08D7874D-083D-45FC-A869-6C0BB618AC83}" destId="{36ACDD09-FD00-49C3-BFBE-439921D6932D}" srcOrd="0" destOrd="0" presId="urn:microsoft.com/office/officeart/2005/8/layout/default"/>
    <dgm:cxn modelId="{1E324188-152E-4AE5-80DE-8E7A0BEC9A35}" type="presOf" srcId="{C296A0C6-1E31-4723-8E6E-DA214D5A93D0}" destId="{64CFC165-9BC2-4497-BC40-29088B50728F}" srcOrd="0" destOrd="0" presId="urn:microsoft.com/office/officeart/2005/8/layout/default"/>
    <dgm:cxn modelId="{DCACA79F-CF0E-4146-AD89-CC5DBA6B76E4}" srcId="{47FB031A-9AD8-4BA6-AFAB-3EB193AB8ABA}" destId="{00725E54-1F03-41FE-8BF1-C44872A7447B}" srcOrd="6" destOrd="0" parTransId="{B6D95D21-6DAD-45F5-80AA-2C846425AD65}" sibTransId="{E3A8D8F3-E212-4257-9178-87E1AFAB1093}"/>
    <dgm:cxn modelId="{63E265B3-C599-4428-831B-A2C077F1C34C}" type="presOf" srcId="{B0683B23-5C2F-4B77-B674-B045093377AB}" destId="{1734EC31-B896-4C45-BA3B-9D2A7A2F4DB8}" srcOrd="0" destOrd="0" presId="urn:microsoft.com/office/officeart/2005/8/layout/default"/>
    <dgm:cxn modelId="{4E7647C1-AA01-4E18-B107-562BB76BB903}" srcId="{47FB031A-9AD8-4BA6-AFAB-3EB193AB8ABA}" destId="{B0683B23-5C2F-4B77-B674-B045093377AB}" srcOrd="3" destOrd="0" parTransId="{F8E273ED-DE44-492A-96CB-1F38CE266D8B}" sibTransId="{3D30BCF5-74C6-4F31-9BF3-2EC65F975D27}"/>
    <dgm:cxn modelId="{FB1D07CA-A026-4CEF-B3C1-374AE1328C9A}" srcId="{47FB031A-9AD8-4BA6-AFAB-3EB193AB8ABA}" destId="{ACBDF1AD-1D33-4CD5-B3C7-7C3CE97137C2}" srcOrd="1" destOrd="0" parTransId="{E6CA02B7-4571-4BF1-AF51-7C1EE6921891}" sibTransId="{91107277-7F22-4983-82C5-E2FF3AF1DC4E}"/>
    <dgm:cxn modelId="{CE742ED3-E826-4B44-9E08-CD1EE1A806EC}" srcId="{47FB031A-9AD8-4BA6-AFAB-3EB193AB8ABA}" destId="{08D7874D-083D-45FC-A869-6C0BB618AC83}" srcOrd="2" destOrd="0" parTransId="{ECAF714B-C6BB-4840-95A0-7103BEF67CCD}" sibTransId="{ADE95AF8-3044-4071-884F-C873C94FBD65}"/>
    <dgm:cxn modelId="{941EC7E3-9FC7-4443-8BD3-9311E1B12838}" srcId="{47FB031A-9AD8-4BA6-AFAB-3EB193AB8ABA}" destId="{402A3A6A-F9A5-4A68-A0A7-02993308B0A3}" srcOrd="0" destOrd="0" parTransId="{897C39A9-4DFA-4E66-A0D7-1D2294C3996B}" sibTransId="{D2532E48-1D91-4759-9E76-3549A4B83B54}"/>
    <dgm:cxn modelId="{5B1F79F4-0495-49B8-B7CF-DE9E305DC20B}" type="presOf" srcId="{ACBDF1AD-1D33-4CD5-B3C7-7C3CE97137C2}" destId="{2599DC66-D930-4629-8932-F69BD309D4C1}" srcOrd="0" destOrd="0" presId="urn:microsoft.com/office/officeart/2005/8/layout/default"/>
    <dgm:cxn modelId="{8DDF6A3E-DE59-493D-A331-EDBEC54F1416}" type="presParOf" srcId="{FCBBD020-1FDA-41AC-8932-B94E3FE88F87}" destId="{E660793F-67ED-4C2A-85BD-F1F868822D93}" srcOrd="0" destOrd="0" presId="urn:microsoft.com/office/officeart/2005/8/layout/default"/>
    <dgm:cxn modelId="{0A9AFB67-E6D6-495D-9D0C-979A6A017234}" type="presParOf" srcId="{FCBBD020-1FDA-41AC-8932-B94E3FE88F87}" destId="{21E82428-1791-47FF-A909-9516360FF31B}" srcOrd="1" destOrd="0" presId="urn:microsoft.com/office/officeart/2005/8/layout/default"/>
    <dgm:cxn modelId="{241E0269-6992-4DB6-A97E-1BDFCA8C3F05}" type="presParOf" srcId="{FCBBD020-1FDA-41AC-8932-B94E3FE88F87}" destId="{2599DC66-D930-4629-8932-F69BD309D4C1}" srcOrd="2" destOrd="0" presId="urn:microsoft.com/office/officeart/2005/8/layout/default"/>
    <dgm:cxn modelId="{6DDF0AFA-13BF-4937-ADAC-6F749CF4D754}" type="presParOf" srcId="{FCBBD020-1FDA-41AC-8932-B94E3FE88F87}" destId="{DCFF2A35-58C4-4768-BB7D-DEBC299A64FF}" srcOrd="3" destOrd="0" presId="urn:microsoft.com/office/officeart/2005/8/layout/default"/>
    <dgm:cxn modelId="{B3766E98-A2D6-44CD-BC9B-A4D848ADB7AD}" type="presParOf" srcId="{FCBBD020-1FDA-41AC-8932-B94E3FE88F87}" destId="{36ACDD09-FD00-49C3-BFBE-439921D6932D}" srcOrd="4" destOrd="0" presId="urn:microsoft.com/office/officeart/2005/8/layout/default"/>
    <dgm:cxn modelId="{A3429F8D-F443-4640-B2AD-DB03FED7DF4A}" type="presParOf" srcId="{FCBBD020-1FDA-41AC-8932-B94E3FE88F87}" destId="{F937B9D0-E0C6-4756-9EAA-FD1C4E11F1C7}" srcOrd="5" destOrd="0" presId="urn:microsoft.com/office/officeart/2005/8/layout/default"/>
    <dgm:cxn modelId="{43E2CFC9-089D-418C-B8FD-35003C7EFCB0}" type="presParOf" srcId="{FCBBD020-1FDA-41AC-8932-B94E3FE88F87}" destId="{1734EC31-B896-4C45-BA3B-9D2A7A2F4DB8}" srcOrd="6" destOrd="0" presId="urn:microsoft.com/office/officeart/2005/8/layout/default"/>
    <dgm:cxn modelId="{75D2D363-2D90-4A49-A0C9-9A52F548E1A5}" type="presParOf" srcId="{FCBBD020-1FDA-41AC-8932-B94E3FE88F87}" destId="{EEF1FC73-9AA3-4557-BA25-42FB736A439B}" srcOrd="7" destOrd="0" presId="urn:microsoft.com/office/officeart/2005/8/layout/default"/>
    <dgm:cxn modelId="{042E7FB0-CCE0-4C76-9F30-1979BADC6B26}" type="presParOf" srcId="{FCBBD020-1FDA-41AC-8932-B94E3FE88F87}" destId="{10E279CA-9EF0-47EB-9CE1-4C8951048726}" srcOrd="8" destOrd="0" presId="urn:microsoft.com/office/officeart/2005/8/layout/default"/>
    <dgm:cxn modelId="{42560F53-2848-4A55-AF29-E577DD59380F}" type="presParOf" srcId="{FCBBD020-1FDA-41AC-8932-B94E3FE88F87}" destId="{B774E041-1B76-426E-B290-FBEFA0F96DCB}" srcOrd="9" destOrd="0" presId="urn:microsoft.com/office/officeart/2005/8/layout/default"/>
    <dgm:cxn modelId="{36DFD6CF-8E58-4CFA-A83E-BAFE261ED42A}" type="presParOf" srcId="{FCBBD020-1FDA-41AC-8932-B94E3FE88F87}" destId="{64CFC165-9BC2-4497-BC40-29088B50728F}" srcOrd="10" destOrd="0" presId="urn:microsoft.com/office/officeart/2005/8/layout/default"/>
    <dgm:cxn modelId="{23885D01-01A2-43EB-9A48-1D9750563016}" type="presParOf" srcId="{FCBBD020-1FDA-41AC-8932-B94E3FE88F87}" destId="{0979EECB-4EA0-4506-B12A-0AA8B3533753}" srcOrd="11" destOrd="0" presId="urn:microsoft.com/office/officeart/2005/8/layout/default"/>
    <dgm:cxn modelId="{A32C45E4-7ADC-4AAC-B8D1-43FAE7C0519A}" type="presParOf" srcId="{FCBBD020-1FDA-41AC-8932-B94E3FE88F87}" destId="{035CC1A5-2CA3-457F-B254-27076DB34F46}" srcOrd="12"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EA42F69-BD79-418C-8975-0B80B4497AAF}"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AFD1085D-EE41-4C32-9C49-4064E015D2FE}">
      <dgm:prSet custT="1"/>
      <dgm:spPr/>
      <dgm:t>
        <a:bodyPr/>
        <a:lstStyle/>
        <a:p>
          <a:r>
            <a:rPr lang="en-US" sz="1600" b="0" i="0"/>
            <a:t>The Education System</a:t>
          </a:r>
          <a:endParaRPr lang="en-US" sz="1600"/>
        </a:p>
      </dgm:t>
    </dgm:pt>
    <dgm:pt modelId="{7549DE42-F647-4D27-92F0-A997BF5C2295}" type="parTrans" cxnId="{9C199945-B529-4441-8F43-970EBB662482}">
      <dgm:prSet/>
      <dgm:spPr/>
      <dgm:t>
        <a:bodyPr/>
        <a:lstStyle/>
        <a:p>
          <a:endParaRPr lang="en-US"/>
        </a:p>
      </dgm:t>
    </dgm:pt>
    <dgm:pt modelId="{CEDD4893-5817-43A8-AA95-F974BDA3DDBC}" type="sibTrans" cxnId="{9C199945-B529-4441-8F43-970EBB662482}">
      <dgm:prSet/>
      <dgm:spPr/>
      <dgm:t>
        <a:bodyPr/>
        <a:lstStyle/>
        <a:p>
          <a:endParaRPr lang="en-US"/>
        </a:p>
      </dgm:t>
    </dgm:pt>
    <dgm:pt modelId="{9EC2486C-4BB4-459A-BBFE-62A79D3EF990}">
      <dgm:prSet custT="1"/>
      <dgm:spPr/>
      <dgm:t>
        <a:bodyPr/>
        <a:lstStyle/>
        <a:p>
          <a:r>
            <a:rPr lang="en-US" sz="1600" b="0" i="0"/>
            <a:t>Types of Institutions</a:t>
          </a:r>
          <a:endParaRPr lang="en-US" sz="1600"/>
        </a:p>
      </dgm:t>
    </dgm:pt>
    <dgm:pt modelId="{63DE18A1-9811-4EC7-8A3C-B400C93FF06D}" type="parTrans" cxnId="{396900FB-08BB-4477-ACD2-726096F386A7}">
      <dgm:prSet/>
      <dgm:spPr/>
      <dgm:t>
        <a:bodyPr/>
        <a:lstStyle/>
        <a:p>
          <a:endParaRPr lang="en-US"/>
        </a:p>
      </dgm:t>
    </dgm:pt>
    <dgm:pt modelId="{749E9684-F9EC-4936-9AD3-1BFE6CB7CDF5}" type="sibTrans" cxnId="{396900FB-08BB-4477-ACD2-726096F386A7}">
      <dgm:prSet/>
      <dgm:spPr/>
      <dgm:t>
        <a:bodyPr/>
        <a:lstStyle/>
        <a:p>
          <a:endParaRPr lang="en-US"/>
        </a:p>
      </dgm:t>
    </dgm:pt>
    <dgm:pt modelId="{ED8533AD-7E1C-4D30-BD4D-95933EB70B5D}">
      <dgm:prSet custT="1"/>
      <dgm:spPr/>
      <dgm:t>
        <a:bodyPr/>
        <a:lstStyle/>
        <a:p>
          <a:r>
            <a:rPr lang="en-US" sz="1600" b="0" i="0"/>
            <a:t>Intakes and Deadlines</a:t>
          </a:r>
          <a:endParaRPr lang="en-US" sz="1600"/>
        </a:p>
      </dgm:t>
    </dgm:pt>
    <dgm:pt modelId="{16947519-86F5-4B4F-AAA5-DB6332A60069}" type="parTrans" cxnId="{60A33D1D-2E2F-44F1-B71D-1856B748BEC6}">
      <dgm:prSet/>
      <dgm:spPr/>
      <dgm:t>
        <a:bodyPr/>
        <a:lstStyle/>
        <a:p>
          <a:endParaRPr lang="en-US"/>
        </a:p>
      </dgm:t>
    </dgm:pt>
    <dgm:pt modelId="{E0D47A90-0328-4CD0-8E48-930E1D35C7FC}" type="sibTrans" cxnId="{60A33D1D-2E2F-44F1-B71D-1856B748BEC6}">
      <dgm:prSet/>
      <dgm:spPr/>
      <dgm:t>
        <a:bodyPr/>
        <a:lstStyle/>
        <a:p>
          <a:endParaRPr lang="en-US"/>
        </a:p>
      </dgm:t>
    </dgm:pt>
    <dgm:pt modelId="{F746CC64-8B97-4454-9C14-106A039C0447}">
      <dgm:prSet custT="1"/>
      <dgm:spPr/>
      <dgm:t>
        <a:bodyPr/>
        <a:lstStyle/>
        <a:p>
          <a:r>
            <a:rPr lang="en-US" sz="1600" b="0" i="0"/>
            <a:t>Entry Requirements</a:t>
          </a:r>
          <a:endParaRPr lang="en-US" sz="1600"/>
        </a:p>
      </dgm:t>
    </dgm:pt>
    <dgm:pt modelId="{4048A651-3E13-4352-8475-FE3499A7E9C0}" type="parTrans" cxnId="{6D3C3BBA-3F59-4CCB-862C-C1934E1158E2}">
      <dgm:prSet/>
      <dgm:spPr/>
      <dgm:t>
        <a:bodyPr/>
        <a:lstStyle/>
        <a:p>
          <a:endParaRPr lang="en-US"/>
        </a:p>
      </dgm:t>
    </dgm:pt>
    <dgm:pt modelId="{904079BA-C2C9-425A-AB56-91CAF9D04453}" type="sibTrans" cxnId="{6D3C3BBA-3F59-4CCB-862C-C1934E1158E2}">
      <dgm:prSet/>
      <dgm:spPr/>
      <dgm:t>
        <a:bodyPr/>
        <a:lstStyle/>
        <a:p>
          <a:endParaRPr lang="en-US"/>
        </a:p>
      </dgm:t>
    </dgm:pt>
    <dgm:pt modelId="{190D574F-C9D9-4C3B-9186-94A9D2FF8457}">
      <dgm:prSet custT="1"/>
      <dgm:spPr/>
      <dgm:t>
        <a:bodyPr/>
        <a:lstStyle/>
        <a:p>
          <a:r>
            <a:rPr lang="en-US" sz="1600" b="0" i="0"/>
            <a:t>Work Rights</a:t>
          </a:r>
          <a:endParaRPr lang="en-US" sz="1600"/>
        </a:p>
      </dgm:t>
    </dgm:pt>
    <dgm:pt modelId="{3259B2A2-0DA4-4FF0-BA01-7AAF2667C04F}" type="parTrans" cxnId="{CA2CCC2A-2254-4B66-8DCE-FDCB425CAF18}">
      <dgm:prSet/>
      <dgm:spPr/>
      <dgm:t>
        <a:bodyPr/>
        <a:lstStyle/>
        <a:p>
          <a:endParaRPr lang="en-US"/>
        </a:p>
      </dgm:t>
    </dgm:pt>
    <dgm:pt modelId="{58899071-9A09-4575-95CA-D1F6D66F3543}" type="sibTrans" cxnId="{CA2CCC2A-2254-4B66-8DCE-FDCB425CAF18}">
      <dgm:prSet/>
      <dgm:spPr/>
      <dgm:t>
        <a:bodyPr/>
        <a:lstStyle/>
        <a:p>
          <a:endParaRPr lang="en-US"/>
        </a:p>
      </dgm:t>
    </dgm:pt>
    <dgm:pt modelId="{FA7C08D0-C808-4C60-A396-919F1E4F5E11}">
      <dgm:prSet custT="1"/>
      <dgm:spPr/>
      <dgm:t>
        <a:bodyPr/>
        <a:lstStyle/>
        <a:p>
          <a:r>
            <a:rPr lang="en-US" sz="1600" b="0" i="0"/>
            <a:t>Total Cost</a:t>
          </a:r>
          <a:endParaRPr lang="en-US" sz="1600"/>
        </a:p>
      </dgm:t>
    </dgm:pt>
    <dgm:pt modelId="{FBB74FBE-6648-4AC7-BA1D-F5C071973267}" type="parTrans" cxnId="{319C6943-13A1-4403-8D28-02F1E7BA50B3}">
      <dgm:prSet/>
      <dgm:spPr/>
      <dgm:t>
        <a:bodyPr/>
        <a:lstStyle/>
        <a:p>
          <a:endParaRPr lang="en-US"/>
        </a:p>
      </dgm:t>
    </dgm:pt>
    <dgm:pt modelId="{B89E491D-5947-488F-8EB6-4A6FDBA98A1D}" type="sibTrans" cxnId="{319C6943-13A1-4403-8D28-02F1E7BA50B3}">
      <dgm:prSet/>
      <dgm:spPr/>
      <dgm:t>
        <a:bodyPr/>
        <a:lstStyle/>
        <a:p>
          <a:endParaRPr lang="en-US"/>
        </a:p>
      </dgm:t>
    </dgm:pt>
    <dgm:pt modelId="{5F49CD29-8089-47B7-8E78-99F213BA189B}">
      <dgm:prSet custT="1"/>
      <dgm:spPr/>
      <dgm:t>
        <a:bodyPr/>
        <a:lstStyle/>
        <a:p>
          <a:r>
            <a:rPr lang="en-US" sz="1600" b="0" i="0"/>
            <a:t>Admission Process and Documentation</a:t>
          </a:r>
          <a:endParaRPr lang="en-US" sz="1600"/>
        </a:p>
      </dgm:t>
    </dgm:pt>
    <dgm:pt modelId="{614981EB-0044-4F2C-B157-F3A3DFEEE3E0}" type="parTrans" cxnId="{1AFBFCDA-54B9-4A3D-AA67-72EC734AE0D6}">
      <dgm:prSet/>
      <dgm:spPr/>
      <dgm:t>
        <a:bodyPr/>
        <a:lstStyle/>
        <a:p>
          <a:endParaRPr lang="en-US"/>
        </a:p>
      </dgm:t>
    </dgm:pt>
    <dgm:pt modelId="{00231112-89CB-475E-80D8-C9EAF08CFA6A}" type="sibTrans" cxnId="{1AFBFCDA-54B9-4A3D-AA67-72EC734AE0D6}">
      <dgm:prSet/>
      <dgm:spPr/>
      <dgm:t>
        <a:bodyPr/>
        <a:lstStyle/>
        <a:p>
          <a:endParaRPr lang="en-US"/>
        </a:p>
      </dgm:t>
    </dgm:pt>
    <dgm:pt modelId="{8C6270B3-7FB9-4B41-9BA8-27A7DB35E8F4}">
      <dgm:prSet custT="1"/>
      <dgm:spPr/>
      <dgm:t>
        <a:bodyPr/>
        <a:lstStyle/>
        <a:p>
          <a:r>
            <a:rPr lang="en-US" sz="1600" b="0" i="0"/>
            <a:t>Visa Process and Documentation</a:t>
          </a:r>
          <a:endParaRPr lang="en-US" sz="1600"/>
        </a:p>
      </dgm:t>
    </dgm:pt>
    <dgm:pt modelId="{056B6BD3-648D-48A4-9A05-4B7EBB0F9E70}" type="parTrans" cxnId="{7297D622-ED05-4EC2-89E3-8F8173BA2C46}">
      <dgm:prSet/>
      <dgm:spPr/>
      <dgm:t>
        <a:bodyPr/>
        <a:lstStyle/>
        <a:p>
          <a:endParaRPr lang="en-US"/>
        </a:p>
      </dgm:t>
    </dgm:pt>
    <dgm:pt modelId="{5980A7D8-F183-4AE8-B6B4-7EE64A285B2A}" type="sibTrans" cxnId="{7297D622-ED05-4EC2-89E3-8F8173BA2C46}">
      <dgm:prSet/>
      <dgm:spPr/>
      <dgm:t>
        <a:bodyPr/>
        <a:lstStyle/>
        <a:p>
          <a:endParaRPr lang="en-US"/>
        </a:p>
      </dgm:t>
    </dgm:pt>
    <dgm:pt modelId="{AF03AD9C-4DCA-4E3F-8704-7441D70B806F}">
      <dgm:prSet custT="1"/>
      <dgm:spPr/>
      <dgm:t>
        <a:bodyPr/>
        <a:lstStyle/>
        <a:p>
          <a:r>
            <a:rPr lang="en-US" sz="1600" b="0" i="0" dirty="0"/>
            <a:t>Acceptable Funds &amp; Finances</a:t>
          </a:r>
          <a:r>
            <a:rPr lang="en-US" sz="1600" dirty="0"/>
            <a:t> </a:t>
          </a:r>
          <a:br>
            <a:rPr lang="en-US" sz="1600" dirty="0"/>
          </a:br>
          <a:endParaRPr lang="en-US" sz="1600" dirty="0"/>
        </a:p>
      </dgm:t>
    </dgm:pt>
    <dgm:pt modelId="{51B6B5E0-6447-4AD6-8730-2C8DEC468F14}" type="parTrans" cxnId="{53C7C42D-20B0-46D8-BFE8-6D4C23B4D52A}">
      <dgm:prSet/>
      <dgm:spPr/>
      <dgm:t>
        <a:bodyPr/>
        <a:lstStyle/>
        <a:p>
          <a:endParaRPr lang="en-US"/>
        </a:p>
      </dgm:t>
    </dgm:pt>
    <dgm:pt modelId="{E5FF67C7-FF46-4987-88EB-C508A1A22412}" type="sibTrans" cxnId="{53C7C42D-20B0-46D8-BFE8-6D4C23B4D52A}">
      <dgm:prSet/>
      <dgm:spPr/>
      <dgm:t>
        <a:bodyPr/>
        <a:lstStyle/>
        <a:p>
          <a:endParaRPr lang="en-US"/>
        </a:p>
      </dgm:t>
    </dgm:pt>
    <dgm:pt modelId="{94B3F983-0A11-4FFE-89DB-82D79AD53A4E}">
      <dgm:prSet custT="1"/>
      <dgm:spPr/>
      <dgm:t>
        <a:bodyPr/>
        <a:lstStyle/>
        <a:p>
          <a:r>
            <a:rPr lang="en-US" sz="1600"/>
            <a:t>Why New Zealand</a:t>
          </a:r>
        </a:p>
      </dgm:t>
    </dgm:pt>
    <dgm:pt modelId="{8E8F30B8-466D-4848-B7FF-D30E95675150}" type="parTrans" cxnId="{675219A4-5727-44BD-80F1-95176369CEB7}">
      <dgm:prSet/>
      <dgm:spPr/>
      <dgm:t>
        <a:bodyPr/>
        <a:lstStyle/>
        <a:p>
          <a:endParaRPr lang="en-IN"/>
        </a:p>
      </dgm:t>
    </dgm:pt>
    <dgm:pt modelId="{B04879D7-E4DA-4324-828A-9405349299F1}" type="sibTrans" cxnId="{675219A4-5727-44BD-80F1-95176369CEB7}">
      <dgm:prSet/>
      <dgm:spPr/>
      <dgm:t>
        <a:bodyPr/>
        <a:lstStyle/>
        <a:p>
          <a:endParaRPr lang="en-IN"/>
        </a:p>
      </dgm:t>
    </dgm:pt>
    <dgm:pt modelId="{7FA36582-59B8-4A0F-A489-B0F96B2DB0DC}" type="pres">
      <dgm:prSet presAssocID="{5EA42F69-BD79-418C-8975-0B80B4497AAF}" presName="vert0" presStyleCnt="0">
        <dgm:presLayoutVars>
          <dgm:dir/>
          <dgm:animOne val="branch"/>
          <dgm:animLvl val="lvl"/>
        </dgm:presLayoutVars>
      </dgm:prSet>
      <dgm:spPr/>
    </dgm:pt>
    <dgm:pt modelId="{C0C1D25F-C795-406C-A8CD-E2D2D3BCBBCB}" type="pres">
      <dgm:prSet presAssocID="{94B3F983-0A11-4FFE-89DB-82D79AD53A4E}" presName="thickLine" presStyleLbl="alignNode1" presStyleIdx="0" presStyleCnt="10"/>
      <dgm:spPr/>
    </dgm:pt>
    <dgm:pt modelId="{306F0EE2-D1B5-4EA2-8F08-8F2CBC511B82}" type="pres">
      <dgm:prSet presAssocID="{94B3F983-0A11-4FFE-89DB-82D79AD53A4E}" presName="horz1" presStyleCnt="0"/>
      <dgm:spPr/>
    </dgm:pt>
    <dgm:pt modelId="{E01EAC99-0E45-45C8-84B5-56DEC7D4BA15}" type="pres">
      <dgm:prSet presAssocID="{94B3F983-0A11-4FFE-89DB-82D79AD53A4E}" presName="tx1" presStyleLbl="revTx" presStyleIdx="0" presStyleCnt="10"/>
      <dgm:spPr/>
    </dgm:pt>
    <dgm:pt modelId="{8AD77753-43A8-4A96-8A81-4D5F86E06BAB}" type="pres">
      <dgm:prSet presAssocID="{94B3F983-0A11-4FFE-89DB-82D79AD53A4E}" presName="vert1" presStyleCnt="0"/>
      <dgm:spPr/>
    </dgm:pt>
    <dgm:pt modelId="{F5FC4935-1E97-4CF9-8D0D-4F34E59521BF}" type="pres">
      <dgm:prSet presAssocID="{AFD1085D-EE41-4C32-9C49-4064E015D2FE}" presName="thickLine" presStyleLbl="alignNode1" presStyleIdx="1" presStyleCnt="10"/>
      <dgm:spPr/>
    </dgm:pt>
    <dgm:pt modelId="{2E818D70-7F92-406D-83A0-6EEA6A2ED59D}" type="pres">
      <dgm:prSet presAssocID="{AFD1085D-EE41-4C32-9C49-4064E015D2FE}" presName="horz1" presStyleCnt="0"/>
      <dgm:spPr/>
    </dgm:pt>
    <dgm:pt modelId="{94DDB3D3-8466-40DB-B214-D0B1BCE6EF5C}" type="pres">
      <dgm:prSet presAssocID="{AFD1085D-EE41-4C32-9C49-4064E015D2FE}" presName="tx1" presStyleLbl="revTx" presStyleIdx="1" presStyleCnt="10"/>
      <dgm:spPr/>
    </dgm:pt>
    <dgm:pt modelId="{B8EA50C9-8141-416B-946D-12CF216CE53F}" type="pres">
      <dgm:prSet presAssocID="{AFD1085D-EE41-4C32-9C49-4064E015D2FE}" presName="vert1" presStyleCnt="0"/>
      <dgm:spPr/>
    </dgm:pt>
    <dgm:pt modelId="{590377DA-7617-428E-B4A9-2D8746D0FB5E}" type="pres">
      <dgm:prSet presAssocID="{9EC2486C-4BB4-459A-BBFE-62A79D3EF990}" presName="thickLine" presStyleLbl="alignNode1" presStyleIdx="2" presStyleCnt="10"/>
      <dgm:spPr/>
    </dgm:pt>
    <dgm:pt modelId="{AEF2A23D-FC77-42F2-9AC5-4581CD54C35C}" type="pres">
      <dgm:prSet presAssocID="{9EC2486C-4BB4-459A-BBFE-62A79D3EF990}" presName="horz1" presStyleCnt="0"/>
      <dgm:spPr/>
    </dgm:pt>
    <dgm:pt modelId="{9C72B101-302D-44E4-AA0E-08586A57B6A0}" type="pres">
      <dgm:prSet presAssocID="{9EC2486C-4BB4-459A-BBFE-62A79D3EF990}" presName="tx1" presStyleLbl="revTx" presStyleIdx="2" presStyleCnt="10"/>
      <dgm:spPr/>
    </dgm:pt>
    <dgm:pt modelId="{183A1F73-3C2A-4DA3-8A36-EDBD88634F16}" type="pres">
      <dgm:prSet presAssocID="{9EC2486C-4BB4-459A-BBFE-62A79D3EF990}" presName="vert1" presStyleCnt="0"/>
      <dgm:spPr/>
    </dgm:pt>
    <dgm:pt modelId="{75FE9756-D715-4B1D-9380-B6BCB2F71249}" type="pres">
      <dgm:prSet presAssocID="{ED8533AD-7E1C-4D30-BD4D-95933EB70B5D}" presName="thickLine" presStyleLbl="alignNode1" presStyleIdx="3" presStyleCnt="10"/>
      <dgm:spPr/>
    </dgm:pt>
    <dgm:pt modelId="{E291E3FE-FC98-42EA-8FDB-5C7C09464FBD}" type="pres">
      <dgm:prSet presAssocID="{ED8533AD-7E1C-4D30-BD4D-95933EB70B5D}" presName="horz1" presStyleCnt="0"/>
      <dgm:spPr/>
    </dgm:pt>
    <dgm:pt modelId="{F4431C2B-4F7F-4659-BCA7-86B70C50FA0F}" type="pres">
      <dgm:prSet presAssocID="{ED8533AD-7E1C-4D30-BD4D-95933EB70B5D}" presName="tx1" presStyleLbl="revTx" presStyleIdx="3" presStyleCnt="10"/>
      <dgm:spPr/>
    </dgm:pt>
    <dgm:pt modelId="{A1EFD56F-44E4-45EB-BC9F-85670F3C481F}" type="pres">
      <dgm:prSet presAssocID="{ED8533AD-7E1C-4D30-BD4D-95933EB70B5D}" presName="vert1" presStyleCnt="0"/>
      <dgm:spPr/>
    </dgm:pt>
    <dgm:pt modelId="{76BB95E4-8380-4429-9F4F-46411349AD16}" type="pres">
      <dgm:prSet presAssocID="{F746CC64-8B97-4454-9C14-106A039C0447}" presName="thickLine" presStyleLbl="alignNode1" presStyleIdx="4" presStyleCnt="10"/>
      <dgm:spPr/>
    </dgm:pt>
    <dgm:pt modelId="{6E45CD0D-4426-438E-A2DC-448A93F2FEAF}" type="pres">
      <dgm:prSet presAssocID="{F746CC64-8B97-4454-9C14-106A039C0447}" presName="horz1" presStyleCnt="0"/>
      <dgm:spPr/>
    </dgm:pt>
    <dgm:pt modelId="{E6E65DE5-2730-4B90-B30C-4AE0362F4DB3}" type="pres">
      <dgm:prSet presAssocID="{F746CC64-8B97-4454-9C14-106A039C0447}" presName="tx1" presStyleLbl="revTx" presStyleIdx="4" presStyleCnt="10"/>
      <dgm:spPr/>
    </dgm:pt>
    <dgm:pt modelId="{3AD7BCA0-FF80-4051-B1A3-742143905B35}" type="pres">
      <dgm:prSet presAssocID="{F746CC64-8B97-4454-9C14-106A039C0447}" presName="vert1" presStyleCnt="0"/>
      <dgm:spPr/>
    </dgm:pt>
    <dgm:pt modelId="{03C06F5E-AF39-4F8F-AC08-7AB4693C5594}" type="pres">
      <dgm:prSet presAssocID="{190D574F-C9D9-4C3B-9186-94A9D2FF8457}" presName="thickLine" presStyleLbl="alignNode1" presStyleIdx="5" presStyleCnt="10"/>
      <dgm:spPr/>
    </dgm:pt>
    <dgm:pt modelId="{F3834AF3-1D7B-4BF6-85F1-B834CA1ADF5E}" type="pres">
      <dgm:prSet presAssocID="{190D574F-C9D9-4C3B-9186-94A9D2FF8457}" presName="horz1" presStyleCnt="0"/>
      <dgm:spPr/>
    </dgm:pt>
    <dgm:pt modelId="{520A6C8A-ABE7-4F03-85ED-F8A797BFDBC4}" type="pres">
      <dgm:prSet presAssocID="{190D574F-C9D9-4C3B-9186-94A9D2FF8457}" presName="tx1" presStyleLbl="revTx" presStyleIdx="5" presStyleCnt="10"/>
      <dgm:spPr/>
    </dgm:pt>
    <dgm:pt modelId="{E478E16A-7557-42EA-A32F-560E7785A8AD}" type="pres">
      <dgm:prSet presAssocID="{190D574F-C9D9-4C3B-9186-94A9D2FF8457}" presName="vert1" presStyleCnt="0"/>
      <dgm:spPr/>
    </dgm:pt>
    <dgm:pt modelId="{5EFA0E03-4D70-41E2-85BC-BD3932C10855}" type="pres">
      <dgm:prSet presAssocID="{FA7C08D0-C808-4C60-A396-919F1E4F5E11}" presName="thickLine" presStyleLbl="alignNode1" presStyleIdx="6" presStyleCnt="10"/>
      <dgm:spPr/>
    </dgm:pt>
    <dgm:pt modelId="{B2D8AB86-602E-46B5-832A-1427F5A136DE}" type="pres">
      <dgm:prSet presAssocID="{FA7C08D0-C808-4C60-A396-919F1E4F5E11}" presName="horz1" presStyleCnt="0"/>
      <dgm:spPr/>
    </dgm:pt>
    <dgm:pt modelId="{CB6BCB10-F7C5-453A-9152-C5EFE259E400}" type="pres">
      <dgm:prSet presAssocID="{FA7C08D0-C808-4C60-A396-919F1E4F5E11}" presName="tx1" presStyleLbl="revTx" presStyleIdx="6" presStyleCnt="10"/>
      <dgm:spPr/>
    </dgm:pt>
    <dgm:pt modelId="{0D262948-9410-4875-AF53-CBA7CB67C71C}" type="pres">
      <dgm:prSet presAssocID="{FA7C08D0-C808-4C60-A396-919F1E4F5E11}" presName="vert1" presStyleCnt="0"/>
      <dgm:spPr/>
    </dgm:pt>
    <dgm:pt modelId="{7C48AF5D-8678-49BD-B4F8-44C96EF6A749}" type="pres">
      <dgm:prSet presAssocID="{5F49CD29-8089-47B7-8E78-99F213BA189B}" presName="thickLine" presStyleLbl="alignNode1" presStyleIdx="7" presStyleCnt="10"/>
      <dgm:spPr/>
    </dgm:pt>
    <dgm:pt modelId="{4B5DD909-9367-4B2F-9712-7DE5C3CB514D}" type="pres">
      <dgm:prSet presAssocID="{5F49CD29-8089-47B7-8E78-99F213BA189B}" presName="horz1" presStyleCnt="0"/>
      <dgm:spPr/>
    </dgm:pt>
    <dgm:pt modelId="{75B290E3-EF29-49FD-AA6A-8586F785C243}" type="pres">
      <dgm:prSet presAssocID="{5F49CD29-8089-47B7-8E78-99F213BA189B}" presName="tx1" presStyleLbl="revTx" presStyleIdx="7" presStyleCnt="10"/>
      <dgm:spPr/>
    </dgm:pt>
    <dgm:pt modelId="{8E6DBE5D-F80E-45D9-A458-887BB480391B}" type="pres">
      <dgm:prSet presAssocID="{5F49CD29-8089-47B7-8E78-99F213BA189B}" presName="vert1" presStyleCnt="0"/>
      <dgm:spPr/>
    </dgm:pt>
    <dgm:pt modelId="{3D68F40A-480F-460C-8721-06392911A28A}" type="pres">
      <dgm:prSet presAssocID="{8C6270B3-7FB9-4B41-9BA8-27A7DB35E8F4}" presName="thickLine" presStyleLbl="alignNode1" presStyleIdx="8" presStyleCnt="10"/>
      <dgm:spPr/>
    </dgm:pt>
    <dgm:pt modelId="{5C4E5A9B-25E9-4767-80CB-2C13A2202518}" type="pres">
      <dgm:prSet presAssocID="{8C6270B3-7FB9-4B41-9BA8-27A7DB35E8F4}" presName="horz1" presStyleCnt="0"/>
      <dgm:spPr/>
    </dgm:pt>
    <dgm:pt modelId="{5A3D22A9-04EB-49B3-A10B-B269E285ACEC}" type="pres">
      <dgm:prSet presAssocID="{8C6270B3-7FB9-4B41-9BA8-27A7DB35E8F4}" presName="tx1" presStyleLbl="revTx" presStyleIdx="8" presStyleCnt="10"/>
      <dgm:spPr/>
    </dgm:pt>
    <dgm:pt modelId="{7D823BC2-9915-47F7-876C-EA5F4287D26C}" type="pres">
      <dgm:prSet presAssocID="{8C6270B3-7FB9-4B41-9BA8-27A7DB35E8F4}" presName="vert1" presStyleCnt="0"/>
      <dgm:spPr/>
    </dgm:pt>
    <dgm:pt modelId="{CCFCBFCA-07D0-4785-B3B5-1473FAD8EF9D}" type="pres">
      <dgm:prSet presAssocID="{AF03AD9C-4DCA-4E3F-8704-7441D70B806F}" presName="thickLine" presStyleLbl="alignNode1" presStyleIdx="9" presStyleCnt="10"/>
      <dgm:spPr/>
    </dgm:pt>
    <dgm:pt modelId="{2055125C-D430-4FBF-9FD5-7EE69D8170A7}" type="pres">
      <dgm:prSet presAssocID="{AF03AD9C-4DCA-4E3F-8704-7441D70B806F}" presName="horz1" presStyleCnt="0"/>
      <dgm:spPr/>
    </dgm:pt>
    <dgm:pt modelId="{388B5E8C-1EF8-4272-A06A-DBAD4706CA1F}" type="pres">
      <dgm:prSet presAssocID="{AF03AD9C-4DCA-4E3F-8704-7441D70B806F}" presName="tx1" presStyleLbl="revTx" presStyleIdx="9" presStyleCnt="10"/>
      <dgm:spPr/>
    </dgm:pt>
    <dgm:pt modelId="{E14268B4-F714-40FB-86AA-9CB7763564EF}" type="pres">
      <dgm:prSet presAssocID="{AF03AD9C-4DCA-4E3F-8704-7441D70B806F}" presName="vert1" presStyleCnt="0"/>
      <dgm:spPr/>
    </dgm:pt>
  </dgm:ptLst>
  <dgm:cxnLst>
    <dgm:cxn modelId="{602BDA09-280F-4F00-A19F-AE100678E7E9}" type="presOf" srcId="{9EC2486C-4BB4-459A-BBFE-62A79D3EF990}" destId="{9C72B101-302D-44E4-AA0E-08586A57B6A0}" srcOrd="0" destOrd="0" presId="urn:microsoft.com/office/officeart/2008/layout/LinedList"/>
    <dgm:cxn modelId="{1FE5ED11-45F2-4ED7-8A47-CA4EC4310123}" type="presOf" srcId="{5EA42F69-BD79-418C-8975-0B80B4497AAF}" destId="{7FA36582-59B8-4A0F-A489-B0F96B2DB0DC}" srcOrd="0" destOrd="0" presId="urn:microsoft.com/office/officeart/2008/layout/LinedList"/>
    <dgm:cxn modelId="{B7BAF611-75E4-45C8-8484-D2B15A9140E8}" type="presOf" srcId="{ED8533AD-7E1C-4D30-BD4D-95933EB70B5D}" destId="{F4431C2B-4F7F-4659-BCA7-86B70C50FA0F}" srcOrd="0" destOrd="0" presId="urn:microsoft.com/office/officeart/2008/layout/LinedList"/>
    <dgm:cxn modelId="{3D36A516-21E9-4E93-A222-FE6127F5BDBB}" type="presOf" srcId="{190D574F-C9D9-4C3B-9186-94A9D2FF8457}" destId="{520A6C8A-ABE7-4F03-85ED-F8A797BFDBC4}" srcOrd="0" destOrd="0" presId="urn:microsoft.com/office/officeart/2008/layout/LinedList"/>
    <dgm:cxn modelId="{60A33D1D-2E2F-44F1-B71D-1856B748BEC6}" srcId="{5EA42F69-BD79-418C-8975-0B80B4497AAF}" destId="{ED8533AD-7E1C-4D30-BD4D-95933EB70B5D}" srcOrd="3" destOrd="0" parTransId="{16947519-86F5-4B4F-AAA5-DB6332A60069}" sibTransId="{E0D47A90-0328-4CD0-8E48-930E1D35C7FC}"/>
    <dgm:cxn modelId="{7297D622-ED05-4EC2-89E3-8F8173BA2C46}" srcId="{5EA42F69-BD79-418C-8975-0B80B4497AAF}" destId="{8C6270B3-7FB9-4B41-9BA8-27A7DB35E8F4}" srcOrd="8" destOrd="0" parTransId="{056B6BD3-648D-48A4-9A05-4B7EBB0F9E70}" sibTransId="{5980A7D8-F183-4AE8-B6B4-7EE64A285B2A}"/>
    <dgm:cxn modelId="{CA2CCC2A-2254-4B66-8DCE-FDCB425CAF18}" srcId="{5EA42F69-BD79-418C-8975-0B80B4497AAF}" destId="{190D574F-C9D9-4C3B-9186-94A9D2FF8457}" srcOrd="5" destOrd="0" parTransId="{3259B2A2-0DA4-4FF0-BA01-7AAF2667C04F}" sibTransId="{58899071-9A09-4575-95CA-D1F6D66F3543}"/>
    <dgm:cxn modelId="{53C7C42D-20B0-46D8-BFE8-6D4C23B4D52A}" srcId="{5EA42F69-BD79-418C-8975-0B80B4497AAF}" destId="{AF03AD9C-4DCA-4E3F-8704-7441D70B806F}" srcOrd="9" destOrd="0" parTransId="{51B6B5E0-6447-4AD6-8730-2C8DEC468F14}" sibTransId="{E5FF67C7-FF46-4987-88EB-C508A1A22412}"/>
    <dgm:cxn modelId="{1E40E237-56DD-45A7-8180-F8E14F587A21}" type="presOf" srcId="{AF03AD9C-4DCA-4E3F-8704-7441D70B806F}" destId="{388B5E8C-1EF8-4272-A06A-DBAD4706CA1F}" srcOrd="0" destOrd="0" presId="urn:microsoft.com/office/officeart/2008/layout/LinedList"/>
    <dgm:cxn modelId="{8D78AA38-D5DA-4D08-B541-841BAA8D4CE9}" type="presOf" srcId="{8C6270B3-7FB9-4B41-9BA8-27A7DB35E8F4}" destId="{5A3D22A9-04EB-49B3-A10B-B269E285ACEC}" srcOrd="0" destOrd="0" presId="urn:microsoft.com/office/officeart/2008/layout/LinedList"/>
    <dgm:cxn modelId="{F2C49361-49D2-4814-9D3A-BDC4AAE8B9C9}" type="presOf" srcId="{FA7C08D0-C808-4C60-A396-919F1E4F5E11}" destId="{CB6BCB10-F7C5-453A-9152-C5EFE259E400}" srcOrd="0" destOrd="0" presId="urn:microsoft.com/office/officeart/2008/layout/LinedList"/>
    <dgm:cxn modelId="{319C6943-13A1-4403-8D28-02F1E7BA50B3}" srcId="{5EA42F69-BD79-418C-8975-0B80B4497AAF}" destId="{FA7C08D0-C808-4C60-A396-919F1E4F5E11}" srcOrd="6" destOrd="0" parTransId="{FBB74FBE-6648-4AC7-BA1D-F5C071973267}" sibTransId="{B89E491D-5947-488F-8EB6-4A6FDBA98A1D}"/>
    <dgm:cxn modelId="{9C199945-B529-4441-8F43-970EBB662482}" srcId="{5EA42F69-BD79-418C-8975-0B80B4497AAF}" destId="{AFD1085D-EE41-4C32-9C49-4064E015D2FE}" srcOrd="1" destOrd="0" parTransId="{7549DE42-F647-4D27-92F0-A997BF5C2295}" sibTransId="{CEDD4893-5817-43A8-AA95-F974BDA3DDBC}"/>
    <dgm:cxn modelId="{78182B7C-8EA1-4002-AB12-0FA977C61F6B}" type="presOf" srcId="{5F49CD29-8089-47B7-8E78-99F213BA189B}" destId="{75B290E3-EF29-49FD-AA6A-8586F785C243}" srcOrd="0" destOrd="0" presId="urn:microsoft.com/office/officeart/2008/layout/LinedList"/>
    <dgm:cxn modelId="{C3174AA1-2648-4875-80E6-2EC8B4373E32}" type="presOf" srcId="{AFD1085D-EE41-4C32-9C49-4064E015D2FE}" destId="{94DDB3D3-8466-40DB-B214-D0B1BCE6EF5C}" srcOrd="0" destOrd="0" presId="urn:microsoft.com/office/officeart/2008/layout/LinedList"/>
    <dgm:cxn modelId="{675219A4-5727-44BD-80F1-95176369CEB7}" srcId="{5EA42F69-BD79-418C-8975-0B80B4497AAF}" destId="{94B3F983-0A11-4FFE-89DB-82D79AD53A4E}" srcOrd="0" destOrd="0" parTransId="{8E8F30B8-466D-4848-B7FF-D30E95675150}" sibTransId="{B04879D7-E4DA-4324-828A-9405349299F1}"/>
    <dgm:cxn modelId="{0582DBB9-E0DC-4646-BEF7-8C69CF5A5B4B}" type="presOf" srcId="{F746CC64-8B97-4454-9C14-106A039C0447}" destId="{E6E65DE5-2730-4B90-B30C-4AE0362F4DB3}" srcOrd="0" destOrd="0" presId="urn:microsoft.com/office/officeart/2008/layout/LinedList"/>
    <dgm:cxn modelId="{6D3C3BBA-3F59-4CCB-862C-C1934E1158E2}" srcId="{5EA42F69-BD79-418C-8975-0B80B4497AAF}" destId="{F746CC64-8B97-4454-9C14-106A039C0447}" srcOrd="4" destOrd="0" parTransId="{4048A651-3E13-4352-8475-FE3499A7E9C0}" sibTransId="{904079BA-C2C9-425A-AB56-91CAF9D04453}"/>
    <dgm:cxn modelId="{1AFBFCDA-54B9-4A3D-AA67-72EC734AE0D6}" srcId="{5EA42F69-BD79-418C-8975-0B80B4497AAF}" destId="{5F49CD29-8089-47B7-8E78-99F213BA189B}" srcOrd="7" destOrd="0" parTransId="{614981EB-0044-4F2C-B157-F3A3DFEEE3E0}" sibTransId="{00231112-89CB-475E-80D8-C9EAF08CFA6A}"/>
    <dgm:cxn modelId="{396900FB-08BB-4477-ACD2-726096F386A7}" srcId="{5EA42F69-BD79-418C-8975-0B80B4497AAF}" destId="{9EC2486C-4BB4-459A-BBFE-62A79D3EF990}" srcOrd="2" destOrd="0" parTransId="{63DE18A1-9811-4EC7-8A3C-B400C93FF06D}" sibTransId="{749E9684-F9EC-4936-9AD3-1BFE6CB7CDF5}"/>
    <dgm:cxn modelId="{5FF9F5FC-31F0-4625-BE79-E5C3E51C9C54}" type="presOf" srcId="{94B3F983-0A11-4FFE-89DB-82D79AD53A4E}" destId="{E01EAC99-0E45-45C8-84B5-56DEC7D4BA15}" srcOrd="0" destOrd="0" presId="urn:microsoft.com/office/officeart/2008/layout/LinedList"/>
    <dgm:cxn modelId="{0300942F-BE95-4FD6-BAE4-8DF354B01E6E}" type="presParOf" srcId="{7FA36582-59B8-4A0F-A489-B0F96B2DB0DC}" destId="{C0C1D25F-C795-406C-A8CD-E2D2D3BCBBCB}" srcOrd="0" destOrd="0" presId="urn:microsoft.com/office/officeart/2008/layout/LinedList"/>
    <dgm:cxn modelId="{35034EA4-E965-4EF7-B0AE-115DAB08F090}" type="presParOf" srcId="{7FA36582-59B8-4A0F-A489-B0F96B2DB0DC}" destId="{306F0EE2-D1B5-4EA2-8F08-8F2CBC511B82}" srcOrd="1" destOrd="0" presId="urn:microsoft.com/office/officeart/2008/layout/LinedList"/>
    <dgm:cxn modelId="{A15C41A3-19DC-4AA7-978F-5FD809AC2392}" type="presParOf" srcId="{306F0EE2-D1B5-4EA2-8F08-8F2CBC511B82}" destId="{E01EAC99-0E45-45C8-84B5-56DEC7D4BA15}" srcOrd="0" destOrd="0" presId="urn:microsoft.com/office/officeart/2008/layout/LinedList"/>
    <dgm:cxn modelId="{E55DDE3E-85AC-4174-ABC6-F40F9F67D561}" type="presParOf" srcId="{306F0EE2-D1B5-4EA2-8F08-8F2CBC511B82}" destId="{8AD77753-43A8-4A96-8A81-4D5F86E06BAB}" srcOrd="1" destOrd="0" presId="urn:microsoft.com/office/officeart/2008/layout/LinedList"/>
    <dgm:cxn modelId="{E038FBBF-B1DB-48E0-B8E6-3A4525B4480F}" type="presParOf" srcId="{7FA36582-59B8-4A0F-A489-B0F96B2DB0DC}" destId="{F5FC4935-1E97-4CF9-8D0D-4F34E59521BF}" srcOrd="2" destOrd="0" presId="urn:microsoft.com/office/officeart/2008/layout/LinedList"/>
    <dgm:cxn modelId="{14568EA5-9881-45CE-B203-B6E56CD64B87}" type="presParOf" srcId="{7FA36582-59B8-4A0F-A489-B0F96B2DB0DC}" destId="{2E818D70-7F92-406D-83A0-6EEA6A2ED59D}" srcOrd="3" destOrd="0" presId="urn:microsoft.com/office/officeart/2008/layout/LinedList"/>
    <dgm:cxn modelId="{32F909B6-EA00-4E0C-980D-A5173B07E1BD}" type="presParOf" srcId="{2E818D70-7F92-406D-83A0-6EEA6A2ED59D}" destId="{94DDB3D3-8466-40DB-B214-D0B1BCE6EF5C}" srcOrd="0" destOrd="0" presId="urn:microsoft.com/office/officeart/2008/layout/LinedList"/>
    <dgm:cxn modelId="{7087EA73-D6B4-4804-A9A6-A58BD594CB4B}" type="presParOf" srcId="{2E818D70-7F92-406D-83A0-6EEA6A2ED59D}" destId="{B8EA50C9-8141-416B-946D-12CF216CE53F}" srcOrd="1" destOrd="0" presId="urn:microsoft.com/office/officeart/2008/layout/LinedList"/>
    <dgm:cxn modelId="{E763F2CA-3BD2-4FBE-9070-2841607F69FD}" type="presParOf" srcId="{7FA36582-59B8-4A0F-A489-B0F96B2DB0DC}" destId="{590377DA-7617-428E-B4A9-2D8746D0FB5E}" srcOrd="4" destOrd="0" presId="urn:microsoft.com/office/officeart/2008/layout/LinedList"/>
    <dgm:cxn modelId="{D595D9B6-D908-4DA1-979F-EE08F7A8CAD8}" type="presParOf" srcId="{7FA36582-59B8-4A0F-A489-B0F96B2DB0DC}" destId="{AEF2A23D-FC77-42F2-9AC5-4581CD54C35C}" srcOrd="5" destOrd="0" presId="urn:microsoft.com/office/officeart/2008/layout/LinedList"/>
    <dgm:cxn modelId="{A96C7713-14E3-460D-818B-1571332B7439}" type="presParOf" srcId="{AEF2A23D-FC77-42F2-9AC5-4581CD54C35C}" destId="{9C72B101-302D-44E4-AA0E-08586A57B6A0}" srcOrd="0" destOrd="0" presId="urn:microsoft.com/office/officeart/2008/layout/LinedList"/>
    <dgm:cxn modelId="{494E4CC0-4D85-4ED6-B871-D6BF85516070}" type="presParOf" srcId="{AEF2A23D-FC77-42F2-9AC5-4581CD54C35C}" destId="{183A1F73-3C2A-4DA3-8A36-EDBD88634F16}" srcOrd="1" destOrd="0" presId="urn:microsoft.com/office/officeart/2008/layout/LinedList"/>
    <dgm:cxn modelId="{2B7053E1-F09F-48BB-AB18-E13B94EA17CD}" type="presParOf" srcId="{7FA36582-59B8-4A0F-A489-B0F96B2DB0DC}" destId="{75FE9756-D715-4B1D-9380-B6BCB2F71249}" srcOrd="6" destOrd="0" presId="urn:microsoft.com/office/officeart/2008/layout/LinedList"/>
    <dgm:cxn modelId="{B95923D0-40C9-42BA-B6ED-55987AE7CB46}" type="presParOf" srcId="{7FA36582-59B8-4A0F-A489-B0F96B2DB0DC}" destId="{E291E3FE-FC98-42EA-8FDB-5C7C09464FBD}" srcOrd="7" destOrd="0" presId="urn:microsoft.com/office/officeart/2008/layout/LinedList"/>
    <dgm:cxn modelId="{0F87B72C-27D9-4E2C-9AD9-6A9B3C290C7A}" type="presParOf" srcId="{E291E3FE-FC98-42EA-8FDB-5C7C09464FBD}" destId="{F4431C2B-4F7F-4659-BCA7-86B70C50FA0F}" srcOrd="0" destOrd="0" presId="urn:microsoft.com/office/officeart/2008/layout/LinedList"/>
    <dgm:cxn modelId="{65C36881-DD96-4A5A-B420-814C9E899D96}" type="presParOf" srcId="{E291E3FE-FC98-42EA-8FDB-5C7C09464FBD}" destId="{A1EFD56F-44E4-45EB-BC9F-85670F3C481F}" srcOrd="1" destOrd="0" presId="urn:microsoft.com/office/officeart/2008/layout/LinedList"/>
    <dgm:cxn modelId="{3E24668A-8775-4FEA-96DD-7FDB1B6C51DF}" type="presParOf" srcId="{7FA36582-59B8-4A0F-A489-B0F96B2DB0DC}" destId="{76BB95E4-8380-4429-9F4F-46411349AD16}" srcOrd="8" destOrd="0" presId="urn:microsoft.com/office/officeart/2008/layout/LinedList"/>
    <dgm:cxn modelId="{2C76D0D3-318D-4BB1-802E-C10CE1757D52}" type="presParOf" srcId="{7FA36582-59B8-4A0F-A489-B0F96B2DB0DC}" destId="{6E45CD0D-4426-438E-A2DC-448A93F2FEAF}" srcOrd="9" destOrd="0" presId="urn:microsoft.com/office/officeart/2008/layout/LinedList"/>
    <dgm:cxn modelId="{88E5A3BF-8D5F-48BA-A73D-CB760B7E6DC6}" type="presParOf" srcId="{6E45CD0D-4426-438E-A2DC-448A93F2FEAF}" destId="{E6E65DE5-2730-4B90-B30C-4AE0362F4DB3}" srcOrd="0" destOrd="0" presId="urn:microsoft.com/office/officeart/2008/layout/LinedList"/>
    <dgm:cxn modelId="{2554A07F-49A2-4018-8083-2ECA5F594C2D}" type="presParOf" srcId="{6E45CD0D-4426-438E-A2DC-448A93F2FEAF}" destId="{3AD7BCA0-FF80-4051-B1A3-742143905B35}" srcOrd="1" destOrd="0" presId="urn:microsoft.com/office/officeart/2008/layout/LinedList"/>
    <dgm:cxn modelId="{2C6DC602-6407-45F2-ADD0-A81BA2A48796}" type="presParOf" srcId="{7FA36582-59B8-4A0F-A489-B0F96B2DB0DC}" destId="{03C06F5E-AF39-4F8F-AC08-7AB4693C5594}" srcOrd="10" destOrd="0" presId="urn:microsoft.com/office/officeart/2008/layout/LinedList"/>
    <dgm:cxn modelId="{5C261246-834C-4A81-B9F1-7B364E8E93DF}" type="presParOf" srcId="{7FA36582-59B8-4A0F-A489-B0F96B2DB0DC}" destId="{F3834AF3-1D7B-4BF6-85F1-B834CA1ADF5E}" srcOrd="11" destOrd="0" presId="urn:microsoft.com/office/officeart/2008/layout/LinedList"/>
    <dgm:cxn modelId="{4DD53F0D-DD3D-4D16-AB5E-DA73A7258DCF}" type="presParOf" srcId="{F3834AF3-1D7B-4BF6-85F1-B834CA1ADF5E}" destId="{520A6C8A-ABE7-4F03-85ED-F8A797BFDBC4}" srcOrd="0" destOrd="0" presId="urn:microsoft.com/office/officeart/2008/layout/LinedList"/>
    <dgm:cxn modelId="{FE86112F-3FA1-4906-A21F-7C47A60F2956}" type="presParOf" srcId="{F3834AF3-1D7B-4BF6-85F1-B834CA1ADF5E}" destId="{E478E16A-7557-42EA-A32F-560E7785A8AD}" srcOrd="1" destOrd="0" presId="urn:microsoft.com/office/officeart/2008/layout/LinedList"/>
    <dgm:cxn modelId="{569198CE-6C75-431F-BBD1-1AA9519EE9A1}" type="presParOf" srcId="{7FA36582-59B8-4A0F-A489-B0F96B2DB0DC}" destId="{5EFA0E03-4D70-41E2-85BC-BD3932C10855}" srcOrd="12" destOrd="0" presId="urn:microsoft.com/office/officeart/2008/layout/LinedList"/>
    <dgm:cxn modelId="{6B0E6644-9B80-42F5-BE5B-3BDB6E1D5B72}" type="presParOf" srcId="{7FA36582-59B8-4A0F-A489-B0F96B2DB0DC}" destId="{B2D8AB86-602E-46B5-832A-1427F5A136DE}" srcOrd="13" destOrd="0" presId="urn:microsoft.com/office/officeart/2008/layout/LinedList"/>
    <dgm:cxn modelId="{20C9A711-4441-45E9-94B9-D5B5A4882767}" type="presParOf" srcId="{B2D8AB86-602E-46B5-832A-1427F5A136DE}" destId="{CB6BCB10-F7C5-453A-9152-C5EFE259E400}" srcOrd="0" destOrd="0" presId="urn:microsoft.com/office/officeart/2008/layout/LinedList"/>
    <dgm:cxn modelId="{3F4AC731-9380-41A7-9790-323AB68A55EB}" type="presParOf" srcId="{B2D8AB86-602E-46B5-832A-1427F5A136DE}" destId="{0D262948-9410-4875-AF53-CBA7CB67C71C}" srcOrd="1" destOrd="0" presId="urn:microsoft.com/office/officeart/2008/layout/LinedList"/>
    <dgm:cxn modelId="{C03D3DF7-1010-43C9-8354-41B7BA2A00BC}" type="presParOf" srcId="{7FA36582-59B8-4A0F-A489-B0F96B2DB0DC}" destId="{7C48AF5D-8678-49BD-B4F8-44C96EF6A749}" srcOrd="14" destOrd="0" presId="urn:microsoft.com/office/officeart/2008/layout/LinedList"/>
    <dgm:cxn modelId="{73DE6A05-1F36-4570-AABA-6E4B543A627F}" type="presParOf" srcId="{7FA36582-59B8-4A0F-A489-B0F96B2DB0DC}" destId="{4B5DD909-9367-4B2F-9712-7DE5C3CB514D}" srcOrd="15" destOrd="0" presId="urn:microsoft.com/office/officeart/2008/layout/LinedList"/>
    <dgm:cxn modelId="{B12ADFBC-63A2-4E61-92A7-8123697213EC}" type="presParOf" srcId="{4B5DD909-9367-4B2F-9712-7DE5C3CB514D}" destId="{75B290E3-EF29-49FD-AA6A-8586F785C243}" srcOrd="0" destOrd="0" presId="urn:microsoft.com/office/officeart/2008/layout/LinedList"/>
    <dgm:cxn modelId="{CAD1533F-2F27-46F1-A5C8-AC55A042F4EA}" type="presParOf" srcId="{4B5DD909-9367-4B2F-9712-7DE5C3CB514D}" destId="{8E6DBE5D-F80E-45D9-A458-887BB480391B}" srcOrd="1" destOrd="0" presId="urn:microsoft.com/office/officeart/2008/layout/LinedList"/>
    <dgm:cxn modelId="{C0B9DED4-16C4-413B-88CB-3DFC072D9519}" type="presParOf" srcId="{7FA36582-59B8-4A0F-A489-B0F96B2DB0DC}" destId="{3D68F40A-480F-460C-8721-06392911A28A}" srcOrd="16" destOrd="0" presId="urn:microsoft.com/office/officeart/2008/layout/LinedList"/>
    <dgm:cxn modelId="{1D353DFA-A520-4A2F-9DB3-449D5A6C87A0}" type="presParOf" srcId="{7FA36582-59B8-4A0F-A489-B0F96B2DB0DC}" destId="{5C4E5A9B-25E9-4767-80CB-2C13A2202518}" srcOrd="17" destOrd="0" presId="urn:microsoft.com/office/officeart/2008/layout/LinedList"/>
    <dgm:cxn modelId="{CBEEA314-ED27-4AB0-9B7B-C78219A81C63}" type="presParOf" srcId="{5C4E5A9B-25E9-4767-80CB-2C13A2202518}" destId="{5A3D22A9-04EB-49B3-A10B-B269E285ACEC}" srcOrd="0" destOrd="0" presId="urn:microsoft.com/office/officeart/2008/layout/LinedList"/>
    <dgm:cxn modelId="{45F6C859-5D9F-4700-9E81-B7F7F72BD097}" type="presParOf" srcId="{5C4E5A9B-25E9-4767-80CB-2C13A2202518}" destId="{7D823BC2-9915-47F7-876C-EA5F4287D26C}" srcOrd="1" destOrd="0" presId="urn:microsoft.com/office/officeart/2008/layout/LinedList"/>
    <dgm:cxn modelId="{5E7E042D-7CF1-4AC4-8F54-281EC65B4C1D}" type="presParOf" srcId="{7FA36582-59B8-4A0F-A489-B0F96B2DB0DC}" destId="{CCFCBFCA-07D0-4785-B3B5-1473FAD8EF9D}" srcOrd="18" destOrd="0" presId="urn:microsoft.com/office/officeart/2008/layout/LinedList"/>
    <dgm:cxn modelId="{BB36799A-7084-4F27-8F0E-A25A7446C25F}" type="presParOf" srcId="{7FA36582-59B8-4A0F-A489-B0F96B2DB0DC}" destId="{2055125C-D430-4FBF-9FD5-7EE69D8170A7}" srcOrd="19" destOrd="0" presId="urn:microsoft.com/office/officeart/2008/layout/LinedList"/>
    <dgm:cxn modelId="{792E0FA9-5766-4038-ACF8-76497D24E672}" type="presParOf" srcId="{2055125C-D430-4FBF-9FD5-7EE69D8170A7}" destId="{388B5E8C-1EF8-4272-A06A-DBAD4706CA1F}" srcOrd="0" destOrd="0" presId="urn:microsoft.com/office/officeart/2008/layout/LinedList"/>
    <dgm:cxn modelId="{9E4D217E-1E4C-4C38-9A12-98FBAB0826E6}" type="presParOf" srcId="{2055125C-D430-4FBF-9FD5-7EE69D8170A7}" destId="{E14268B4-F714-40FB-86AA-9CB7763564EF}"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C91300-F5FE-4463-BCEC-3B805C79F437}">
      <dsp:nvSpPr>
        <dsp:cNvPr id="0" name=""/>
        <dsp:cNvSpPr/>
      </dsp:nvSpPr>
      <dsp:spPr>
        <a:xfrm>
          <a:off x="0" y="80126"/>
          <a:ext cx="7055892" cy="442260"/>
        </a:xfrm>
        <a:prstGeom prst="roundRect">
          <a:avLst/>
        </a:prstGeom>
        <a:solidFill>
          <a:srgbClr val="F7228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Australia as a destination</a:t>
          </a:r>
          <a:endParaRPr lang="en-IN" sz="1800" kern="1200"/>
        </a:p>
      </dsp:txBody>
      <dsp:txXfrm>
        <a:off x="21589" y="101715"/>
        <a:ext cx="7012714" cy="399082"/>
      </dsp:txXfrm>
    </dsp:sp>
    <dsp:sp modelId="{35AEF403-331E-4A91-8440-0F28C4920550}">
      <dsp:nvSpPr>
        <dsp:cNvPr id="0" name=""/>
        <dsp:cNvSpPr/>
      </dsp:nvSpPr>
      <dsp:spPr>
        <a:xfrm>
          <a:off x="0" y="574226"/>
          <a:ext cx="7055892" cy="442260"/>
        </a:xfrm>
        <a:prstGeom prst="roundRect">
          <a:avLst/>
        </a:prstGeom>
        <a:solidFill>
          <a:srgbClr val="F7228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Why study in Australia?</a:t>
          </a:r>
          <a:endParaRPr lang="en-IN" sz="1800" kern="1200"/>
        </a:p>
      </dsp:txBody>
      <dsp:txXfrm>
        <a:off x="21589" y="595815"/>
        <a:ext cx="7012714" cy="399082"/>
      </dsp:txXfrm>
    </dsp:sp>
    <dsp:sp modelId="{BD9EFEF9-1E6C-4F1C-9988-6ABB47A6E39F}">
      <dsp:nvSpPr>
        <dsp:cNvPr id="0" name=""/>
        <dsp:cNvSpPr/>
      </dsp:nvSpPr>
      <dsp:spPr>
        <a:xfrm>
          <a:off x="0" y="1068326"/>
          <a:ext cx="7055892" cy="442260"/>
        </a:xfrm>
        <a:prstGeom prst="roundRect">
          <a:avLst/>
        </a:prstGeom>
        <a:solidFill>
          <a:srgbClr val="F7228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Understanding Australian Education System</a:t>
          </a:r>
          <a:endParaRPr lang="en-IN" sz="1800" kern="1200" dirty="0"/>
        </a:p>
      </dsp:txBody>
      <dsp:txXfrm>
        <a:off x="21589" y="1089915"/>
        <a:ext cx="7012714" cy="399082"/>
      </dsp:txXfrm>
    </dsp:sp>
    <dsp:sp modelId="{BE0FA2B0-ABA3-4AAB-B64B-54A5DD5BAAAD}">
      <dsp:nvSpPr>
        <dsp:cNvPr id="0" name=""/>
        <dsp:cNvSpPr/>
      </dsp:nvSpPr>
      <dsp:spPr>
        <a:xfrm>
          <a:off x="0" y="1562426"/>
          <a:ext cx="7055892" cy="442260"/>
        </a:xfrm>
        <a:prstGeom prst="roundRect">
          <a:avLst/>
        </a:prstGeom>
        <a:solidFill>
          <a:srgbClr val="F7228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IN" sz="1800" kern="1200" dirty="0"/>
            <a:t>Post study work permit? What is it? Duration?</a:t>
          </a:r>
        </a:p>
      </dsp:txBody>
      <dsp:txXfrm>
        <a:off x="21589" y="1584015"/>
        <a:ext cx="7012714" cy="399082"/>
      </dsp:txXfrm>
    </dsp:sp>
    <dsp:sp modelId="{F9B42A70-3FC2-4EB4-B552-310BFEF5A215}">
      <dsp:nvSpPr>
        <dsp:cNvPr id="0" name=""/>
        <dsp:cNvSpPr/>
      </dsp:nvSpPr>
      <dsp:spPr>
        <a:xfrm>
          <a:off x="0" y="2056526"/>
          <a:ext cx="7055892" cy="442260"/>
        </a:xfrm>
        <a:prstGeom prst="roundRect">
          <a:avLst/>
        </a:prstGeom>
        <a:solidFill>
          <a:srgbClr val="F7228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IN" sz="1800" kern="1200" dirty="0"/>
            <a:t>Understanding part-time work opportunities</a:t>
          </a:r>
        </a:p>
      </dsp:txBody>
      <dsp:txXfrm>
        <a:off x="21589" y="2078115"/>
        <a:ext cx="7012714" cy="399082"/>
      </dsp:txXfrm>
    </dsp:sp>
    <dsp:sp modelId="{88D6B81E-79BF-4F27-A566-69D42DA0DB1F}">
      <dsp:nvSpPr>
        <dsp:cNvPr id="0" name=""/>
        <dsp:cNvSpPr/>
      </dsp:nvSpPr>
      <dsp:spPr>
        <a:xfrm>
          <a:off x="0" y="2550626"/>
          <a:ext cx="7055892" cy="442260"/>
        </a:xfrm>
        <a:prstGeom prst="roundRect">
          <a:avLst/>
        </a:prstGeom>
        <a:solidFill>
          <a:srgbClr val="F7228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IN" sz="1800" kern="1200" dirty="0"/>
            <a:t>Universities we represent</a:t>
          </a:r>
        </a:p>
      </dsp:txBody>
      <dsp:txXfrm>
        <a:off x="21589" y="2572215"/>
        <a:ext cx="7012714" cy="399082"/>
      </dsp:txXfrm>
    </dsp:sp>
    <dsp:sp modelId="{BD6AE172-755E-4B75-8720-BF7E2AC14BF0}">
      <dsp:nvSpPr>
        <dsp:cNvPr id="0" name=""/>
        <dsp:cNvSpPr/>
      </dsp:nvSpPr>
      <dsp:spPr>
        <a:xfrm>
          <a:off x="0" y="3044726"/>
          <a:ext cx="7055892" cy="442260"/>
        </a:xfrm>
        <a:prstGeom prst="roundRect">
          <a:avLst/>
        </a:prstGeom>
        <a:solidFill>
          <a:srgbClr val="F7228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IN" sz="1800" kern="1200"/>
            <a:t>Application process</a:t>
          </a:r>
        </a:p>
      </dsp:txBody>
      <dsp:txXfrm>
        <a:off x="21589" y="3066315"/>
        <a:ext cx="7012714" cy="399082"/>
      </dsp:txXfrm>
    </dsp:sp>
    <dsp:sp modelId="{7C305379-064E-454A-A0D4-340EABE24C2E}">
      <dsp:nvSpPr>
        <dsp:cNvPr id="0" name=""/>
        <dsp:cNvSpPr/>
      </dsp:nvSpPr>
      <dsp:spPr>
        <a:xfrm>
          <a:off x="0" y="3538826"/>
          <a:ext cx="7055892" cy="442260"/>
        </a:xfrm>
        <a:prstGeom prst="roundRect">
          <a:avLst/>
        </a:prstGeom>
        <a:solidFill>
          <a:srgbClr val="F7228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IN" sz="1800" kern="1200"/>
            <a:t>Admission requirement</a:t>
          </a:r>
        </a:p>
      </dsp:txBody>
      <dsp:txXfrm>
        <a:off x="21589" y="3560415"/>
        <a:ext cx="7012714" cy="399082"/>
      </dsp:txXfrm>
    </dsp:sp>
    <dsp:sp modelId="{4F467A6E-C024-462C-9E4E-38C6337A04EA}">
      <dsp:nvSpPr>
        <dsp:cNvPr id="0" name=""/>
        <dsp:cNvSpPr/>
      </dsp:nvSpPr>
      <dsp:spPr>
        <a:xfrm>
          <a:off x="0" y="4032926"/>
          <a:ext cx="7055892" cy="442260"/>
        </a:xfrm>
        <a:prstGeom prst="roundRect">
          <a:avLst/>
        </a:prstGeom>
        <a:solidFill>
          <a:srgbClr val="F7228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IN" sz="1800" kern="1200" dirty="0"/>
            <a:t>GS process in Australia</a:t>
          </a:r>
        </a:p>
      </dsp:txBody>
      <dsp:txXfrm>
        <a:off x="21589" y="4054515"/>
        <a:ext cx="7012714" cy="3990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60793F-67ED-4C2A-85BD-F1F868822D93}">
      <dsp:nvSpPr>
        <dsp:cNvPr id="0" name=""/>
        <dsp:cNvSpPr/>
      </dsp:nvSpPr>
      <dsp:spPr>
        <a:xfrm>
          <a:off x="3339" y="402176"/>
          <a:ext cx="2649050" cy="1589430"/>
        </a:xfrm>
        <a:prstGeom prst="rect">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Application Process</a:t>
          </a:r>
          <a:endParaRPr lang="en-IN" sz="2700" kern="1200" dirty="0"/>
        </a:p>
      </dsp:txBody>
      <dsp:txXfrm>
        <a:off x="3339" y="402176"/>
        <a:ext cx="2649050" cy="1589430"/>
      </dsp:txXfrm>
    </dsp:sp>
    <dsp:sp modelId="{2599DC66-D930-4629-8932-F69BD309D4C1}">
      <dsp:nvSpPr>
        <dsp:cNvPr id="0" name=""/>
        <dsp:cNvSpPr/>
      </dsp:nvSpPr>
      <dsp:spPr>
        <a:xfrm>
          <a:off x="2917294" y="402176"/>
          <a:ext cx="2649050" cy="1589430"/>
        </a:xfrm>
        <a:prstGeom prst="rect">
          <a:avLst/>
        </a:prstGeom>
        <a:solidFill>
          <a:schemeClr val="accent1">
            <a:shade val="50000"/>
            <a:hueOff val="16775"/>
            <a:satOff val="-11945"/>
            <a:lumOff val="1422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Conditional Offer Letter</a:t>
          </a:r>
          <a:endParaRPr lang="en-IN" sz="2700" kern="1200" dirty="0"/>
        </a:p>
      </dsp:txBody>
      <dsp:txXfrm>
        <a:off x="2917294" y="402176"/>
        <a:ext cx="2649050" cy="1589430"/>
      </dsp:txXfrm>
    </dsp:sp>
    <dsp:sp modelId="{36ACDD09-FD00-49C3-BFBE-439921D6932D}">
      <dsp:nvSpPr>
        <dsp:cNvPr id="0" name=""/>
        <dsp:cNvSpPr/>
      </dsp:nvSpPr>
      <dsp:spPr>
        <a:xfrm>
          <a:off x="5831250" y="402176"/>
          <a:ext cx="2649050" cy="1589430"/>
        </a:xfrm>
        <a:prstGeom prst="rect">
          <a:avLst/>
        </a:prstGeom>
        <a:solidFill>
          <a:schemeClr val="accent1">
            <a:shade val="50000"/>
            <a:hueOff val="33549"/>
            <a:satOff val="-23889"/>
            <a:lumOff val="284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IN" sz="2700" kern="1200" dirty="0"/>
            <a:t>GS Process</a:t>
          </a:r>
        </a:p>
      </dsp:txBody>
      <dsp:txXfrm>
        <a:off x="5831250" y="402176"/>
        <a:ext cx="2649050" cy="1589430"/>
      </dsp:txXfrm>
    </dsp:sp>
    <dsp:sp modelId="{1734EC31-B896-4C45-BA3B-9D2A7A2F4DB8}">
      <dsp:nvSpPr>
        <dsp:cNvPr id="0" name=""/>
        <dsp:cNvSpPr/>
      </dsp:nvSpPr>
      <dsp:spPr>
        <a:xfrm>
          <a:off x="8745205" y="402176"/>
          <a:ext cx="2649050" cy="1589430"/>
        </a:xfrm>
        <a:prstGeom prst="rect">
          <a:avLst/>
        </a:prstGeom>
        <a:solidFill>
          <a:schemeClr val="accent1">
            <a:shade val="50000"/>
            <a:hueOff val="50324"/>
            <a:satOff val="-35834"/>
            <a:lumOff val="426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Unconditional Offer Letter</a:t>
          </a:r>
          <a:endParaRPr lang="en-IN" sz="2700" kern="1200" dirty="0"/>
        </a:p>
      </dsp:txBody>
      <dsp:txXfrm>
        <a:off x="8745205" y="402176"/>
        <a:ext cx="2649050" cy="1589430"/>
      </dsp:txXfrm>
    </dsp:sp>
    <dsp:sp modelId="{10E279CA-9EF0-47EB-9CE1-4C8951048726}">
      <dsp:nvSpPr>
        <dsp:cNvPr id="0" name=""/>
        <dsp:cNvSpPr/>
      </dsp:nvSpPr>
      <dsp:spPr>
        <a:xfrm>
          <a:off x="1460316" y="2256512"/>
          <a:ext cx="2649050" cy="1589430"/>
        </a:xfrm>
        <a:prstGeom prst="rect">
          <a:avLst/>
        </a:prstGeom>
        <a:solidFill>
          <a:schemeClr val="accent1">
            <a:shade val="50000"/>
            <a:hueOff val="50324"/>
            <a:satOff val="-35834"/>
            <a:lumOff val="426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Make Payment </a:t>
          </a:r>
          <a:endParaRPr lang="en-IN" sz="2700" kern="1200" dirty="0"/>
        </a:p>
      </dsp:txBody>
      <dsp:txXfrm>
        <a:off x="1460316" y="2256512"/>
        <a:ext cx="2649050" cy="1589430"/>
      </dsp:txXfrm>
    </dsp:sp>
    <dsp:sp modelId="{64CFC165-9BC2-4497-BC40-29088B50728F}">
      <dsp:nvSpPr>
        <dsp:cNvPr id="0" name=""/>
        <dsp:cNvSpPr/>
      </dsp:nvSpPr>
      <dsp:spPr>
        <a:xfrm>
          <a:off x="4374272" y="2256512"/>
          <a:ext cx="2649050" cy="1589430"/>
        </a:xfrm>
        <a:prstGeom prst="rect">
          <a:avLst/>
        </a:prstGeom>
        <a:solidFill>
          <a:schemeClr val="accent1">
            <a:shade val="50000"/>
            <a:hueOff val="33549"/>
            <a:satOff val="-23889"/>
            <a:lumOff val="284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Get </a:t>
          </a:r>
          <a:r>
            <a:rPr lang="en-US" sz="2700" kern="1200" dirty="0" err="1"/>
            <a:t>eCOE</a:t>
          </a:r>
          <a:endParaRPr lang="en-IN" sz="2700" kern="1200" dirty="0"/>
        </a:p>
      </dsp:txBody>
      <dsp:txXfrm>
        <a:off x="4374272" y="2256512"/>
        <a:ext cx="2649050" cy="1589430"/>
      </dsp:txXfrm>
    </dsp:sp>
    <dsp:sp modelId="{035CC1A5-2CA3-457F-B254-27076DB34F46}">
      <dsp:nvSpPr>
        <dsp:cNvPr id="0" name=""/>
        <dsp:cNvSpPr/>
      </dsp:nvSpPr>
      <dsp:spPr>
        <a:xfrm>
          <a:off x="7288227" y="2256512"/>
          <a:ext cx="2649050" cy="1589430"/>
        </a:xfrm>
        <a:prstGeom prst="rect">
          <a:avLst/>
        </a:prstGeom>
        <a:solidFill>
          <a:schemeClr val="accent1">
            <a:shade val="50000"/>
            <a:hueOff val="16775"/>
            <a:satOff val="-11945"/>
            <a:lumOff val="1422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Font typeface="Arial" panose="020B0604020202020204" pitchFamily="34" charset="0"/>
            <a:buNone/>
          </a:pPr>
          <a:r>
            <a:rPr lang="en-US" sz="2700" b="0" i="0" kern="1200" dirty="0"/>
            <a:t>Visa Process </a:t>
          </a:r>
          <a:endParaRPr lang="en-IN" sz="2700" kern="1200" dirty="0"/>
        </a:p>
      </dsp:txBody>
      <dsp:txXfrm>
        <a:off x="7288227" y="2256512"/>
        <a:ext cx="2649050" cy="15894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C1D25F-C795-406C-A8CD-E2D2D3BCBBCB}">
      <dsp:nvSpPr>
        <dsp:cNvPr id="0" name=""/>
        <dsp:cNvSpPr/>
      </dsp:nvSpPr>
      <dsp:spPr>
        <a:xfrm>
          <a:off x="0" y="417"/>
          <a:ext cx="593656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1EAC99-0E45-45C8-84B5-56DEC7D4BA15}">
      <dsp:nvSpPr>
        <dsp:cNvPr id="0" name=""/>
        <dsp:cNvSpPr/>
      </dsp:nvSpPr>
      <dsp:spPr>
        <a:xfrm>
          <a:off x="0" y="417"/>
          <a:ext cx="5936567" cy="342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Why New Zealand</a:t>
          </a:r>
        </a:p>
      </dsp:txBody>
      <dsp:txXfrm>
        <a:off x="0" y="417"/>
        <a:ext cx="5936567" cy="342112"/>
      </dsp:txXfrm>
    </dsp:sp>
    <dsp:sp modelId="{F5FC4935-1E97-4CF9-8D0D-4F34E59521BF}">
      <dsp:nvSpPr>
        <dsp:cNvPr id="0" name=""/>
        <dsp:cNvSpPr/>
      </dsp:nvSpPr>
      <dsp:spPr>
        <a:xfrm>
          <a:off x="0" y="342529"/>
          <a:ext cx="593656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DDB3D3-8466-40DB-B214-D0B1BCE6EF5C}">
      <dsp:nvSpPr>
        <dsp:cNvPr id="0" name=""/>
        <dsp:cNvSpPr/>
      </dsp:nvSpPr>
      <dsp:spPr>
        <a:xfrm>
          <a:off x="0" y="342529"/>
          <a:ext cx="5936567" cy="342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0" i="0" kern="1200"/>
            <a:t>The Education System</a:t>
          </a:r>
          <a:endParaRPr lang="en-US" sz="1600" kern="1200"/>
        </a:p>
      </dsp:txBody>
      <dsp:txXfrm>
        <a:off x="0" y="342529"/>
        <a:ext cx="5936567" cy="342112"/>
      </dsp:txXfrm>
    </dsp:sp>
    <dsp:sp modelId="{590377DA-7617-428E-B4A9-2D8746D0FB5E}">
      <dsp:nvSpPr>
        <dsp:cNvPr id="0" name=""/>
        <dsp:cNvSpPr/>
      </dsp:nvSpPr>
      <dsp:spPr>
        <a:xfrm>
          <a:off x="0" y="684642"/>
          <a:ext cx="593656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72B101-302D-44E4-AA0E-08586A57B6A0}">
      <dsp:nvSpPr>
        <dsp:cNvPr id="0" name=""/>
        <dsp:cNvSpPr/>
      </dsp:nvSpPr>
      <dsp:spPr>
        <a:xfrm>
          <a:off x="0" y="684642"/>
          <a:ext cx="5936567" cy="342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0" i="0" kern="1200"/>
            <a:t>Types of Institutions</a:t>
          </a:r>
          <a:endParaRPr lang="en-US" sz="1600" kern="1200"/>
        </a:p>
      </dsp:txBody>
      <dsp:txXfrm>
        <a:off x="0" y="684642"/>
        <a:ext cx="5936567" cy="342112"/>
      </dsp:txXfrm>
    </dsp:sp>
    <dsp:sp modelId="{75FE9756-D715-4B1D-9380-B6BCB2F71249}">
      <dsp:nvSpPr>
        <dsp:cNvPr id="0" name=""/>
        <dsp:cNvSpPr/>
      </dsp:nvSpPr>
      <dsp:spPr>
        <a:xfrm>
          <a:off x="0" y="1026754"/>
          <a:ext cx="593656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431C2B-4F7F-4659-BCA7-86B70C50FA0F}">
      <dsp:nvSpPr>
        <dsp:cNvPr id="0" name=""/>
        <dsp:cNvSpPr/>
      </dsp:nvSpPr>
      <dsp:spPr>
        <a:xfrm>
          <a:off x="0" y="1026754"/>
          <a:ext cx="5936567" cy="342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0" i="0" kern="1200"/>
            <a:t>Intakes and Deadlines</a:t>
          </a:r>
          <a:endParaRPr lang="en-US" sz="1600" kern="1200"/>
        </a:p>
      </dsp:txBody>
      <dsp:txXfrm>
        <a:off x="0" y="1026754"/>
        <a:ext cx="5936567" cy="342112"/>
      </dsp:txXfrm>
    </dsp:sp>
    <dsp:sp modelId="{76BB95E4-8380-4429-9F4F-46411349AD16}">
      <dsp:nvSpPr>
        <dsp:cNvPr id="0" name=""/>
        <dsp:cNvSpPr/>
      </dsp:nvSpPr>
      <dsp:spPr>
        <a:xfrm>
          <a:off x="0" y="1368866"/>
          <a:ext cx="593656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E65DE5-2730-4B90-B30C-4AE0362F4DB3}">
      <dsp:nvSpPr>
        <dsp:cNvPr id="0" name=""/>
        <dsp:cNvSpPr/>
      </dsp:nvSpPr>
      <dsp:spPr>
        <a:xfrm>
          <a:off x="0" y="1368866"/>
          <a:ext cx="5936567" cy="342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0" i="0" kern="1200"/>
            <a:t>Entry Requirements</a:t>
          </a:r>
          <a:endParaRPr lang="en-US" sz="1600" kern="1200"/>
        </a:p>
      </dsp:txBody>
      <dsp:txXfrm>
        <a:off x="0" y="1368866"/>
        <a:ext cx="5936567" cy="342112"/>
      </dsp:txXfrm>
    </dsp:sp>
    <dsp:sp modelId="{03C06F5E-AF39-4F8F-AC08-7AB4693C5594}">
      <dsp:nvSpPr>
        <dsp:cNvPr id="0" name=""/>
        <dsp:cNvSpPr/>
      </dsp:nvSpPr>
      <dsp:spPr>
        <a:xfrm>
          <a:off x="0" y="1710978"/>
          <a:ext cx="593656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0A6C8A-ABE7-4F03-85ED-F8A797BFDBC4}">
      <dsp:nvSpPr>
        <dsp:cNvPr id="0" name=""/>
        <dsp:cNvSpPr/>
      </dsp:nvSpPr>
      <dsp:spPr>
        <a:xfrm>
          <a:off x="0" y="1710978"/>
          <a:ext cx="5936567" cy="342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0" i="0" kern="1200"/>
            <a:t>Work Rights</a:t>
          </a:r>
          <a:endParaRPr lang="en-US" sz="1600" kern="1200"/>
        </a:p>
      </dsp:txBody>
      <dsp:txXfrm>
        <a:off x="0" y="1710978"/>
        <a:ext cx="5936567" cy="342112"/>
      </dsp:txXfrm>
    </dsp:sp>
    <dsp:sp modelId="{5EFA0E03-4D70-41E2-85BC-BD3932C10855}">
      <dsp:nvSpPr>
        <dsp:cNvPr id="0" name=""/>
        <dsp:cNvSpPr/>
      </dsp:nvSpPr>
      <dsp:spPr>
        <a:xfrm>
          <a:off x="0" y="2053090"/>
          <a:ext cx="593656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6BCB10-F7C5-453A-9152-C5EFE259E400}">
      <dsp:nvSpPr>
        <dsp:cNvPr id="0" name=""/>
        <dsp:cNvSpPr/>
      </dsp:nvSpPr>
      <dsp:spPr>
        <a:xfrm>
          <a:off x="0" y="2053090"/>
          <a:ext cx="5936567" cy="342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0" i="0" kern="1200"/>
            <a:t>Total Cost</a:t>
          </a:r>
          <a:endParaRPr lang="en-US" sz="1600" kern="1200"/>
        </a:p>
      </dsp:txBody>
      <dsp:txXfrm>
        <a:off x="0" y="2053090"/>
        <a:ext cx="5936567" cy="342112"/>
      </dsp:txXfrm>
    </dsp:sp>
    <dsp:sp modelId="{7C48AF5D-8678-49BD-B4F8-44C96EF6A749}">
      <dsp:nvSpPr>
        <dsp:cNvPr id="0" name=""/>
        <dsp:cNvSpPr/>
      </dsp:nvSpPr>
      <dsp:spPr>
        <a:xfrm>
          <a:off x="0" y="2395202"/>
          <a:ext cx="593656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B290E3-EF29-49FD-AA6A-8586F785C243}">
      <dsp:nvSpPr>
        <dsp:cNvPr id="0" name=""/>
        <dsp:cNvSpPr/>
      </dsp:nvSpPr>
      <dsp:spPr>
        <a:xfrm>
          <a:off x="0" y="2395202"/>
          <a:ext cx="5936567" cy="342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0" i="0" kern="1200"/>
            <a:t>Admission Process and Documentation</a:t>
          </a:r>
          <a:endParaRPr lang="en-US" sz="1600" kern="1200"/>
        </a:p>
      </dsp:txBody>
      <dsp:txXfrm>
        <a:off x="0" y="2395202"/>
        <a:ext cx="5936567" cy="342112"/>
      </dsp:txXfrm>
    </dsp:sp>
    <dsp:sp modelId="{3D68F40A-480F-460C-8721-06392911A28A}">
      <dsp:nvSpPr>
        <dsp:cNvPr id="0" name=""/>
        <dsp:cNvSpPr/>
      </dsp:nvSpPr>
      <dsp:spPr>
        <a:xfrm>
          <a:off x="0" y="2737314"/>
          <a:ext cx="593656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3D22A9-04EB-49B3-A10B-B269E285ACEC}">
      <dsp:nvSpPr>
        <dsp:cNvPr id="0" name=""/>
        <dsp:cNvSpPr/>
      </dsp:nvSpPr>
      <dsp:spPr>
        <a:xfrm>
          <a:off x="0" y="2737314"/>
          <a:ext cx="5936567" cy="342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0" i="0" kern="1200"/>
            <a:t>Visa Process and Documentation</a:t>
          </a:r>
          <a:endParaRPr lang="en-US" sz="1600" kern="1200"/>
        </a:p>
      </dsp:txBody>
      <dsp:txXfrm>
        <a:off x="0" y="2737314"/>
        <a:ext cx="5936567" cy="342112"/>
      </dsp:txXfrm>
    </dsp:sp>
    <dsp:sp modelId="{CCFCBFCA-07D0-4785-B3B5-1473FAD8EF9D}">
      <dsp:nvSpPr>
        <dsp:cNvPr id="0" name=""/>
        <dsp:cNvSpPr/>
      </dsp:nvSpPr>
      <dsp:spPr>
        <a:xfrm>
          <a:off x="0" y="3079427"/>
          <a:ext cx="593656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8B5E8C-1EF8-4272-A06A-DBAD4706CA1F}">
      <dsp:nvSpPr>
        <dsp:cNvPr id="0" name=""/>
        <dsp:cNvSpPr/>
      </dsp:nvSpPr>
      <dsp:spPr>
        <a:xfrm>
          <a:off x="0" y="3079427"/>
          <a:ext cx="5936567" cy="342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0" i="0" kern="1200" dirty="0"/>
            <a:t>Acceptable Funds &amp; Finances</a:t>
          </a:r>
          <a:r>
            <a:rPr lang="en-US" sz="1600" kern="1200" dirty="0"/>
            <a:t> </a:t>
          </a:r>
          <a:br>
            <a:rPr lang="en-US" sz="1600" kern="1200" dirty="0"/>
          </a:br>
          <a:endParaRPr lang="en-US" sz="1600" kern="1200" dirty="0"/>
        </a:p>
      </dsp:txBody>
      <dsp:txXfrm>
        <a:off x="0" y="3079427"/>
        <a:ext cx="5936567" cy="34211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E14E168-8403-7A8C-8D8A-0D0DC8D219F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9A1C941E-2703-F966-41FC-9CCB73AAF7E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AF9E8CB-6ADB-436B-AD69-D9A377991D6F}" type="datetimeFigureOut">
              <a:rPr lang="en-IN" smtClean="0"/>
              <a:t>21-06-2024</a:t>
            </a:fld>
            <a:endParaRPr lang="en-IN"/>
          </a:p>
        </p:txBody>
      </p:sp>
      <p:sp>
        <p:nvSpPr>
          <p:cNvPr id="4" name="Footer Placeholder 3">
            <a:extLst>
              <a:ext uri="{FF2B5EF4-FFF2-40B4-BE49-F238E27FC236}">
                <a16:creationId xmlns:a16="http://schemas.microsoft.com/office/drawing/2014/main" id="{6C45341F-FC36-BBDF-6685-4A670AA6AD3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id="{D6E245F4-2CDC-8E65-0CAE-634E6A35FC5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BECC085-315C-46B8-92D8-956A4FF6587A}" type="slidenum">
              <a:rPr lang="en-IN" smtClean="0"/>
              <a:t>‹#›</a:t>
            </a:fld>
            <a:endParaRPr lang="en-IN"/>
          </a:p>
        </p:txBody>
      </p:sp>
    </p:spTree>
    <p:extLst>
      <p:ext uri="{BB962C8B-B14F-4D97-AF65-F5344CB8AC3E}">
        <p14:creationId xmlns:p14="http://schemas.microsoft.com/office/powerpoint/2010/main" val="33740320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2B3951-92C7-4005-BE12-586D9129D2A4}" type="datetimeFigureOut">
              <a:rPr lang="en-IN" smtClean="0"/>
              <a:t>21-06-2024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4DF79E-9406-426D-8EC4-A3D03B75C860}" type="slidenum">
              <a:rPr lang="en-IN" smtClean="0"/>
              <a:t>‹#›</a:t>
            </a:fld>
            <a:endParaRPr lang="en-IN"/>
          </a:p>
        </p:txBody>
      </p:sp>
    </p:spTree>
    <p:extLst>
      <p:ext uri="{BB962C8B-B14F-4D97-AF65-F5344CB8AC3E}">
        <p14:creationId xmlns:p14="http://schemas.microsoft.com/office/powerpoint/2010/main" val="2001326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dirty="0"/>
              <a:t>3</a:t>
            </a:r>
            <a:r>
              <a:rPr lang="en-US" baseline="30000" dirty="0"/>
              <a:t>rd</a:t>
            </a:r>
            <a:r>
              <a:rPr lang="en-US" dirty="0"/>
              <a:t> most popular international students’ educational destination. </a:t>
            </a:r>
          </a:p>
          <a:p>
            <a:pPr marL="285750" indent="-285750">
              <a:buFont typeface="Arial" panose="020B0604020202020204" pitchFamily="34" charset="0"/>
              <a:buChar char="•"/>
            </a:pPr>
            <a:r>
              <a:rPr lang="en-US" dirty="0"/>
              <a:t>Moderate climate</a:t>
            </a:r>
          </a:p>
          <a:p>
            <a:pPr marL="285750" indent="-285750">
              <a:buFont typeface="Arial" panose="020B0604020202020204" pitchFamily="34" charset="0"/>
              <a:buChar char="•"/>
            </a:pPr>
            <a:r>
              <a:rPr lang="en-US" b="0" i="0" dirty="0">
                <a:solidFill>
                  <a:srgbClr val="000000"/>
                </a:solidFill>
                <a:effectLst/>
                <a:latin typeface="Poppins" panose="00000500000000000000" pitchFamily="2" charset="0"/>
              </a:rPr>
              <a:t>As per the QS Best Student Cities Rankings 2023, seven Australian cities are ranked in the top 100 best student cities. Here are the seven best cities to study in Australia for international students. SYDNEY, MELBOURNE, ADLEAIDE, GOLD COAST, BRISBANE, PERTH, CANBERRA.</a:t>
            </a:r>
            <a:endParaRPr lang="en-IN" dirty="0"/>
          </a:p>
        </p:txBody>
      </p:sp>
      <p:sp>
        <p:nvSpPr>
          <p:cNvPr id="4" name="Slide Number Placeholder 3"/>
          <p:cNvSpPr>
            <a:spLocks noGrp="1"/>
          </p:cNvSpPr>
          <p:nvPr>
            <p:ph type="sldNum" sz="quarter" idx="5"/>
          </p:nvPr>
        </p:nvSpPr>
        <p:spPr/>
        <p:txBody>
          <a:bodyPr/>
          <a:lstStyle/>
          <a:p>
            <a:fld id="{054DF79E-9406-426D-8EC4-A3D03B75C860}" type="slidenum">
              <a:rPr lang="en-IN" smtClean="0"/>
              <a:t>11</a:t>
            </a:fld>
            <a:endParaRPr lang="en-IN"/>
          </a:p>
        </p:txBody>
      </p:sp>
    </p:spTree>
    <p:extLst>
      <p:ext uri="{BB962C8B-B14F-4D97-AF65-F5344CB8AC3E}">
        <p14:creationId xmlns:p14="http://schemas.microsoft.com/office/powerpoint/2010/main" val="378458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ChangeArrowheads="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EFC47C5-D736-46BD-8ED5-6904E5496694}" type="slidenum">
              <a:rPr lang="en-US" altLang="en-US" smtClean="0"/>
              <a:pPr/>
              <a:t>18</a:t>
            </a:fld>
            <a:endParaRPr lang="en-US" altLang="en-US"/>
          </a:p>
        </p:txBody>
      </p:sp>
    </p:spTree>
    <p:extLst>
      <p:ext uri="{BB962C8B-B14F-4D97-AF65-F5344CB8AC3E}">
        <p14:creationId xmlns:p14="http://schemas.microsoft.com/office/powerpoint/2010/main" val="849902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 name="Google Shape;16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5" name="Google Shape;215;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0" name="Google Shape;26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6" name="Google Shape;31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4" name="Google Shape;34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9" name="Google Shape;36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6" name="Google Shape;39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8" name="Google Shape;42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5" name="Google Shape;48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4" name="Google Shape;51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5" name="Google Shape;54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4" name="Google Shape;604;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7" name="Google Shape;63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4" name="Google Shape;66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2" name="Google Shape;692;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p:cNvGrpSpPr/>
        <p:nvPr/>
      </p:nvGrpSpPr>
      <p:grpSpPr>
        <a:xfrm>
          <a:off x="0" y="0"/>
          <a:ext cx="0" cy="0"/>
          <a:chOff x="0" y="0"/>
          <a:chExt cx="0" cy="0"/>
        </a:xfrm>
      </p:grpSpPr>
      <p:sp>
        <p:nvSpPr>
          <p:cNvPr id="744" name="Google Shape;744;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5" name="Google Shape;745;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1"/>
        <p:cNvGrpSpPr/>
        <p:nvPr/>
      </p:nvGrpSpPr>
      <p:grpSpPr>
        <a:xfrm>
          <a:off x="0" y="0"/>
          <a:ext cx="0" cy="0"/>
          <a:chOff x="0" y="0"/>
          <a:chExt cx="0" cy="0"/>
        </a:xfrm>
      </p:grpSpPr>
      <p:sp>
        <p:nvSpPr>
          <p:cNvPr id="822" name="Google Shape;822;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3" name="Google Shape;823;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0"/>
        <p:cNvGrpSpPr/>
        <p:nvPr/>
      </p:nvGrpSpPr>
      <p:grpSpPr>
        <a:xfrm>
          <a:off x="0" y="0"/>
          <a:ext cx="0" cy="0"/>
          <a:chOff x="0" y="0"/>
          <a:chExt cx="0" cy="0"/>
        </a:xfrm>
      </p:grpSpPr>
      <p:sp>
        <p:nvSpPr>
          <p:cNvPr id="861" name="Google Shape;861;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2" name="Google Shape;862;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0"/>
        <p:cNvGrpSpPr/>
        <p:nvPr/>
      </p:nvGrpSpPr>
      <p:grpSpPr>
        <a:xfrm>
          <a:off x="0" y="0"/>
          <a:ext cx="0" cy="0"/>
          <a:chOff x="0" y="0"/>
          <a:chExt cx="0" cy="0"/>
        </a:xfrm>
      </p:grpSpPr>
      <p:sp>
        <p:nvSpPr>
          <p:cNvPr id="891" name="Google Shape;891;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2" name="Google Shape;892;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4"/>
        <p:cNvGrpSpPr/>
        <p:nvPr/>
      </p:nvGrpSpPr>
      <p:grpSpPr>
        <a:xfrm>
          <a:off x="0" y="0"/>
          <a:ext cx="0" cy="0"/>
          <a:chOff x="0" y="0"/>
          <a:chExt cx="0" cy="0"/>
        </a:xfrm>
      </p:grpSpPr>
      <p:sp>
        <p:nvSpPr>
          <p:cNvPr id="925" name="Google Shape;925;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6" name="Google Shape;92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6"/>
        <p:cNvGrpSpPr/>
        <p:nvPr/>
      </p:nvGrpSpPr>
      <p:grpSpPr>
        <a:xfrm>
          <a:off x="0" y="0"/>
          <a:ext cx="0" cy="0"/>
          <a:chOff x="0" y="0"/>
          <a:chExt cx="0" cy="0"/>
        </a:xfrm>
      </p:grpSpPr>
      <p:sp>
        <p:nvSpPr>
          <p:cNvPr id="957" name="Google Shape;957;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8" name="Google Shape;958;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9"/>
        <p:cNvGrpSpPr/>
        <p:nvPr/>
      </p:nvGrpSpPr>
      <p:grpSpPr>
        <a:xfrm>
          <a:off x="0" y="0"/>
          <a:ext cx="0" cy="0"/>
          <a:chOff x="0" y="0"/>
          <a:chExt cx="0" cy="0"/>
        </a:xfrm>
      </p:grpSpPr>
      <p:sp>
        <p:nvSpPr>
          <p:cNvPr id="990" name="Google Shape;990;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1" name="Google Shape;991;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9"/>
        <p:cNvGrpSpPr/>
        <p:nvPr/>
      </p:nvGrpSpPr>
      <p:grpSpPr>
        <a:xfrm>
          <a:off x="0" y="0"/>
          <a:ext cx="0" cy="0"/>
          <a:chOff x="0" y="0"/>
          <a:chExt cx="0" cy="0"/>
        </a:xfrm>
      </p:grpSpPr>
      <p:sp>
        <p:nvSpPr>
          <p:cNvPr id="1030" name="Google Shape;1030;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1" name="Google Shape;1031;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1"/>
        <p:cNvGrpSpPr/>
        <p:nvPr/>
      </p:nvGrpSpPr>
      <p:grpSpPr>
        <a:xfrm>
          <a:off x="0" y="0"/>
          <a:ext cx="0" cy="0"/>
          <a:chOff x="0" y="0"/>
          <a:chExt cx="0" cy="0"/>
        </a:xfrm>
      </p:grpSpPr>
      <p:sp>
        <p:nvSpPr>
          <p:cNvPr id="1062" name="Google Shape;1062;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3" name="Google Shape;1063;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3"/>
        <p:cNvGrpSpPr/>
        <p:nvPr/>
      </p:nvGrpSpPr>
      <p:grpSpPr>
        <a:xfrm>
          <a:off x="0" y="0"/>
          <a:ext cx="0" cy="0"/>
          <a:chOff x="0" y="0"/>
          <a:chExt cx="0" cy="0"/>
        </a:xfrm>
      </p:grpSpPr>
      <p:sp>
        <p:nvSpPr>
          <p:cNvPr id="1094" name="Google Shape;1094;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5" name="Google Shape;1095;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3"/>
        <p:cNvGrpSpPr/>
        <p:nvPr/>
      </p:nvGrpSpPr>
      <p:grpSpPr>
        <a:xfrm>
          <a:off x="0" y="0"/>
          <a:ext cx="0" cy="0"/>
          <a:chOff x="0" y="0"/>
          <a:chExt cx="0" cy="0"/>
        </a:xfrm>
      </p:grpSpPr>
      <p:sp>
        <p:nvSpPr>
          <p:cNvPr id="1124" name="Google Shape;1124;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5" name="Google Shape;1125;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p:cNvGrpSpPr/>
        <p:nvPr/>
      </p:nvGrpSpPr>
      <p:grpSpPr>
        <a:xfrm>
          <a:off x="0" y="0"/>
          <a:ext cx="0" cy="0"/>
          <a:chOff x="0" y="0"/>
          <a:chExt cx="0" cy="0"/>
        </a:xfrm>
      </p:grpSpPr>
      <p:sp>
        <p:nvSpPr>
          <p:cNvPr id="1158" name="Google Shape;1158;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9" name="Google Shape;1159;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1"/>
        <p:cNvGrpSpPr/>
        <p:nvPr/>
      </p:nvGrpSpPr>
      <p:grpSpPr>
        <a:xfrm>
          <a:off x="0" y="0"/>
          <a:ext cx="0" cy="0"/>
          <a:chOff x="0" y="0"/>
          <a:chExt cx="0" cy="0"/>
        </a:xfrm>
      </p:grpSpPr>
      <p:sp>
        <p:nvSpPr>
          <p:cNvPr id="1192" name="Google Shape;1192;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3" name="Google Shape;1193;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5"/>
        <p:cNvGrpSpPr/>
        <p:nvPr/>
      </p:nvGrpSpPr>
      <p:grpSpPr>
        <a:xfrm>
          <a:off x="0" y="0"/>
          <a:ext cx="0" cy="0"/>
          <a:chOff x="0" y="0"/>
          <a:chExt cx="0" cy="0"/>
        </a:xfrm>
      </p:grpSpPr>
      <p:sp>
        <p:nvSpPr>
          <p:cNvPr id="1226" name="Google Shape;1226;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7" name="Google Shape;1227;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8"/>
        <p:cNvGrpSpPr/>
        <p:nvPr/>
      </p:nvGrpSpPr>
      <p:grpSpPr>
        <a:xfrm>
          <a:off x="0" y="0"/>
          <a:ext cx="0" cy="0"/>
          <a:chOff x="0" y="0"/>
          <a:chExt cx="0" cy="0"/>
        </a:xfrm>
      </p:grpSpPr>
      <p:sp>
        <p:nvSpPr>
          <p:cNvPr id="1259" name="Google Shape;1259;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60" name="Google Shape;1260;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1"/>
        <p:cNvGrpSpPr/>
        <p:nvPr/>
      </p:nvGrpSpPr>
      <p:grpSpPr>
        <a:xfrm>
          <a:off x="0" y="0"/>
          <a:ext cx="0" cy="0"/>
          <a:chOff x="0" y="0"/>
          <a:chExt cx="0" cy="0"/>
        </a:xfrm>
      </p:grpSpPr>
      <p:sp>
        <p:nvSpPr>
          <p:cNvPr id="1292" name="Google Shape;1292;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3" name="Google Shape;1293;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5"/>
        <p:cNvGrpSpPr/>
        <p:nvPr/>
      </p:nvGrpSpPr>
      <p:grpSpPr>
        <a:xfrm>
          <a:off x="0" y="0"/>
          <a:ext cx="0" cy="0"/>
          <a:chOff x="0" y="0"/>
          <a:chExt cx="0" cy="0"/>
        </a:xfrm>
      </p:grpSpPr>
      <p:sp>
        <p:nvSpPr>
          <p:cNvPr id="1326" name="Google Shape;1326;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7" name="Google Shape;1327;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5"/>
        <p:cNvGrpSpPr/>
        <p:nvPr/>
      </p:nvGrpSpPr>
      <p:grpSpPr>
        <a:xfrm>
          <a:off x="0" y="0"/>
          <a:ext cx="0" cy="0"/>
          <a:chOff x="0" y="0"/>
          <a:chExt cx="0" cy="0"/>
        </a:xfrm>
      </p:grpSpPr>
      <p:sp>
        <p:nvSpPr>
          <p:cNvPr id="1356" name="Google Shape;1356;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7" name="Google Shape;1357;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8"/>
        <p:cNvGrpSpPr/>
        <p:nvPr/>
      </p:nvGrpSpPr>
      <p:grpSpPr>
        <a:xfrm>
          <a:off x="0" y="0"/>
          <a:ext cx="0" cy="0"/>
          <a:chOff x="0" y="0"/>
          <a:chExt cx="0" cy="0"/>
        </a:xfrm>
      </p:grpSpPr>
      <p:sp>
        <p:nvSpPr>
          <p:cNvPr id="1389" name="Google Shape;1389;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0" name="Google Shape;1390;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5"/>
        <p:cNvGrpSpPr/>
        <p:nvPr/>
      </p:nvGrpSpPr>
      <p:grpSpPr>
        <a:xfrm>
          <a:off x="0" y="0"/>
          <a:ext cx="0" cy="0"/>
          <a:chOff x="0" y="0"/>
          <a:chExt cx="0" cy="0"/>
        </a:xfrm>
      </p:grpSpPr>
      <p:sp>
        <p:nvSpPr>
          <p:cNvPr id="1416" name="Google Shape;1416;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7" name="Google Shape;1417;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5"/>
        <p:cNvGrpSpPr/>
        <p:nvPr/>
      </p:nvGrpSpPr>
      <p:grpSpPr>
        <a:xfrm>
          <a:off x="0" y="0"/>
          <a:ext cx="0" cy="0"/>
          <a:chOff x="0" y="0"/>
          <a:chExt cx="0" cy="0"/>
        </a:xfrm>
      </p:grpSpPr>
      <p:sp>
        <p:nvSpPr>
          <p:cNvPr id="1446" name="Google Shape;1446;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7" name="Google Shape;1447;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8" name="Google Shape;1448;p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62</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2"/>
        <p:cNvGrpSpPr/>
        <p:nvPr/>
      </p:nvGrpSpPr>
      <p:grpSpPr>
        <a:xfrm>
          <a:off x="0" y="0"/>
          <a:ext cx="0" cy="0"/>
          <a:chOff x="0" y="0"/>
          <a:chExt cx="0" cy="0"/>
        </a:xfrm>
      </p:grpSpPr>
      <p:sp>
        <p:nvSpPr>
          <p:cNvPr id="1473" name="Google Shape;1473;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74" name="Google Shape;1474;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8"/>
        <p:cNvGrpSpPr/>
        <p:nvPr/>
      </p:nvGrpSpPr>
      <p:grpSpPr>
        <a:xfrm>
          <a:off x="0" y="0"/>
          <a:ext cx="0" cy="0"/>
          <a:chOff x="0" y="0"/>
          <a:chExt cx="0" cy="0"/>
        </a:xfrm>
      </p:grpSpPr>
      <p:sp>
        <p:nvSpPr>
          <p:cNvPr id="1499" name="Google Shape;1499;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0" name="Google Shape;1500;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6"/>
        <p:cNvGrpSpPr/>
        <p:nvPr/>
      </p:nvGrpSpPr>
      <p:grpSpPr>
        <a:xfrm>
          <a:off x="0" y="0"/>
          <a:ext cx="0" cy="0"/>
          <a:chOff x="0" y="0"/>
          <a:chExt cx="0" cy="0"/>
        </a:xfrm>
      </p:grpSpPr>
      <p:sp>
        <p:nvSpPr>
          <p:cNvPr id="1507" name="Google Shape;1507;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8" name="Google Shape;1508;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6"/>
        <p:cNvGrpSpPr/>
        <p:nvPr/>
      </p:nvGrpSpPr>
      <p:grpSpPr>
        <a:xfrm>
          <a:off x="0" y="0"/>
          <a:ext cx="0" cy="0"/>
          <a:chOff x="0" y="0"/>
          <a:chExt cx="0" cy="0"/>
        </a:xfrm>
      </p:grpSpPr>
      <p:sp>
        <p:nvSpPr>
          <p:cNvPr id="1517" name="Google Shape;1517;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8" name="Google Shape;1518;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5"/>
        <p:cNvGrpSpPr/>
        <p:nvPr/>
      </p:nvGrpSpPr>
      <p:grpSpPr>
        <a:xfrm>
          <a:off x="0" y="0"/>
          <a:ext cx="0" cy="0"/>
          <a:chOff x="0" y="0"/>
          <a:chExt cx="0" cy="0"/>
        </a:xfrm>
      </p:grpSpPr>
      <p:sp>
        <p:nvSpPr>
          <p:cNvPr id="1526" name="Google Shape;1526;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7" name="Google Shape;1527;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5"/>
        <p:cNvGrpSpPr/>
        <p:nvPr/>
      </p:nvGrpSpPr>
      <p:grpSpPr>
        <a:xfrm>
          <a:off x="0" y="0"/>
          <a:ext cx="0" cy="0"/>
          <a:chOff x="0" y="0"/>
          <a:chExt cx="0" cy="0"/>
        </a:xfrm>
      </p:grpSpPr>
      <p:sp>
        <p:nvSpPr>
          <p:cNvPr id="1556" name="Google Shape;1556;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57" name="Google Shape;1557;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 name="Google Shape;114;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70</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1" name="Google Shape;16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 name="Google Shape;20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5" name="Google Shape;26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1" name="Google Shape;33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8" name="Google Shape;36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7" name="Google Shape;40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8" name="Google Shape;42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3" name="Google Shape;453;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4" name="Google Shape;454;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78</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6" name="Google Shape;486;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1" name="Google Shape;51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3" name="Google Shape;53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5" name="Google Shape;55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7" name="Google Shape;57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9" name="Google Shape;599;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2" name="Google Shape;622;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5" name="Google Shape;645;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7" name="Google Shape;66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9" name="Google Shape;689;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1" name="Google Shape;71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3" name="Google Shape;733;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4" name="Google Shape;734;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90</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6" name="Google Shape;756;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8" name="Google Shape;778;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0" name="Google Shape;800;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2" name="Google Shape;822;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Google Shape;843;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4" name="Google Shape;844;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6"/>
        <p:cNvGrpSpPr/>
        <p:nvPr/>
      </p:nvGrpSpPr>
      <p:grpSpPr>
        <a:xfrm>
          <a:off x="0" y="0"/>
          <a:ext cx="0" cy="0"/>
          <a:chOff x="0" y="0"/>
          <a:chExt cx="0" cy="0"/>
        </a:xfrm>
      </p:grpSpPr>
      <p:sp>
        <p:nvSpPr>
          <p:cNvPr id="887" name="Google Shape;887;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8" name="Google Shape;888;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8"/>
        <p:cNvGrpSpPr/>
        <p:nvPr/>
      </p:nvGrpSpPr>
      <p:grpSpPr>
        <a:xfrm>
          <a:off x="0" y="0"/>
          <a:ext cx="0" cy="0"/>
          <a:chOff x="0" y="0"/>
          <a:chExt cx="0" cy="0"/>
        </a:xfrm>
      </p:grpSpPr>
      <p:sp>
        <p:nvSpPr>
          <p:cNvPr id="909" name="Google Shape;909;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0" name="Google Shape;910;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0"/>
        <p:cNvGrpSpPr/>
        <p:nvPr/>
      </p:nvGrpSpPr>
      <p:grpSpPr>
        <a:xfrm>
          <a:off x="0" y="0"/>
          <a:ext cx="0" cy="0"/>
          <a:chOff x="0" y="0"/>
          <a:chExt cx="0" cy="0"/>
        </a:xfrm>
      </p:grpSpPr>
      <p:sp>
        <p:nvSpPr>
          <p:cNvPr id="951" name="Google Shape;951;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2" name="Google Shape;952;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5"/>
        <p:cNvGrpSpPr/>
        <p:nvPr/>
      </p:nvGrpSpPr>
      <p:grpSpPr>
        <a:xfrm>
          <a:off x="0" y="0"/>
          <a:ext cx="0" cy="0"/>
          <a:chOff x="0" y="0"/>
          <a:chExt cx="0" cy="0"/>
        </a:xfrm>
      </p:grpSpPr>
      <p:sp>
        <p:nvSpPr>
          <p:cNvPr id="976" name="Google Shape;976;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7" name="Google Shape;977;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8" name="Google Shape;978;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100</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p:cNvGrpSpPr/>
        <p:nvPr/>
      </p:nvGrpSpPr>
      <p:grpSpPr>
        <a:xfrm>
          <a:off x="0" y="0"/>
          <a:ext cx="0" cy="0"/>
          <a:chOff x="0" y="0"/>
          <a:chExt cx="0" cy="0"/>
        </a:xfrm>
      </p:grpSpPr>
      <p:sp>
        <p:nvSpPr>
          <p:cNvPr id="999" name="Google Shape;999;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0" name="Google Shape;1000;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B859C-8487-A398-85E7-25CAB6B6040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98A9493E-4048-28A0-6854-3758A0471CA7}"/>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Tree>
    <p:extLst>
      <p:ext uri="{BB962C8B-B14F-4D97-AF65-F5344CB8AC3E}">
        <p14:creationId xmlns:p14="http://schemas.microsoft.com/office/powerpoint/2010/main" val="1219106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E050A-B84D-7BB6-433D-462368778641}"/>
              </a:ext>
            </a:extLst>
          </p:cNvPr>
          <p:cNvSpPr>
            <a:spLocks noGrp="1"/>
          </p:cNvSpPr>
          <p:nvPr>
            <p:ph type="title"/>
          </p:nvPr>
        </p:nvSpPr>
        <p:spPr>
          <a:xfrm>
            <a:off x="401782" y="26958"/>
            <a:ext cx="9144000" cy="1325563"/>
          </a:xfrm>
          <a:prstGeom prst="rect">
            <a:avLst/>
          </a:prstGeom>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83B3AE6-FB61-182C-EAAE-F390784C59F1}"/>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5699C98-1100-603B-0C88-CF2556320F34}"/>
              </a:ext>
            </a:extLst>
          </p:cNvPr>
          <p:cNvSpPr>
            <a:spLocks noGrp="1"/>
          </p:cNvSpPr>
          <p:nvPr>
            <p:ph type="dt" sz="half" idx="10"/>
          </p:nvPr>
        </p:nvSpPr>
        <p:spPr>
          <a:xfrm>
            <a:off x="838200" y="6356350"/>
            <a:ext cx="2743200" cy="365125"/>
          </a:xfrm>
          <a:prstGeom prst="rect">
            <a:avLst/>
          </a:prstGeom>
        </p:spPr>
        <p:txBody>
          <a:bodyPr/>
          <a:lstStyle/>
          <a:p>
            <a:fld id="{80E5DEAC-D902-4710-8ED7-7C8F0ED6BC5A}" type="datetimeFigureOut">
              <a:rPr lang="en-IN" smtClean="0"/>
              <a:t>21-06-2024</a:t>
            </a:fld>
            <a:endParaRPr lang="en-IN"/>
          </a:p>
        </p:txBody>
      </p:sp>
      <p:sp>
        <p:nvSpPr>
          <p:cNvPr id="5" name="Footer Placeholder 4">
            <a:extLst>
              <a:ext uri="{FF2B5EF4-FFF2-40B4-BE49-F238E27FC236}">
                <a16:creationId xmlns:a16="http://schemas.microsoft.com/office/drawing/2014/main" id="{496673E0-DFAC-B095-3E04-1FF4B2C9DBD4}"/>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6" name="Slide Number Placeholder 5">
            <a:extLst>
              <a:ext uri="{FF2B5EF4-FFF2-40B4-BE49-F238E27FC236}">
                <a16:creationId xmlns:a16="http://schemas.microsoft.com/office/drawing/2014/main" id="{D257A6DD-6313-C3FA-1DDC-0F79EC0AB90E}"/>
              </a:ext>
            </a:extLst>
          </p:cNvPr>
          <p:cNvSpPr>
            <a:spLocks noGrp="1"/>
          </p:cNvSpPr>
          <p:nvPr>
            <p:ph type="sldNum" sz="quarter" idx="12"/>
          </p:nvPr>
        </p:nvSpPr>
        <p:spPr>
          <a:xfrm>
            <a:off x="8610600" y="6356350"/>
            <a:ext cx="2743200" cy="365125"/>
          </a:xfrm>
          <a:prstGeom prst="rect">
            <a:avLst/>
          </a:prstGeom>
        </p:spPr>
        <p:txBody>
          <a:bodyPr/>
          <a:lstStyle/>
          <a:p>
            <a:fld id="{3DA1CD9F-3FD8-42C3-8CC5-60DF17B98AE1}" type="slidenum">
              <a:rPr lang="en-IN" smtClean="0"/>
              <a:t>‹#›</a:t>
            </a:fld>
            <a:endParaRPr lang="en-IN"/>
          </a:p>
        </p:txBody>
      </p:sp>
    </p:spTree>
    <p:extLst>
      <p:ext uri="{BB962C8B-B14F-4D97-AF65-F5344CB8AC3E}">
        <p14:creationId xmlns:p14="http://schemas.microsoft.com/office/powerpoint/2010/main" val="1363909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4526B-0510-1797-A250-303CE7151B52}"/>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3D74B07A-2F38-927E-5D6E-1C7FAFF70A2C}"/>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E15310-A0AF-B61F-71CC-7E46A3E419BF}"/>
              </a:ext>
            </a:extLst>
          </p:cNvPr>
          <p:cNvSpPr>
            <a:spLocks noGrp="1"/>
          </p:cNvSpPr>
          <p:nvPr>
            <p:ph type="dt" sz="half" idx="10"/>
          </p:nvPr>
        </p:nvSpPr>
        <p:spPr>
          <a:xfrm>
            <a:off x="838200" y="6356350"/>
            <a:ext cx="2743200" cy="365125"/>
          </a:xfrm>
          <a:prstGeom prst="rect">
            <a:avLst/>
          </a:prstGeom>
        </p:spPr>
        <p:txBody>
          <a:bodyPr/>
          <a:lstStyle/>
          <a:p>
            <a:fld id="{80E5DEAC-D902-4710-8ED7-7C8F0ED6BC5A}" type="datetimeFigureOut">
              <a:rPr lang="en-IN" smtClean="0"/>
              <a:t>21-06-2024</a:t>
            </a:fld>
            <a:endParaRPr lang="en-IN"/>
          </a:p>
        </p:txBody>
      </p:sp>
      <p:sp>
        <p:nvSpPr>
          <p:cNvPr id="5" name="Footer Placeholder 4">
            <a:extLst>
              <a:ext uri="{FF2B5EF4-FFF2-40B4-BE49-F238E27FC236}">
                <a16:creationId xmlns:a16="http://schemas.microsoft.com/office/drawing/2014/main" id="{F1D0C57B-A2B0-8497-78DD-C44E1E6A202F}"/>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6" name="Slide Number Placeholder 5">
            <a:extLst>
              <a:ext uri="{FF2B5EF4-FFF2-40B4-BE49-F238E27FC236}">
                <a16:creationId xmlns:a16="http://schemas.microsoft.com/office/drawing/2014/main" id="{579F25C6-70C8-6685-3731-B0C187CA758B}"/>
              </a:ext>
            </a:extLst>
          </p:cNvPr>
          <p:cNvSpPr>
            <a:spLocks noGrp="1"/>
          </p:cNvSpPr>
          <p:nvPr>
            <p:ph type="sldNum" sz="quarter" idx="12"/>
          </p:nvPr>
        </p:nvSpPr>
        <p:spPr>
          <a:xfrm>
            <a:off x="8610600" y="6356350"/>
            <a:ext cx="2743200" cy="365125"/>
          </a:xfrm>
          <a:prstGeom prst="rect">
            <a:avLst/>
          </a:prstGeom>
        </p:spPr>
        <p:txBody>
          <a:bodyPr/>
          <a:lstStyle/>
          <a:p>
            <a:fld id="{3DA1CD9F-3FD8-42C3-8CC5-60DF17B98AE1}" type="slidenum">
              <a:rPr lang="en-IN" smtClean="0"/>
              <a:t>‹#›</a:t>
            </a:fld>
            <a:endParaRPr lang="en-IN"/>
          </a:p>
        </p:txBody>
      </p:sp>
    </p:spTree>
    <p:extLst>
      <p:ext uri="{BB962C8B-B14F-4D97-AF65-F5344CB8AC3E}">
        <p14:creationId xmlns:p14="http://schemas.microsoft.com/office/powerpoint/2010/main" val="4116453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BD917-3BE8-ED77-574D-3FD555D0F18F}"/>
              </a:ext>
            </a:extLst>
          </p:cNvPr>
          <p:cNvSpPr>
            <a:spLocks noGrp="1"/>
          </p:cNvSpPr>
          <p:nvPr>
            <p:ph type="title"/>
          </p:nvPr>
        </p:nvSpPr>
        <p:spPr>
          <a:xfrm>
            <a:off x="401782" y="26958"/>
            <a:ext cx="9144000" cy="1325563"/>
          </a:xfrm>
          <a:prstGeom prst="rect">
            <a:avLst/>
          </a:prstGeom>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685D6580-DAA1-E05B-9EB7-990773F90DE0}"/>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07B41AA7-A2E3-92DE-33C6-F00E6C197236}"/>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a:extLst>
              <a:ext uri="{FF2B5EF4-FFF2-40B4-BE49-F238E27FC236}">
                <a16:creationId xmlns:a16="http://schemas.microsoft.com/office/drawing/2014/main" id="{8F0A4DAF-B76E-0285-B932-0552D80662B0}"/>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7" name="Slide Number Placeholder 6">
            <a:extLst>
              <a:ext uri="{FF2B5EF4-FFF2-40B4-BE49-F238E27FC236}">
                <a16:creationId xmlns:a16="http://schemas.microsoft.com/office/drawing/2014/main" id="{53CB445C-6C04-1682-D931-94D42E30405D}"/>
              </a:ext>
            </a:extLst>
          </p:cNvPr>
          <p:cNvSpPr>
            <a:spLocks noGrp="1"/>
          </p:cNvSpPr>
          <p:nvPr>
            <p:ph type="sldNum" sz="quarter" idx="12"/>
          </p:nvPr>
        </p:nvSpPr>
        <p:spPr>
          <a:xfrm>
            <a:off x="8610600" y="6356350"/>
            <a:ext cx="2743200" cy="365125"/>
          </a:xfrm>
          <a:prstGeom prst="rect">
            <a:avLst/>
          </a:prstGeom>
        </p:spPr>
        <p:txBody>
          <a:bodyPr/>
          <a:lstStyle/>
          <a:p>
            <a:fld id="{3DA1CD9F-3FD8-42C3-8CC5-60DF17B98AE1}" type="slidenum">
              <a:rPr lang="en-IN" smtClean="0"/>
              <a:t>‹#›</a:t>
            </a:fld>
            <a:endParaRPr lang="en-IN"/>
          </a:p>
        </p:txBody>
      </p:sp>
    </p:spTree>
    <p:extLst>
      <p:ext uri="{BB962C8B-B14F-4D97-AF65-F5344CB8AC3E}">
        <p14:creationId xmlns:p14="http://schemas.microsoft.com/office/powerpoint/2010/main" val="809549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F2D45-1CCA-40B6-2516-A813436D7301}"/>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9CB88B4-0E8F-2C19-2273-2C8B4449B0D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7950C54-9FE1-A4BC-1E80-182EB9E1D37E}"/>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69066B56-FFE2-6363-F406-665C7591FD3D}"/>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A457BF-963B-45B4-C68D-8EA0B9642AC4}"/>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2285CF9A-2663-8B91-C56D-C43AEC3B19AA}"/>
              </a:ext>
            </a:extLst>
          </p:cNvPr>
          <p:cNvSpPr>
            <a:spLocks noGrp="1"/>
          </p:cNvSpPr>
          <p:nvPr>
            <p:ph type="dt" sz="half" idx="10"/>
          </p:nvPr>
        </p:nvSpPr>
        <p:spPr>
          <a:xfrm>
            <a:off x="838200" y="6356350"/>
            <a:ext cx="2743200" cy="365125"/>
          </a:xfrm>
          <a:prstGeom prst="rect">
            <a:avLst/>
          </a:prstGeom>
        </p:spPr>
        <p:txBody>
          <a:bodyPr/>
          <a:lstStyle/>
          <a:p>
            <a:fld id="{80E5DEAC-D902-4710-8ED7-7C8F0ED6BC5A}" type="datetimeFigureOut">
              <a:rPr lang="en-IN" smtClean="0"/>
              <a:t>21-06-2024</a:t>
            </a:fld>
            <a:endParaRPr lang="en-IN"/>
          </a:p>
        </p:txBody>
      </p:sp>
      <p:sp>
        <p:nvSpPr>
          <p:cNvPr id="8" name="Footer Placeholder 7">
            <a:extLst>
              <a:ext uri="{FF2B5EF4-FFF2-40B4-BE49-F238E27FC236}">
                <a16:creationId xmlns:a16="http://schemas.microsoft.com/office/drawing/2014/main" id="{F33825BE-9172-5F14-DEAC-1FC4FFB4DF77}"/>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9" name="Slide Number Placeholder 8">
            <a:extLst>
              <a:ext uri="{FF2B5EF4-FFF2-40B4-BE49-F238E27FC236}">
                <a16:creationId xmlns:a16="http://schemas.microsoft.com/office/drawing/2014/main" id="{89F96DA9-2B10-0465-0758-0BAE5DD685EE}"/>
              </a:ext>
            </a:extLst>
          </p:cNvPr>
          <p:cNvSpPr>
            <a:spLocks noGrp="1"/>
          </p:cNvSpPr>
          <p:nvPr>
            <p:ph type="sldNum" sz="quarter" idx="12"/>
          </p:nvPr>
        </p:nvSpPr>
        <p:spPr>
          <a:xfrm>
            <a:off x="8610600" y="6356350"/>
            <a:ext cx="2743200" cy="365125"/>
          </a:xfrm>
          <a:prstGeom prst="rect">
            <a:avLst/>
          </a:prstGeom>
        </p:spPr>
        <p:txBody>
          <a:bodyPr/>
          <a:lstStyle/>
          <a:p>
            <a:fld id="{3DA1CD9F-3FD8-42C3-8CC5-60DF17B98AE1}" type="slidenum">
              <a:rPr lang="en-IN" smtClean="0"/>
              <a:t>‹#›</a:t>
            </a:fld>
            <a:endParaRPr lang="en-IN"/>
          </a:p>
        </p:txBody>
      </p:sp>
    </p:spTree>
    <p:extLst>
      <p:ext uri="{BB962C8B-B14F-4D97-AF65-F5344CB8AC3E}">
        <p14:creationId xmlns:p14="http://schemas.microsoft.com/office/powerpoint/2010/main" val="2821544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FF35F-DCB3-5CA4-8ACE-ADAB6A42EF23}"/>
              </a:ext>
            </a:extLst>
          </p:cNvPr>
          <p:cNvSpPr>
            <a:spLocks noGrp="1"/>
          </p:cNvSpPr>
          <p:nvPr>
            <p:ph type="title"/>
          </p:nvPr>
        </p:nvSpPr>
        <p:spPr>
          <a:xfrm>
            <a:off x="401782" y="26958"/>
            <a:ext cx="9144000" cy="1325563"/>
          </a:xfrm>
          <a:prstGeom prst="rect">
            <a:avLst/>
          </a:prstGeom>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10385E97-C863-B56D-7388-BA7995A0F966}"/>
              </a:ext>
            </a:extLst>
          </p:cNvPr>
          <p:cNvSpPr>
            <a:spLocks noGrp="1"/>
          </p:cNvSpPr>
          <p:nvPr>
            <p:ph type="dt" sz="half" idx="10"/>
          </p:nvPr>
        </p:nvSpPr>
        <p:spPr>
          <a:xfrm>
            <a:off x="838200" y="6356350"/>
            <a:ext cx="2743200" cy="365125"/>
          </a:xfrm>
          <a:prstGeom prst="rect">
            <a:avLst/>
          </a:prstGeom>
        </p:spPr>
        <p:txBody>
          <a:bodyPr/>
          <a:lstStyle/>
          <a:p>
            <a:fld id="{80E5DEAC-D902-4710-8ED7-7C8F0ED6BC5A}" type="datetimeFigureOut">
              <a:rPr lang="en-IN" smtClean="0"/>
              <a:t>21-06-2024</a:t>
            </a:fld>
            <a:endParaRPr lang="en-IN"/>
          </a:p>
        </p:txBody>
      </p:sp>
      <p:sp>
        <p:nvSpPr>
          <p:cNvPr id="4" name="Footer Placeholder 3">
            <a:extLst>
              <a:ext uri="{FF2B5EF4-FFF2-40B4-BE49-F238E27FC236}">
                <a16:creationId xmlns:a16="http://schemas.microsoft.com/office/drawing/2014/main" id="{EDB69376-3B29-D885-7A58-37417BEA1666}"/>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5" name="Slide Number Placeholder 4">
            <a:extLst>
              <a:ext uri="{FF2B5EF4-FFF2-40B4-BE49-F238E27FC236}">
                <a16:creationId xmlns:a16="http://schemas.microsoft.com/office/drawing/2014/main" id="{C9771E4D-BB82-AF8F-89FA-4E0610BA67C8}"/>
              </a:ext>
            </a:extLst>
          </p:cNvPr>
          <p:cNvSpPr>
            <a:spLocks noGrp="1"/>
          </p:cNvSpPr>
          <p:nvPr>
            <p:ph type="sldNum" sz="quarter" idx="12"/>
          </p:nvPr>
        </p:nvSpPr>
        <p:spPr>
          <a:xfrm>
            <a:off x="8610600" y="6356350"/>
            <a:ext cx="2743200" cy="365125"/>
          </a:xfrm>
          <a:prstGeom prst="rect">
            <a:avLst/>
          </a:prstGeom>
        </p:spPr>
        <p:txBody>
          <a:bodyPr/>
          <a:lstStyle/>
          <a:p>
            <a:fld id="{3DA1CD9F-3FD8-42C3-8CC5-60DF17B98AE1}" type="slidenum">
              <a:rPr lang="en-IN" smtClean="0"/>
              <a:t>‹#›</a:t>
            </a:fld>
            <a:endParaRPr lang="en-IN"/>
          </a:p>
        </p:txBody>
      </p:sp>
    </p:spTree>
    <p:extLst>
      <p:ext uri="{BB962C8B-B14F-4D97-AF65-F5344CB8AC3E}">
        <p14:creationId xmlns:p14="http://schemas.microsoft.com/office/powerpoint/2010/main" val="42307013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BC0A75-2128-F956-E0BF-95B46F4725AA}"/>
              </a:ext>
            </a:extLst>
          </p:cNvPr>
          <p:cNvSpPr>
            <a:spLocks noGrp="1"/>
          </p:cNvSpPr>
          <p:nvPr>
            <p:ph type="dt" sz="half" idx="10"/>
          </p:nvPr>
        </p:nvSpPr>
        <p:spPr>
          <a:xfrm>
            <a:off x="838200" y="6356350"/>
            <a:ext cx="2743200" cy="365125"/>
          </a:xfrm>
          <a:prstGeom prst="rect">
            <a:avLst/>
          </a:prstGeom>
        </p:spPr>
        <p:txBody>
          <a:bodyPr/>
          <a:lstStyle/>
          <a:p>
            <a:fld id="{80E5DEAC-D902-4710-8ED7-7C8F0ED6BC5A}" type="datetimeFigureOut">
              <a:rPr lang="en-IN" smtClean="0"/>
              <a:t>21-06-2024</a:t>
            </a:fld>
            <a:endParaRPr lang="en-IN"/>
          </a:p>
        </p:txBody>
      </p:sp>
      <p:sp>
        <p:nvSpPr>
          <p:cNvPr id="3" name="Footer Placeholder 2">
            <a:extLst>
              <a:ext uri="{FF2B5EF4-FFF2-40B4-BE49-F238E27FC236}">
                <a16:creationId xmlns:a16="http://schemas.microsoft.com/office/drawing/2014/main" id="{F0B388B1-F1CF-F6F4-0613-DE263AF89AB8}"/>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4" name="Slide Number Placeholder 3">
            <a:extLst>
              <a:ext uri="{FF2B5EF4-FFF2-40B4-BE49-F238E27FC236}">
                <a16:creationId xmlns:a16="http://schemas.microsoft.com/office/drawing/2014/main" id="{0AEAD949-128F-7670-1F32-2A0933D724FA}"/>
              </a:ext>
            </a:extLst>
          </p:cNvPr>
          <p:cNvSpPr>
            <a:spLocks noGrp="1"/>
          </p:cNvSpPr>
          <p:nvPr>
            <p:ph type="sldNum" sz="quarter" idx="12"/>
          </p:nvPr>
        </p:nvSpPr>
        <p:spPr>
          <a:xfrm>
            <a:off x="8610600" y="6356350"/>
            <a:ext cx="2743200" cy="365125"/>
          </a:xfrm>
          <a:prstGeom prst="rect">
            <a:avLst/>
          </a:prstGeom>
        </p:spPr>
        <p:txBody>
          <a:bodyPr/>
          <a:lstStyle/>
          <a:p>
            <a:fld id="{3DA1CD9F-3FD8-42C3-8CC5-60DF17B98AE1}" type="slidenum">
              <a:rPr lang="en-IN" smtClean="0"/>
              <a:t>‹#›</a:t>
            </a:fld>
            <a:endParaRPr lang="en-IN"/>
          </a:p>
        </p:txBody>
      </p:sp>
    </p:spTree>
    <p:extLst>
      <p:ext uri="{BB962C8B-B14F-4D97-AF65-F5344CB8AC3E}">
        <p14:creationId xmlns:p14="http://schemas.microsoft.com/office/powerpoint/2010/main" val="339979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F9FB4-6EF0-1B6A-D8E6-4A1F09598D9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59BCDFA7-48EE-5F35-51ED-8DDA8E69B06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60804C61-44DD-BEB8-11D5-A63C25E37BD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51E12E-CF87-2BD0-7788-B62791445C1D}"/>
              </a:ext>
            </a:extLst>
          </p:cNvPr>
          <p:cNvSpPr>
            <a:spLocks noGrp="1"/>
          </p:cNvSpPr>
          <p:nvPr>
            <p:ph type="dt" sz="half" idx="10"/>
          </p:nvPr>
        </p:nvSpPr>
        <p:spPr>
          <a:xfrm>
            <a:off x="838200" y="6356350"/>
            <a:ext cx="2743200" cy="365125"/>
          </a:xfrm>
          <a:prstGeom prst="rect">
            <a:avLst/>
          </a:prstGeom>
        </p:spPr>
        <p:txBody>
          <a:bodyPr/>
          <a:lstStyle/>
          <a:p>
            <a:fld id="{80E5DEAC-D902-4710-8ED7-7C8F0ED6BC5A}" type="datetimeFigureOut">
              <a:rPr lang="en-IN" smtClean="0"/>
              <a:t>21-06-2024</a:t>
            </a:fld>
            <a:endParaRPr lang="en-IN"/>
          </a:p>
        </p:txBody>
      </p:sp>
      <p:sp>
        <p:nvSpPr>
          <p:cNvPr id="6" name="Footer Placeholder 5">
            <a:extLst>
              <a:ext uri="{FF2B5EF4-FFF2-40B4-BE49-F238E27FC236}">
                <a16:creationId xmlns:a16="http://schemas.microsoft.com/office/drawing/2014/main" id="{A4298370-9F5F-8855-C988-C5A9F9EB197D}"/>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7" name="Slide Number Placeholder 6">
            <a:extLst>
              <a:ext uri="{FF2B5EF4-FFF2-40B4-BE49-F238E27FC236}">
                <a16:creationId xmlns:a16="http://schemas.microsoft.com/office/drawing/2014/main" id="{969A85AD-1531-B0E1-D719-DB1286D8C2C0}"/>
              </a:ext>
            </a:extLst>
          </p:cNvPr>
          <p:cNvSpPr>
            <a:spLocks noGrp="1"/>
          </p:cNvSpPr>
          <p:nvPr>
            <p:ph type="sldNum" sz="quarter" idx="12"/>
          </p:nvPr>
        </p:nvSpPr>
        <p:spPr>
          <a:xfrm>
            <a:off x="8610600" y="6356350"/>
            <a:ext cx="2743200" cy="365125"/>
          </a:xfrm>
          <a:prstGeom prst="rect">
            <a:avLst/>
          </a:prstGeom>
        </p:spPr>
        <p:txBody>
          <a:bodyPr/>
          <a:lstStyle/>
          <a:p>
            <a:fld id="{3DA1CD9F-3FD8-42C3-8CC5-60DF17B98AE1}" type="slidenum">
              <a:rPr lang="en-IN" smtClean="0"/>
              <a:t>‹#›</a:t>
            </a:fld>
            <a:endParaRPr lang="en-IN"/>
          </a:p>
        </p:txBody>
      </p:sp>
    </p:spTree>
    <p:extLst>
      <p:ext uri="{BB962C8B-B14F-4D97-AF65-F5344CB8AC3E}">
        <p14:creationId xmlns:p14="http://schemas.microsoft.com/office/powerpoint/2010/main" val="3018132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DE9F5-2598-DBE5-0DA4-ADB7AE01133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BCE546B5-C914-F659-BE54-F29844989F56}"/>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813B9C8-FD51-4E72-C21C-22899A6BE30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34A2AA-C6AB-EAF0-ADED-499CAAFAADE8}"/>
              </a:ext>
            </a:extLst>
          </p:cNvPr>
          <p:cNvSpPr>
            <a:spLocks noGrp="1"/>
          </p:cNvSpPr>
          <p:nvPr>
            <p:ph type="dt" sz="half" idx="10"/>
          </p:nvPr>
        </p:nvSpPr>
        <p:spPr>
          <a:xfrm>
            <a:off x="838200" y="6356350"/>
            <a:ext cx="2743200" cy="365125"/>
          </a:xfrm>
          <a:prstGeom prst="rect">
            <a:avLst/>
          </a:prstGeom>
        </p:spPr>
        <p:txBody>
          <a:bodyPr/>
          <a:lstStyle/>
          <a:p>
            <a:fld id="{80E5DEAC-D902-4710-8ED7-7C8F0ED6BC5A}" type="datetimeFigureOut">
              <a:rPr lang="en-IN" smtClean="0"/>
              <a:t>21-06-2024</a:t>
            </a:fld>
            <a:endParaRPr lang="en-IN"/>
          </a:p>
        </p:txBody>
      </p:sp>
      <p:sp>
        <p:nvSpPr>
          <p:cNvPr id="6" name="Footer Placeholder 5">
            <a:extLst>
              <a:ext uri="{FF2B5EF4-FFF2-40B4-BE49-F238E27FC236}">
                <a16:creationId xmlns:a16="http://schemas.microsoft.com/office/drawing/2014/main" id="{44239216-D6AD-DE7E-0A42-1044EDC4E334}"/>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7" name="Slide Number Placeholder 6">
            <a:extLst>
              <a:ext uri="{FF2B5EF4-FFF2-40B4-BE49-F238E27FC236}">
                <a16:creationId xmlns:a16="http://schemas.microsoft.com/office/drawing/2014/main" id="{1E4D0A85-9474-517C-FA50-80A1A79CDD45}"/>
              </a:ext>
            </a:extLst>
          </p:cNvPr>
          <p:cNvSpPr>
            <a:spLocks noGrp="1"/>
          </p:cNvSpPr>
          <p:nvPr>
            <p:ph type="sldNum" sz="quarter" idx="12"/>
          </p:nvPr>
        </p:nvSpPr>
        <p:spPr>
          <a:xfrm>
            <a:off x="8610600" y="6356350"/>
            <a:ext cx="2743200" cy="365125"/>
          </a:xfrm>
          <a:prstGeom prst="rect">
            <a:avLst/>
          </a:prstGeom>
        </p:spPr>
        <p:txBody>
          <a:bodyPr/>
          <a:lstStyle/>
          <a:p>
            <a:fld id="{3DA1CD9F-3FD8-42C3-8CC5-60DF17B98AE1}" type="slidenum">
              <a:rPr lang="en-IN" smtClean="0"/>
              <a:t>‹#›</a:t>
            </a:fld>
            <a:endParaRPr lang="en-IN"/>
          </a:p>
        </p:txBody>
      </p:sp>
    </p:spTree>
    <p:extLst>
      <p:ext uri="{BB962C8B-B14F-4D97-AF65-F5344CB8AC3E}">
        <p14:creationId xmlns:p14="http://schemas.microsoft.com/office/powerpoint/2010/main" val="3683564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E6372-0AF6-7056-7040-37B8E70DBC4D}"/>
              </a:ext>
            </a:extLst>
          </p:cNvPr>
          <p:cNvSpPr>
            <a:spLocks noGrp="1"/>
          </p:cNvSpPr>
          <p:nvPr>
            <p:ph type="title"/>
          </p:nvPr>
        </p:nvSpPr>
        <p:spPr>
          <a:xfrm>
            <a:off x="401782" y="26958"/>
            <a:ext cx="9144000" cy="1325563"/>
          </a:xfrm>
          <a:prstGeom prst="rect">
            <a:avLst/>
          </a:prstGeom>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B5C3F05-B3D1-8B04-F56F-3C1CE3D649DC}"/>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4DCBBE7-3A7D-8CAB-D29C-6074DC2A8D0B}"/>
              </a:ext>
            </a:extLst>
          </p:cNvPr>
          <p:cNvSpPr>
            <a:spLocks noGrp="1"/>
          </p:cNvSpPr>
          <p:nvPr>
            <p:ph type="dt" sz="half" idx="10"/>
          </p:nvPr>
        </p:nvSpPr>
        <p:spPr>
          <a:xfrm>
            <a:off x="838200" y="6356350"/>
            <a:ext cx="2743200" cy="365125"/>
          </a:xfrm>
          <a:prstGeom prst="rect">
            <a:avLst/>
          </a:prstGeom>
        </p:spPr>
        <p:txBody>
          <a:bodyPr/>
          <a:lstStyle/>
          <a:p>
            <a:fld id="{80E5DEAC-D902-4710-8ED7-7C8F0ED6BC5A}" type="datetimeFigureOut">
              <a:rPr lang="en-IN" smtClean="0"/>
              <a:t>21-06-2024</a:t>
            </a:fld>
            <a:endParaRPr lang="en-IN"/>
          </a:p>
        </p:txBody>
      </p:sp>
      <p:sp>
        <p:nvSpPr>
          <p:cNvPr id="5" name="Footer Placeholder 4">
            <a:extLst>
              <a:ext uri="{FF2B5EF4-FFF2-40B4-BE49-F238E27FC236}">
                <a16:creationId xmlns:a16="http://schemas.microsoft.com/office/drawing/2014/main" id="{ECB51FE6-431E-12EA-EAB6-2839327B881B}"/>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6" name="Slide Number Placeholder 5">
            <a:extLst>
              <a:ext uri="{FF2B5EF4-FFF2-40B4-BE49-F238E27FC236}">
                <a16:creationId xmlns:a16="http://schemas.microsoft.com/office/drawing/2014/main" id="{E1F5CCB0-9541-870D-407F-662AA6384327}"/>
              </a:ext>
            </a:extLst>
          </p:cNvPr>
          <p:cNvSpPr>
            <a:spLocks noGrp="1"/>
          </p:cNvSpPr>
          <p:nvPr>
            <p:ph type="sldNum" sz="quarter" idx="12"/>
          </p:nvPr>
        </p:nvSpPr>
        <p:spPr>
          <a:xfrm>
            <a:off x="8610600" y="6356350"/>
            <a:ext cx="2743200" cy="365125"/>
          </a:xfrm>
          <a:prstGeom prst="rect">
            <a:avLst/>
          </a:prstGeom>
        </p:spPr>
        <p:txBody>
          <a:bodyPr/>
          <a:lstStyle/>
          <a:p>
            <a:fld id="{3DA1CD9F-3FD8-42C3-8CC5-60DF17B98AE1}" type="slidenum">
              <a:rPr lang="en-IN" smtClean="0"/>
              <a:t>‹#›</a:t>
            </a:fld>
            <a:endParaRPr lang="en-IN"/>
          </a:p>
        </p:txBody>
      </p:sp>
    </p:spTree>
    <p:extLst>
      <p:ext uri="{BB962C8B-B14F-4D97-AF65-F5344CB8AC3E}">
        <p14:creationId xmlns:p14="http://schemas.microsoft.com/office/powerpoint/2010/main" val="2962069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EC9C2D3-E1EC-102A-FA09-4A042B9AA49C}"/>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406521F-84E3-D83F-9452-1DE753001A4B}"/>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90BBE76-A493-24D1-59F9-E9BAB24D2568}"/>
              </a:ext>
            </a:extLst>
          </p:cNvPr>
          <p:cNvSpPr>
            <a:spLocks noGrp="1"/>
          </p:cNvSpPr>
          <p:nvPr>
            <p:ph type="dt" sz="half" idx="10"/>
          </p:nvPr>
        </p:nvSpPr>
        <p:spPr>
          <a:xfrm>
            <a:off x="838200" y="6356350"/>
            <a:ext cx="2743200" cy="365125"/>
          </a:xfrm>
          <a:prstGeom prst="rect">
            <a:avLst/>
          </a:prstGeom>
        </p:spPr>
        <p:txBody>
          <a:bodyPr/>
          <a:lstStyle/>
          <a:p>
            <a:fld id="{80E5DEAC-D902-4710-8ED7-7C8F0ED6BC5A}" type="datetimeFigureOut">
              <a:rPr lang="en-IN" smtClean="0"/>
              <a:t>21-06-2024</a:t>
            </a:fld>
            <a:endParaRPr lang="en-IN"/>
          </a:p>
        </p:txBody>
      </p:sp>
      <p:sp>
        <p:nvSpPr>
          <p:cNvPr id="5" name="Footer Placeholder 4">
            <a:extLst>
              <a:ext uri="{FF2B5EF4-FFF2-40B4-BE49-F238E27FC236}">
                <a16:creationId xmlns:a16="http://schemas.microsoft.com/office/drawing/2014/main" id="{E516353F-CF5D-79F0-02C6-2305AD4CB0CC}"/>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6" name="Slide Number Placeholder 5">
            <a:extLst>
              <a:ext uri="{FF2B5EF4-FFF2-40B4-BE49-F238E27FC236}">
                <a16:creationId xmlns:a16="http://schemas.microsoft.com/office/drawing/2014/main" id="{B96BBC0C-13E4-941A-4223-2BA3029FA71C}"/>
              </a:ext>
            </a:extLst>
          </p:cNvPr>
          <p:cNvSpPr>
            <a:spLocks noGrp="1"/>
          </p:cNvSpPr>
          <p:nvPr>
            <p:ph type="sldNum" sz="quarter" idx="12"/>
          </p:nvPr>
        </p:nvSpPr>
        <p:spPr>
          <a:xfrm>
            <a:off x="8610600" y="6356350"/>
            <a:ext cx="2743200" cy="365125"/>
          </a:xfrm>
          <a:prstGeom prst="rect">
            <a:avLst/>
          </a:prstGeom>
        </p:spPr>
        <p:txBody>
          <a:bodyPr/>
          <a:lstStyle/>
          <a:p>
            <a:fld id="{3DA1CD9F-3FD8-42C3-8CC5-60DF17B98AE1}" type="slidenum">
              <a:rPr lang="en-IN" smtClean="0"/>
              <a:t>‹#›</a:t>
            </a:fld>
            <a:endParaRPr lang="en-IN"/>
          </a:p>
        </p:txBody>
      </p:sp>
    </p:spTree>
    <p:extLst>
      <p:ext uri="{BB962C8B-B14F-4D97-AF65-F5344CB8AC3E}">
        <p14:creationId xmlns:p14="http://schemas.microsoft.com/office/powerpoint/2010/main" val="1508814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56BA3BD-1627-8B39-B4F2-0733368A9C0A}"/>
              </a:ext>
            </a:extLst>
          </p:cNvPr>
          <p:cNvPicPr>
            <a:picLocks noChangeAspect="1"/>
          </p:cNvPicPr>
          <p:nvPr userDrawn="1"/>
        </p:nvPicPr>
        <p:blipFill rotWithShape="1">
          <a:blip r:embed="rId14"/>
          <a:srcRect l="14700" t="30136" r="14182" b="31668"/>
          <a:stretch/>
        </p:blipFill>
        <p:spPr>
          <a:xfrm>
            <a:off x="9476510" y="307624"/>
            <a:ext cx="2549236" cy="843655"/>
          </a:xfrm>
          <a:prstGeom prst="rect">
            <a:avLst/>
          </a:prstGeom>
        </p:spPr>
      </p:pic>
      <p:pic>
        <p:nvPicPr>
          <p:cNvPr id="10" name="Picture 9">
            <a:extLst>
              <a:ext uri="{FF2B5EF4-FFF2-40B4-BE49-F238E27FC236}">
                <a16:creationId xmlns:a16="http://schemas.microsoft.com/office/drawing/2014/main" id="{0050FEDD-727E-1630-22A3-AE0D8E99C896}"/>
              </a:ext>
            </a:extLst>
          </p:cNvPr>
          <p:cNvPicPr>
            <a:picLocks noChangeAspect="1"/>
          </p:cNvPicPr>
          <p:nvPr userDrawn="1"/>
        </p:nvPicPr>
        <p:blipFill>
          <a:blip r:embed="rId15"/>
          <a:stretch>
            <a:fillRect/>
          </a:stretch>
        </p:blipFill>
        <p:spPr>
          <a:xfrm>
            <a:off x="166254" y="5273040"/>
            <a:ext cx="12192000" cy="1584960"/>
          </a:xfrm>
          <a:prstGeom prst="rect">
            <a:avLst/>
          </a:prstGeom>
        </p:spPr>
      </p:pic>
      <p:grpSp>
        <p:nvGrpSpPr>
          <p:cNvPr id="11" name="Group 10">
            <a:extLst>
              <a:ext uri="{FF2B5EF4-FFF2-40B4-BE49-F238E27FC236}">
                <a16:creationId xmlns:a16="http://schemas.microsoft.com/office/drawing/2014/main" id="{05586786-E2D1-3342-F826-DB9E4D3CD97F}"/>
              </a:ext>
            </a:extLst>
          </p:cNvPr>
          <p:cNvGrpSpPr/>
          <p:nvPr userDrawn="1"/>
        </p:nvGrpSpPr>
        <p:grpSpPr>
          <a:xfrm>
            <a:off x="166254" y="180650"/>
            <a:ext cx="11942619" cy="1842114"/>
            <a:chOff x="0" y="0"/>
            <a:chExt cx="12107724" cy="2109214"/>
          </a:xfrm>
        </p:grpSpPr>
        <p:sp>
          <p:nvSpPr>
            <p:cNvPr id="12" name="Freeform 11">
              <a:extLst>
                <a:ext uri="{FF2B5EF4-FFF2-40B4-BE49-F238E27FC236}">
                  <a16:creationId xmlns:a16="http://schemas.microsoft.com/office/drawing/2014/main" id="{F046FB39-5BB2-531E-4E47-E18467FACA1A}"/>
                </a:ext>
              </a:extLst>
            </p:cNvPr>
            <p:cNvSpPr/>
            <p:nvPr/>
          </p:nvSpPr>
          <p:spPr bwMode="auto">
            <a:xfrm rot="5400000" flipV="1">
              <a:off x="18402" y="1429016"/>
              <a:ext cx="853099"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rgbClr val="FF3185"/>
            </a:solidFill>
            <a:ln>
              <a:noFill/>
            </a:ln>
          </p:spPr>
          <p:txBody>
            <a:bodyPr/>
            <a:lstStyle/>
            <a:p>
              <a:endParaRPr lang="en-IN"/>
            </a:p>
          </p:txBody>
        </p:sp>
        <p:sp>
          <p:nvSpPr>
            <p:cNvPr id="13" name="Rectangle 12">
              <a:extLst>
                <a:ext uri="{FF2B5EF4-FFF2-40B4-BE49-F238E27FC236}">
                  <a16:creationId xmlns:a16="http://schemas.microsoft.com/office/drawing/2014/main" id="{2D8D8D2B-4397-B986-1508-CAFAA3A3782F}"/>
                </a:ext>
              </a:extLst>
            </p:cNvPr>
            <p:cNvSpPr/>
            <p:nvPr/>
          </p:nvSpPr>
          <p:spPr>
            <a:xfrm>
              <a:off x="0" y="0"/>
              <a:ext cx="12107724" cy="1256754"/>
            </a:xfrm>
            <a:prstGeom prst="rect">
              <a:avLst/>
            </a:prstGeom>
            <a:noFill/>
            <a:ln w="38100">
              <a:solidFill>
                <a:srgbClr val="2E319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grpSp>
    </p:spTree>
    <p:extLst>
      <p:ext uri="{BB962C8B-B14F-4D97-AF65-F5344CB8AC3E}">
        <p14:creationId xmlns:p14="http://schemas.microsoft.com/office/powerpoint/2010/main" val="11370182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accent4">
              <a:lumMod val="75000"/>
            </a:schemeClr>
          </a:solidFill>
          <a:latin typeface="Merriweather" panose="02000000000000000000" pitchFamily="2" charset="0"/>
          <a:ea typeface="+mj-ea"/>
          <a:cs typeface="Merriweather"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accent4">
              <a:lumMod val="75000"/>
            </a:schemeClr>
          </a:solidFill>
          <a:latin typeface="Merriweather" panose="02000000000000000000" pitchFamily="2" charset="0"/>
          <a:ea typeface="+mn-ea"/>
          <a:cs typeface="Merriweather"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75000"/>
            </a:schemeClr>
          </a:solidFill>
          <a:latin typeface="Merriweather" panose="02000000000000000000" pitchFamily="2" charset="0"/>
          <a:ea typeface="+mn-ea"/>
          <a:cs typeface="Merriweather"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75000"/>
            </a:schemeClr>
          </a:solidFill>
          <a:latin typeface="Merriweather" panose="02000000000000000000" pitchFamily="2" charset="0"/>
          <a:ea typeface="+mn-ea"/>
          <a:cs typeface="Merriweather"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75000"/>
            </a:schemeClr>
          </a:solidFill>
          <a:latin typeface="Merriweather" panose="02000000000000000000" pitchFamily="2" charset="0"/>
          <a:ea typeface="+mn-ea"/>
          <a:cs typeface="Merriweather"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75000"/>
            </a:schemeClr>
          </a:solidFill>
          <a:latin typeface="Merriweather" panose="02000000000000000000" pitchFamily="2" charset="0"/>
          <a:ea typeface="+mn-ea"/>
          <a:cs typeface="Merriweather"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allpaperaccess.com/australia" TargetMode="External"/><Relationship Id="rId2" Type="http://schemas.openxmlformats.org/officeDocument/2006/relationships/image" Target="../media/image4.png"/><Relationship Id="rId1" Type="http://schemas.openxmlformats.org/officeDocument/2006/relationships/slideLayout" Target="../slideLayouts/slideLayout6.xml"/><Relationship Id="rId5" Type="http://schemas.openxmlformats.org/officeDocument/2006/relationships/hyperlink" Target="https://pixabay.com/illustrations/australia-country-flag-3d-2660678/" TargetMode="Externa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hyperlink" Target="https://www.cunard.com/en-us/ports/sydney-nsw-australia"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0.png"/><Relationship Id="rId7" Type="http://schemas.openxmlformats.org/officeDocument/2006/relationships/diagramColors" Target="../diagrams/colors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21.jpg"/><Relationship Id="rId7" Type="http://schemas.openxmlformats.org/officeDocument/2006/relationships/image" Target="../media/image25.jp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4.jpg"/><Relationship Id="rId5" Type="http://schemas.openxmlformats.org/officeDocument/2006/relationships/image" Target="../media/image23.jpg"/><Relationship Id="rId10" Type="http://schemas.openxmlformats.org/officeDocument/2006/relationships/image" Target="../media/image28.jpg"/><Relationship Id="rId4" Type="http://schemas.openxmlformats.org/officeDocument/2006/relationships/image" Target="../media/image22.jpg"/><Relationship Id="rId9"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33.jpg"/><Relationship Id="rId4" Type="http://schemas.openxmlformats.org/officeDocument/2006/relationships/image" Target="../media/image32.jpg"/></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8" Type="http://schemas.openxmlformats.org/officeDocument/2006/relationships/image" Target="../media/image41.jpg"/><Relationship Id="rId3" Type="http://schemas.openxmlformats.org/officeDocument/2006/relationships/image" Target="../media/image36.jpg"/><Relationship Id="rId7" Type="http://schemas.openxmlformats.org/officeDocument/2006/relationships/image" Target="../media/image40.jp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jp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46.jpg"/><Relationship Id="rId4" Type="http://schemas.openxmlformats.org/officeDocument/2006/relationships/image" Target="../media/image45.jpg"/></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48.png"/></Relationships>
</file>

<file path=ppt/slides/_rels/slide4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52.png"/><Relationship Id="rId5" Type="http://schemas.openxmlformats.org/officeDocument/2006/relationships/image" Target="../media/image10.png"/><Relationship Id="rId4" Type="http://schemas.openxmlformats.org/officeDocument/2006/relationships/image" Target="../media/image51.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54.png"/></Relationships>
</file>

<file path=ppt/slides/_rels/slide44.xml.rels><?xml version="1.0" encoding="UTF-8" standalone="yes"?>
<Relationships xmlns="http://schemas.openxmlformats.org/package/2006/relationships"><Relationship Id="rId3" Type="http://schemas.openxmlformats.org/officeDocument/2006/relationships/hyperlink" Target="https://www.crandallu.ca/money-matters/finance-international/"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hyperlink" Target="https://metaapply-my.sharepoint.com/:x:/g/personal/wkhan_metaapply_io/EcCl5Gc4EiRKiwmFgzp9GjQBvhgUGFjpM6qxAqcWcM0wnw?e=cOupDc&amp;wdLOR=c6CBF257F-B97B-49B5-8914-164398117D23" TargetMode="External"/><Relationship Id="rId4" Type="http://schemas.openxmlformats.org/officeDocument/2006/relationships/hyperlink" Target="https://www.crandallu.ca/money-matters/scholarships/#1574341018744-377b9ef8-144631af-4eb6"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56.jpg"/></Relationships>
</file>

<file path=ppt/slides/_rels/slide46.xml.rels><?xml version="1.0" encoding="UTF-8" standalone="yes"?>
<Relationships xmlns="http://schemas.openxmlformats.org/package/2006/relationships"><Relationship Id="rId3" Type="http://schemas.openxmlformats.org/officeDocument/2006/relationships/hyperlink" Target="https://www.crandallu.ca/international-students/language-requirements/" TargetMode="External"/><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57.png"/></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63.png"/></Relationships>
</file>

<file path=ppt/slides/_rels/slide5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hyperlink" Target="https://drive.google.com/drive/folders/16XjjqCVdR8v_L7vUcIugiYR3ISv_xglq" TargetMode="External"/><Relationship Id="rId2" Type="http://schemas.openxmlformats.org/officeDocument/2006/relationships/notesSlide" Target="../notesSlides/notesSlide50.xml"/><Relationship Id="rId1" Type="http://schemas.openxmlformats.org/officeDocument/2006/relationships/slideLayout" Target="../slideLayouts/slideLayout3.xml"/><Relationship Id="rId6" Type="http://schemas.openxmlformats.org/officeDocument/2006/relationships/image" Target="../media/image69.jpg"/><Relationship Id="rId5" Type="http://schemas.openxmlformats.org/officeDocument/2006/relationships/hyperlink" Target="https://drive.google.com/drive/folders/1urmRDmIrZSAu7np5nfBMmuxHvMbSmrCz?usp=drive_link" TargetMode="External"/><Relationship Id="rId4" Type="http://schemas.openxmlformats.org/officeDocument/2006/relationships/hyperlink" Target="https://chat.whatsapp.com/JxMqeXqBX6c95xBFRjJSbB" TargetMode="External"/></Relationships>
</file>

<file path=ppt/slides/_rels/slide69.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73.png"/></Relationships>
</file>

<file path=ppt/slides/_rels/slide75.xml.rels><?xml version="1.0" encoding="UTF-8" standalone="yes"?>
<Relationships xmlns="http://schemas.openxmlformats.org/package/2006/relationships"><Relationship Id="rId3" Type="http://schemas.openxmlformats.org/officeDocument/2006/relationships/hyperlink" Target="https://www.timeshighereducation.com/student/best-universities/best-universities-graduate-jobs-global-university-employability-ranking" TargetMode="External"/><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8" Type="http://schemas.openxmlformats.org/officeDocument/2006/relationships/image" Target="../media/image80.png"/><Relationship Id="rId13" Type="http://schemas.openxmlformats.org/officeDocument/2006/relationships/image" Target="../media/image85.png"/><Relationship Id="rId3" Type="http://schemas.openxmlformats.org/officeDocument/2006/relationships/image" Target="../media/image75.png"/><Relationship Id="rId7" Type="http://schemas.openxmlformats.org/officeDocument/2006/relationships/image" Target="../media/image79.png"/><Relationship Id="rId12" Type="http://schemas.openxmlformats.org/officeDocument/2006/relationships/image" Target="../media/image84.png"/><Relationship Id="rId2" Type="http://schemas.openxmlformats.org/officeDocument/2006/relationships/notesSlide" Target="../notesSlides/notesSlide59.xml"/><Relationship Id="rId1" Type="http://schemas.openxmlformats.org/officeDocument/2006/relationships/slideLayout" Target="../slideLayouts/slideLayout1.xml"/><Relationship Id="rId6" Type="http://schemas.openxmlformats.org/officeDocument/2006/relationships/image" Target="../media/image78.png"/><Relationship Id="rId11" Type="http://schemas.openxmlformats.org/officeDocument/2006/relationships/image" Target="../media/image83.png"/><Relationship Id="rId5" Type="http://schemas.openxmlformats.org/officeDocument/2006/relationships/image" Target="../media/image77.png"/><Relationship Id="rId10" Type="http://schemas.openxmlformats.org/officeDocument/2006/relationships/image" Target="../media/image82.png"/><Relationship Id="rId4" Type="http://schemas.openxmlformats.org/officeDocument/2006/relationships/image" Target="../media/image76.png"/><Relationship Id="rId9" Type="http://schemas.openxmlformats.org/officeDocument/2006/relationships/image" Target="../media/image81.jpg"/><Relationship Id="rId14" Type="http://schemas.openxmlformats.org/officeDocument/2006/relationships/image" Target="../media/image86.png"/></Relationships>
</file>

<file path=ppt/slides/_rels/slide7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hyperlink" Target="https://www.gre.ac.uk/study/student-experience" TargetMode="External"/><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openxmlformats.org/officeDocument/2006/relationships/image" Target="../media/image88.jpg"/></Relationships>
</file>

<file path=ppt/slides/_rels/slide81.xml.rels><?xml version="1.0" encoding="UTF-8" standalone="yes"?>
<Relationships xmlns="http://schemas.openxmlformats.org/package/2006/relationships"><Relationship Id="rId3" Type="http://schemas.openxmlformats.org/officeDocument/2006/relationships/hyperlink" Target="https://www.napier.ac.uk/" TargetMode="External"/><Relationship Id="rId2" Type="http://schemas.openxmlformats.org/officeDocument/2006/relationships/notesSlide" Target="../notesSlides/notesSlide62.xml"/><Relationship Id="rId1" Type="http://schemas.openxmlformats.org/officeDocument/2006/relationships/slideLayout" Target="../slideLayouts/slideLayout1.xml"/><Relationship Id="rId4" Type="http://schemas.openxmlformats.org/officeDocument/2006/relationships/image" Target="../media/image89.png"/></Relationships>
</file>

<file path=ppt/slides/_rels/slide82.xml.rels><?xml version="1.0" encoding="UTF-8" standalone="yes"?>
<Relationships xmlns="http://schemas.openxmlformats.org/package/2006/relationships"><Relationship Id="rId3" Type="http://schemas.openxmlformats.org/officeDocument/2006/relationships/hyperlink" Target="https://www.dmu.ac.uk/international/en/international.aspx" TargetMode="External"/><Relationship Id="rId2" Type="http://schemas.openxmlformats.org/officeDocument/2006/relationships/notesSlide" Target="../notesSlides/notesSlide63.xml"/><Relationship Id="rId1" Type="http://schemas.openxmlformats.org/officeDocument/2006/relationships/slideLayout" Target="../slideLayouts/slideLayout1.xml"/><Relationship Id="rId4" Type="http://schemas.openxmlformats.org/officeDocument/2006/relationships/image" Target="../media/image90.jpg"/></Relationships>
</file>

<file path=ppt/slides/_rels/slide83.xml.rels><?xml version="1.0" encoding="UTF-8" standalone="yes"?>
<Relationships xmlns="http://schemas.openxmlformats.org/package/2006/relationships"><Relationship Id="rId3" Type="http://schemas.openxmlformats.org/officeDocument/2006/relationships/hyperlink" Target="https://www.aru.ac.uk/" TargetMode="External"/><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image" Target="../media/image91.jpg"/></Relationships>
</file>

<file path=ppt/slides/_rels/slide84.xml.rels><?xml version="1.0" encoding="UTF-8" standalone="yes"?>
<Relationships xmlns="http://schemas.openxmlformats.org/package/2006/relationships"><Relationship Id="rId3" Type="http://schemas.openxmlformats.org/officeDocument/2006/relationships/hyperlink" Target="https://www.coventry.ac.uk/" TargetMode="External"/><Relationship Id="rId2" Type="http://schemas.openxmlformats.org/officeDocument/2006/relationships/notesSlide" Target="../notesSlides/notesSlide65.xml"/><Relationship Id="rId1" Type="http://schemas.openxmlformats.org/officeDocument/2006/relationships/slideLayout" Target="../slideLayouts/slideLayout1.xml"/><Relationship Id="rId4" Type="http://schemas.openxmlformats.org/officeDocument/2006/relationships/image" Target="../media/image92.jpg"/></Relationships>
</file>

<file path=ppt/slides/_rels/slide8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66.xml"/><Relationship Id="rId1" Type="http://schemas.openxmlformats.org/officeDocument/2006/relationships/slideLayout" Target="../slideLayouts/slideLayout1.xml"/><Relationship Id="rId4" Type="http://schemas.openxmlformats.org/officeDocument/2006/relationships/hyperlink" Target="https://www.hw.ac.uk/" TargetMode="External"/></Relationships>
</file>

<file path=ppt/slides/_rels/slide86.xml.rels><?xml version="1.0" encoding="UTF-8" standalone="yes"?>
<Relationships xmlns="http://schemas.openxmlformats.org/package/2006/relationships"><Relationship Id="rId3" Type="http://schemas.openxmlformats.org/officeDocument/2006/relationships/hyperlink" Target="https://www.bolton.ac.uk/" TargetMode="External"/><Relationship Id="rId2" Type="http://schemas.openxmlformats.org/officeDocument/2006/relationships/notesSlide" Target="../notesSlides/notesSlide67.xml"/><Relationship Id="rId1" Type="http://schemas.openxmlformats.org/officeDocument/2006/relationships/slideLayout" Target="../slideLayouts/slideLayout1.xml"/><Relationship Id="rId4" Type="http://schemas.openxmlformats.org/officeDocument/2006/relationships/image" Target="../media/image94.jpg"/></Relationships>
</file>

<file path=ppt/slides/_rels/slide87.xml.rels><?xml version="1.0" encoding="UTF-8" standalone="yes"?>
<Relationships xmlns="http://schemas.openxmlformats.org/package/2006/relationships"><Relationship Id="rId3" Type="http://schemas.openxmlformats.org/officeDocument/2006/relationships/hyperlink" Target="https://www.aber.ac.uk/en/" TargetMode="External"/><Relationship Id="rId2" Type="http://schemas.openxmlformats.org/officeDocument/2006/relationships/notesSlide" Target="../notesSlides/notesSlide68.xml"/><Relationship Id="rId1" Type="http://schemas.openxmlformats.org/officeDocument/2006/relationships/slideLayout" Target="../slideLayouts/slideLayout1.xml"/><Relationship Id="rId4" Type="http://schemas.openxmlformats.org/officeDocument/2006/relationships/image" Target="../media/image95.png"/></Relationships>
</file>

<file path=ppt/slides/_rels/slide88.xml.rels><?xml version="1.0" encoding="UTF-8" standalone="yes"?>
<Relationships xmlns="http://schemas.openxmlformats.org/package/2006/relationships"><Relationship Id="rId3" Type="http://schemas.openxmlformats.org/officeDocument/2006/relationships/hyperlink" Target="https://www.bgu.ac.uk/apply-now/international" TargetMode="External"/><Relationship Id="rId2" Type="http://schemas.openxmlformats.org/officeDocument/2006/relationships/notesSlide" Target="../notesSlides/notesSlide69.xml"/><Relationship Id="rId1" Type="http://schemas.openxmlformats.org/officeDocument/2006/relationships/slideLayout" Target="../slideLayouts/slideLayout1.xml"/><Relationship Id="rId4" Type="http://schemas.openxmlformats.org/officeDocument/2006/relationships/image" Target="../media/image96.png"/></Relationships>
</file>

<file path=ppt/slides/_rels/slide89.xml.rels><?xml version="1.0" encoding="UTF-8" standalone="yes"?>
<Relationships xmlns="http://schemas.openxmlformats.org/package/2006/relationships"><Relationship Id="rId3" Type="http://schemas.openxmlformats.org/officeDocument/2006/relationships/hyperlink" Target="https://www.londonmet.ac.uk/" TargetMode="External"/><Relationship Id="rId2" Type="http://schemas.openxmlformats.org/officeDocument/2006/relationships/notesSlide" Target="../notesSlides/notesSlide70.xml"/><Relationship Id="rId1" Type="http://schemas.openxmlformats.org/officeDocument/2006/relationships/slideLayout" Target="../slideLayouts/slideLayout1.xml"/><Relationship Id="rId4" Type="http://schemas.openxmlformats.org/officeDocument/2006/relationships/image" Target="../media/image97.png"/></Relationships>
</file>

<file path=ppt/slides/_rels/slide90.xml.rels><?xml version="1.0" encoding="UTF-8" standalone="yes"?>
<Relationships xmlns="http://schemas.openxmlformats.org/package/2006/relationships"><Relationship Id="rId3" Type="http://schemas.openxmlformats.org/officeDocument/2006/relationships/hyperlink" Target="https://www.royalholloway.ac.uk/" TargetMode="External"/><Relationship Id="rId2" Type="http://schemas.openxmlformats.org/officeDocument/2006/relationships/notesSlide" Target="../notesSlides/notesSlide71.xml"/><Relationship Id="rId1" Type="http://schemas.openxmlformats.org/officeDocument/2006/relationships/slideLayout" Target="../slideLayouts/slideLayout1.xml"/><Relationship Id="rId4" Type="http://schemas.openxmlformats.org/officeDocument/2006/relationships/image" Target="../media/image98.png"/></Relationships>
</file>

<file path=ppt/slides/_rels/slide91.xml.rels><?xml version="1.0" encoding="UTF-8" standalone="yes"?>
<Relationships xmlns="http://schemas.openxmlformats.org/package/2006/relationships"><Relationship Id="rId3" Type="http://schemas.openxmlformats.org/officeDocument/2006/relationships/hyperlink" Target="https://www.hid.ie/" TargetMode="External"/><Relationship Id="rId2" Type="http://schemas.openxmlformats.org/officeDocument/2006/relationships/notesSlide" Target="../notesSlides/notesSlide72.xml"/><Relationship Id="rId1" Type="http://schemas.openxmlformats.org/officeDocument/2006/relationships/slideLayout" Target="../slideLayouts/slideLayout1.xml"/><Relationship Id="rId4" Type="http://schemas.openxmlformats.org/officeDocument/2006/relationships/image" Target="../media/image99.png"/></Relationships>
</file>

<file path=ppt/slides/_rels/slide92.xml.rels><?xml version="1.0" encoding="UTF-8" standalone="yes"?>
<Relationships xmlns="http://schemas.openxmlformats.org/package/2006/relationships"><Relationship Id="rId3" Type="http://schemas.openxmlformats.org/officeDocument/2006/relationships/hyperlink" Target="https://www.beds.ac.uk/" TargetMode="External"/><Relationship Id="rId2" Type="http://schemas.openxmlformats.org/officeDocument/2006/relationships/notesSlide" Target="../notesSlides/notesSlide73.xml"/><Relationship Id="rId1" Type="http://schemas.openxmlformats.org/officeDocument/2006/relationships/slideLayout" Target="../slideLayouts/slideLayout1.xml"/><Relationship Id="rId4" Type="http://schemas.openxmlformats.org/officeDocument/2006/relationships/image" Target="../media/image100.png"/></Relationships>
</file>

<file path=ppt/slides/_rels/slide93.xml.rels><?xml version="1.0" encoding="UTF-8" standalone="yes"?>
<Relationships xmlns="http://schemas.openxmlformats.org/package/2006/relationships"><Relationship Id="rId3" Type="http://schemas.openxmlformats.org/officeDocument/2006/relationships/hyperlink" Target="https://www.sgul.ac.uk/" TargetMode="External"/><Relationship Id="rId2" Type="http://schemas.openxmlformats.org/officeDocument/2006/relationships/notesSlide" Target="../notesSlides/notesSlide74.xml"/><Relationship Id="rId1" Type="http://schemas.openxmlformats.org/officeDocument/2006/relationships/slideLayout" Target="../slideLayouts/slideLayout1.xml"/><Relationship Id="rId4" Type="http://schemas.openxmlformats.org/officeDocument/2006/relationships/image" Target="../media/image101.png"/></Relationships>
</file>

<file path=ppt/slides/_rels/slide94.xml.rels><?xml version="1.0" encoding="UTF-8" standalone="yes"?>
<Relationships xmlns="http://schemas.openxmlformats.org/package/2006/relationships"><Relationship Id="rId3" Type="http://schemas.openxmlformats.org/officeDocument/2006/relationships/hyperlink" Target="https://le.ac.uk/" TargetMode="External"/><Relationship Id="rId2" Type="http://schemas.openxmlformats.org/officeDocument/2006/relationships/notesSlide" Target="../notesSlides/notesSlide75.xml"/><Relationship Id="rId1" Type="http://schemas.openxmlformats.org/officeDocument/2006/relationships/slideLayout" Target="../slideLayouts/slideLayout1.xml"/><Relationship Id="rId4" Type="http://schemas.openxmlformats.org/officeDocument/2006/relationships/image" Target="../media/image102.png"/></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859226/2020-%2001-20_Tier_2_5_Register_of_Sponsors.pd" TargetMode="External"/><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05.jpeg"/><Relationship Id="rId7" Type="http://schemas.openxmlformats.org/officeDocument/2006/relationships/diagramColors" Target="../diagrams/colors3.xml"/><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0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110.png"/><Relationship Id="rId4" Type="http://schemas.openxmlformats.org/officeDocument/2006/relationships/image" Target="../media/image109.png"/></Relationships>
</file>

<file path=ppt/slides/_rels/slide107.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11.jpeg"/><Relationship Id="rId7" Type="http://schemas.openxmlformats.org/officeDocument/2006/relationships/image" Target="../media/image115.jpeg"/><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114.png"/><Relationship Id="rId5" Type="http://schemas.openxmlformats.org/officeDocument/2006/relationships/image" Target="../media/image113.gif"/><Relationship Id="rId4" Type="http://schemas.openxmlformats.org/officeDocument/2006/relationships/image" Target="../media/image112.png"/></Relationships>
</file>

<file path=ppt/slides/_rels/slide108.xml.rels><?xml version="1.0" encoding="UTF-8" standalone="yes"?>
<Relationships xmlns="http://schemas.openxmlformats.org/package/2006/relationships"><Relationship Id="rId3" Type="http://schemas.openxmlformats.org/officeDocument/2006/relationships/image" Target="../media/image117.jpeg"/><Relationship Id="rId7" Type="http://schemas.openxmlformats.org/officeDocument/2006/relationships/image" Target="../media/image121.jpeg"/><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118.png"/></Relationships>
</file>

<file path=ppt/slides/_rels/slide109.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3" Type="http://schemas.openxmlformats.org/officeDocument/2006/relationships/image" Target="../media/image125.svg"/><Relationship Id="rId2" Type="http://schemas.openxmlformats.org/officeDocument/2006/relationships/image" Target="../media/image124.png"/><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6.png"/><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hyperlink" Target="https://www.picpedia.org/highway-signs/s/scholarship.html" TargetMode="External"/></Relationships>
</file>

<file path=ppt/slides/_rels/slide116.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9.png"/><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bridge over water with a building and a bridge&#10;&#10;Description automatically generated">
            <a:extLst>
              <a:ext uri="{FF2B5EF4-FFF2-40B4-BE49-F238E27FC236}">
                <a16:creationId xmlns:a16="http://schemas.microsoft.com/office/drawing/2014/main" id="{D42B1818-CCE9-8301-E757-1B06BE717FD1}"/>
              </a:ext>
            </a:extLst>
          </p:cNvPr>
          <p:cNvPicPr>
            <a:picLocks noChangeAspect="1"/>
          </p:cNvPicPr>
          <p:nvPr/>
        </p:nvPicPr>
        <p:blipFill>
          <a:blip r:embed="rId2">
            <a:alphaModFix amt="85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730794" y="434451"/>
            <a:ext cx="6730412" cy="37858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2" name="Picture 21" descr="A blue and red text with white stars and a red and white flag&#10;&#10;Description automatically generated">
            <a:extLst>
              <a:ext uri="{FF2B5EF4-FFF2-40B4-BE49-F238E27FC236}">
                <a16:creationId xmlns:a16="http://schemas.microsoft.com/office/drawing/2014/main" id="{2DAF17F3-DA24-8A0E-DEEF-CB165AE589B3}"/>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355187" y="2897945"/>
            <a:ext cx="9481625" cy="3960055"/>
          </a:xfrm>
          <a:prstGeom prst="rect">
            <a:avLst/>
          </a:prstGeom>
        </p:spPr>
      </p:pic>
    </p:spTree>
    <p:extLst>
      <p:ext uri="{BB962C8B-B14F-4D97-AF65-F5344CB8AC3E}">
        <p14:creationId xmlns:p14="http://schemas.microsoft.com/office/powerpoint/2010/main" val="4028426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descr="A white icon with a gear and a check mark&#10;&#10;Description automatically generated">
            <a:extLst>
              <a:ext uri="{FF2B5EF4-FFF2-40B4-BE49-F238E27FC236}">
                <a16:creationId xmlns:a16="http://schemas.microsoft.com/office/drawing/2014/main" id="{95D88E15-E079-50EB-5853-2D9AEFBF0E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graphicFrame>
        <p:nvGraphicFramePr>
          <p:cNvPr id="2" name="Diagram 1">
            <a:extLst>
              <a:ext uri="{FF2B5EF4-FFF2-40B4-BE49-F238E27FC236}">
                <a16:creationId xmlns:a16="http://schemas.microsoft.com/office/drawing/2014/main" id="{DAC9C84A-B2E4-2B81-CEA4-0F5667EE2F89}"/>
              </a:ext>
            </a:extLst>
          </p:cNvPr>
          <p:cNvGraphicFramePr/>
          <p:nvPr/>
        </p:nvGraphicFramePr>
        <p:xfrm>
          <a:off x="313900" y="1463350"/>
          <a:ext cx="7055892" cy="45553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2C2D2ED4-BFDC-720E-D8A7-D2B183DE2284}"/>
              </a:ext>
            </a:extLst>
          </p:cNvPr>
          <p:cNvSpPr txBox="1"/>
          <p:nvPr/>
        </p:nvSpPr>
        <p:spPr>
          <a:xfrm>
            <a:off x="986239" y="502778"/>
            <a:ext cx="6136309" cy="523220"/>
          </a:xfrm>
          <a:prstGeom prst="rect">
            <a:avLst/>
          </a:prstGeom>
          <a:noFill/>
        </p:spPr>
        <p:txBody>
          <a:bodyPr wrap="square" rtlCol="0">
            <a:spAutoFit/>
          </a:bodyPr>
          <a:lstStyle/>
          <a:p>
            <a:r>
              <a:rPr lang="en-US" sz="2800" b="1" u="sng" dirty="0">
                <a:solidFill>
                  <a:srgbClr val="2E3194"/>
                </a:solidFill>
                <a:effectLst>
                  <a:outerShdw blurRad="38100" dist="38100" dir="2700000" algn="tl">
                    <a:srgbClr val="000000">
                      <a:alpha val="43137"/>
                    </a:srgbClr>
                  </a:outerShdw>
                </a:effectLst>
              </a:rPr>
              <a:t>What are going to learn today?</a:t>
            </a:r>
            <a:endParaRPr lang="en-IN" sz="2800" b="1" u="sng" dirty="0">
              <a:solidFill>
                <a:srgbClr val="2E3194"/>
              </a:solidFill>
              <a:effectLst>
                <a:outerShdw blurRad="38100" dist="38100" dir="2700000" algn="tl">
                  <a:srgbClr val="000000">
                    <a:alpha val="43137"/>
                  </a:srgbClr>
                </a:outerShdw>
              </a:effectLst>
            </a:endParaRPr>
          </a:p>
        </p:txBody>
      </p:sp>
      <p:pic>
        <p:nvPicPr>
          <p:cNvPr id="22" name="Picture 21" descr="Student writing in class  close-up">
            <a:extLst>
              <a:ext uri="{FF2B5EF4-FFF2-40B4-BE49-F238E27FC236}">
                <a16:creationId xmlns:a16="http://schemas.microsoft.com/office/drawing/2014/main" id="{5994F22B-F5B6-A11C-B80D-6A67331F2CE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51801" y="2368127"/>
            <a:ext cx="4352276" cy="290080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64214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4E134B3-C0AC-FC12-2ACD-6A159C76A6E8}"/>
              </a:ext>
            </a:extLst>
          </p:cNvPr>
          <p:cNvSpPr txBox="1"/>
          <p:nvPr/>
        </p:nvSpPr>
        <p:spPr>
          <a:xfrm>
            <a:off x="5131525" y="504967"/>
            <a:ext cx="7060475" cy="584775"/>
          </a:xfrm>
          <a:prstGeom prst="rect">
            <a:avLst/>
          </a:prstGeom>
          <a:noFill/>
        </p:spPr>
        <p:txBody>
          <a:bodyPr wrap="square" rtlCol="0">
            <a:spAutoFit/>
          </a:bodyPr>
          <a:lstStyle/>
          <a:p>
            <a:pPr algn="ctr"/>
            <a:r>
              <a:rPr lang="en-US" sz="3200" b="1" u="sng" dirty="0">
                <a:solidFill>
                  <a:srgbClr val="2E3194"/>
                </a:solidFill>
              </a:rPr>
              <a:t>About Australia</a:t>
            </a:r>
            <a:endParaRPr lang="en-IN" sz="3200" b="1" u="sng" dirty="0">
              <a:solidFill>
                <a:srgbClr val="2E3194"/>
              </a:solidFill>
            </a:endParaRPr>
          </a:p>
        </p:txBody>
      </p:sp>
      <p:pic>
        <p:nvPicPr>
          <p:cNvPr id="19" name="Picture 18" descr="A city skyline with a building and water&#10;&#10;Description automatically generated">
            <a:extLst>
              <a:ext uri="{FF2B5EF4-FFF2-40B4-BE49-F238E27FC236}">
                <a16:creationId xmlns:a16="http://schemas.microsoft.com/office/drawing/2014/main" id="{7C12CE97-619E-941C-1FF8-C9F5221F32F7}"/>
              </a:ext>
            </a:extLst>
          </p:cNvPr>
          <p:cNvPicPr>
            <a:picLocks noChangeAspect="1"/>
          </p:cNvPicPr>
          <p:nvPr/>
        </p:nvPicPr>
        <p:blipFill>
          <a:blip r:embed="rId2">
            <a:duotone>
              <a:prstClr val="black"/>
              <a:schemeClr val="accent1">
                <a:tint val="45000"/>
                <a:satMod val="400000"/>
              </a:schemeClr>
            </a:duotone>
            <a:extLst>
              <a:ext uri="{BEBA8EAE-BF5A-486C-A8C5-ECC9F3942E4B}">
                <a14:imgProps xmlns:a14="http://schemas.microsoft.com/office/drawing/2010/main">
                  <a14:imgLayer r:embed="rId3">
                    <a14:imgEffect>
                      <a14:artisticGlowDiffused/>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6377" y="504967"/>
            <a:ext cx="4998771" cy="5317843"/>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22" name="TextBox 21">
            <a:extLst>
              <a:ext uri="{FF2B5EF4-FFF2-40B4-BE49-F238E27FC236}">
                <a16:creationId xmlns:a16="http://schemas.microsoft.com/office/drawing/2014/main" id="{58A35AA4-732B-A3B5-C1A0-E2671F5273A7}"/>
              </a:ext>
            </a:extLst>
          </p:cNvPr>
          <p:cNvSpPr txBox="1"/>
          <p:nvPr/>
        </p:nvSpPr>
        <p:spPr>
          <a:xfrm>
            <a:off x="5331708" y="1590416"/>
            <a:ext cx="6660107" cy="4278094"/>
          </a:xfrm>
          <a:prstGeom prst="rect">
            <a:avLst/>
          </a:prstGeom>
          <a:noFill/>
        </p:spPr>
        <p:txBody>
          <a:bodyPr wrap="square" rtlCol="0">
            <a:spAutoFit/>
          </a:bodyPr>
          <a:lstStyle/>
          <a:p>
            <a:pPr marL="285750" indent="-285750" algn="just">
              <a:buFont typeface="Arial" panose="020B0604020202020204" pitchFamily="34" charset="0"/>
              <a:buChar char="•"/>
            </a:pPr>
            <a:r>
              <a:rPr lang="en-US" sz="1600" dirty="0">
                <a:solidFill>
                  <a:srgbClr val="2E3194"/>
                </a:solidFill>
              </a:rPr>
              <a:t>Top study destination among international students.</a:t>
            </a:r>
          </a:p>
          <a:p>
            <a:pPr marL="285750" indent="-285750" algn="just">
              <a:buFont typeface="Arial" panose="020B0604020202020204" pitchFamily="34" charset="0"/>
              <a:buChar char="•"/>
            </a:pPr>
            <a:r>
              <a:rPr lang="en-US" sz="1600" dirty="0">
                <a:solidFill>
                  <a:srgbClr val="2E3194"/>
                </a:solidFill>
              </a:rPr>
              <a:t>Excellent education opportunities offered at world’s leading academic institution. </a:t>
            </a:r>
          </a:p>
          <a:p>
            <a:pPr marL="285750" indent="-285750" algn="just">
              <a:buFont typeface="Arial" panose="020B0604020202020204" pitchFamily="34" charset="0"/>
              <a:buChar char="•"/>
            </a:pPr>
            <a:r>
              <a:rPr lang="en-US" sz="1600" dirty="0">
                <a:solidFill>
                  <a:srgbClr val="2E3194"/>
                </a:solidFill>
              </a:rPr>
              <a:t>Education system is research based which makes the graduates highly sought after.</a:t>
            </a:r>
          </a:p>
          <a:p>
            <a:pPr marL="285750" indent="-285750" algn="just">
              <a:buFont typeface="Arial" panose="020B0604020202020204" pitchFamily="34" charset="0"/>
              <a:buChar char="•"/>
            </a:pPr>
            <a:r>
              <a:rPr lang="en-US" sz="1600" dirty="0">
                <a:solidFill>
                  <a:srgbClr val="2E3194"/>
                </a:solidFill>
              </a:rPr>
              <a:t>International students are allowed to work up to 48 hours per fortnight.</a:t>
            </a:r>
          </a:p>
          <a:p>
            <a:pPr marL="285750" indent="-285750" algn="just">
              <a:buFont typeface="Arial" panose="020B0604020202020204" pitchFamily="34" charset="0"/>
              <a:buChar char="•"/>
            </a:pPr>
            <a:r>
              <a:rPr lang="en-US" sz="1600" dirty="0">
                <a:solidFill>
                  <a:srgbClr val="2E3194"/>
                </a:solidFill>
              </a:rPr>
              <a:t>Graduates can stay back in the country for 2-5 years and work full-time. </a:t>
            </a:r>
          </a:p>
          <a:p>
            <a:pPr marL="285750" indent="-285750" algn="just">
              <a:buFont typeface="Arial" panose="020B0604020202020204" pitchFamily="34" charset="0"/>
              <a:buChar char="•"/>
            </a:pPr>
            <a:r>
              <a:rPr lang="en-US" sz="1600" dirty="0">
                <a:solidFill>
                  <a:srgbClr val="2E3194"/>
                </a:solidFill>
              </a:rPr>
              <a:t>Australia is a very safe and welcoming place to live and study, consistently ranking among the safest countries in the world.</a:t>
            </a:r>
          </a:p>
          <a:p>
            <a:pPr marL="285750" indent="-285750" algn="just">
              <a:buFont typeface="Arial" panose="020B0604020202020204" pitchFamily="34" charset="0"/>
              <a:buChar char="•"/>
            </a:pPr>
            <a:r>
              <a:rPr lang="en-US" sz="1600" dirty="0">
                <a:solidFill>
                  <a:srgbClr val="2E3194"/>
                </a:solidFill>
              </a:rPr>
              <a:t>94 per cent of international students rated their overall living experience in Australia positively.</a:t>
            </a:r>
          </a:p>
          <a:p>
            <a:pPr marL="285750" indent="-285750" algn="just">
              <a:buFont typeface="Arial" panose="020B0604020202020204" pitchFamily="34" charset="0"/>
              <a:buChar char="•"/>
            </a:pPr>
            <a:r>
              <a:rPr lang="en-US" sz="1600" dirty="0">
                <a:solidFill>
                  <a:srgbClr val="2E3194"/>
                </a:solidFill>
              </a:rPr>
              <a:t>Cultural diversity and inclusive environment</a:t>
            </a:r>
          </a:p>
          <a:p>
            <a:pPr marL="285750" indent="-285750" algn="just">
              <a:buFont typeface="Arial" panose="020B0604020202020204" pitchFamily="34" charset="0"/>
              <a:buChar char="•"/>
            </a:pPr>
            <a:r>
              <a:rPr lang="en-US" sz="1600" dirty="0">
                <a:solidFill>
                  <a:srgbClr val="2E3194"/>
                </a:solidFill>
              </a:rPr>
              <a:t>Favorable climatic conditions</a:t>
            </a:r>
          </a:p>
          <a:p>
            <a:pPr marL="285750" indent="-285750" algn="just">
              <a:buFont typeface="Arial" panose="020B0604020202020204" pitchFamily="34" charset="0"/>
              <a:buChar char="•"/>
            </a:pPr>
            <a:r>
              <a:rPr lang="en-US" sz="1600" dirty="0">
                <a:solidFill>
                  <a:srgbClr val="2E3194"/>
                </a:solidFill>
              </a:rPr>
              <a:t>Reasonable cost of living. </a:t>
            </a:r>
          </a:p>
          <a:p>
            <a:pPr marL="285750" indent="-285750" algn="just">
              <a:buFont typeface="Arial" panose="020B0604020202020204" pitchFamily="34" charset="0"/>
              <a:buChar char="•"/>
            </a:pPr>
            <a:endParaRPr lang="en-IN" sz="1600" dirty="0">
              <a:solidFill>
                <a:srgbClr val="2E3194"/>
              </a:solidFill>
            </a:endParaRPr>
          </a:p>
        </p:txBody>
      </p:sp>
    </p:spTree>
    <p:extLst>
      <p:ext uri="{BB962C8B-B14F-4D97-AF65-F5344CB8AC3E}">
        <p14:creationId xmlns:p14="http://schemas.microsoft.com/office/powerpoint/2010/main" val="553155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98F42-4CF4-2BF8-FB62-5497773F6336}"/>
            </a:ext>
          </a:extLst>
        </p:cNvPr>
        <p:cNvGrpSpPr/>
        <p:nvPr/>
      </p:nvGrpSpPr>
      <p:grpSpPr>
        <a:xfrm>
          <a:off x="0" y="0"/>
          <a:ext cx="0" cy="0"/>
          <a:chOff x="0" y="0"/>
          <a:chExt cx="0" cy="0"/>
        </a:xfrm>
      </p:grpSpPr>
      <p:pic>
        <p:nvPicPr>
          <p:cNvPr id="29" name="Picture 28" descr="A white icon with a gear and a check mark&#10;&#10;Description automatically generated">
            <a:extLst>
              <a:ext uri="{FF2B5EF4-FFF2-40B4-BE49-F238E27FC236}">
                <a16:creationId xmlns:a16="http://schemas.microsoft.com/office/drawing/2014/main" id="{0D120D6B-E1A1-E22C-FC47-000200CF01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pic>
        <p:nvPicPr>
          <p:cNvPr id="2" name="Picture 5" descr="Map of Australia showing states, territories and capital cities.">
            <a:extLst>
              <a:ext uri="{FF2B5EF4-FFF2-40B4-BE49-F238E27FC236}">
                <a16:creationId xmlns:a16="http://schemas.microsoft.com/office/drawing/2014/main" id="{DC0DF3FF-20D4-C3C3-466A-B12E35021880}"/>
              </a:ext>
            </a:extLst>
          </p:cNvPr>
          <p:cNvPicPr>
            <a:picLocks noChangeAspect="1" noChangeArrowheads="1"/>
          </p:cNvPicPr>
          <p:nvPr/>
        </p:nvPicPr>
        <p:blipFill>
          <a:blip r:embed="rId3">
            <a:lum bright="-8000" contrast="20000"/>
            <a:extLst>
              <a:ext uri="{28A0092B-C50C-407E-A947-70E740481C1C}">
                <a14:useLocalDpi xmlns:a14="http://schemas.microsoft.com/office/drawing/2010/main" val="0"/>
              </a:ext>
            </a:extLst>
          </a:blip>
          <a:srcRect/>
          <a:stretch>
            <a:fillRect/>
          </a:stretch>
        </p:blipFill>
        <p:spPr bwMode="auto">
          <a:xfrm>
            <a:off x="1831780" y="1283018"/>
            <a:ext cx="8438658" cy="46725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Rectangle 2">
            <a:extLst>
              <a:ext uri="{FF2B5EF4-FFF2-40B4-BE49-F238E27FC236}">
                <a16:creationId xmlns:a16="http://schemas.microsoft.com/office/drawing/2014/main" id="{0C7A45CD-517C-B50A-EE45-B771F660F662}"/>
              </a:ext>
            </a:extLst>
          </p:cNvPr>
          <p:cNvSpPr>
            <a:spLocks noGrp="1" noChangeArrowheads="1"/>
          </p:cNvSpPr>
          <p:nvPr>
            <p:ph type="title"/>
          </p:nvPr>
        </p:nvSpPr>
        <p:spPr>
          <a:xfrm>
            <a:off x="1780198" y="301943"/>
            <a:ext cx="10118039" cy="981075"/>
          </a:xfrm>
        </p:spPr>
        <p:txBody>
          <a:bodyPr/>
          <a:lstStyle/>
          <a:p>
            <a:r>
              <a:rPr dirty="0"/>
              <a:t>Australian States and Capitals</a:t>
            </a:r>
          </a:p>
        </p:txBody>
      </p:sp>
    </p:spTree>
    <p:extLst>
      <p:ext uri="{BB962C8B-B14F-4D97-AF65-F5344CB8AC3E}">
        <p14:creationId xmlns:p14="http://schemas.microsoft.com/office/powerpoint/2010/main" val="1892707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2D9EF98C-6382-FAE9-2EFF-127C870AE4FE}"/>
              </a:ext>
            </a:extLst>
          </p:cNvPr>
          <p:cNvSpPr txBox="1"/>
          <p:nvPr/>
        </p:nvSpPr>
        <p:spPr>
          <a:xfrm>
            <a:off x="297136" y="369905"/>
            <a:ext cx="10971086" cy="646331"/>
          </a:xfrm>
          <a:prstGeom prst="rect">
            <a:avLst/>
          </a:prstGeom>
          <a:noFill/>
        </p:spPr>
        <p:txBody>
          <a:bodyPr wrap="square">
            <a:spAutoFit/>
          </a:bodyPr>
          <a:lstStyle/>
          <a:p>
            <a:r>
              <a:rPr lang="en-US" sz="3600" dirty="0">
                <a:solidFill>
                  <a:srgbClr val="2E3194"/>
                </a:solidFill>
              </a:rPr>
              <a:t>Intakes available with Australian Universities</a:t>
            </a:r>
          </a:p>
        </p:txBody>
      </p:sp>
      <p:sp>
        <p:nvSpPr>
          <p:cNvPr id="31" name="Title 1">
            <a:extLst>
              <a:ext uri="{FF2B5EF4-FFF2-40B4-BE49-F238E27FC236}">
                <a16:creationId xmlns:a16="http://schemas.microsoft.com/office/drawing/2014/main" id="{9C1D69E3-58CB-1706-CB9A-33A288BF857F}"/>
              </a:ext>
            </a:extLst>
          </p:cNvPr>
          <p:cNvSpPr txBox="1">
            <a:spLocks/>
          </p:cNvSpPr>
          <p:nvPr/>
        </p:nvSpPr>
        <p:spPr bwMode="auto">
          <a:xfrm>
            <a:off x="385023" y="1528204"/>
            <a:ext cx="2071687"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fontAlgn="base">
              <a:lnSpc>
                <a:spcPct val="150000"/>
              </a:lnSpc>
              <a:spcBef>
                <a:spcPct val="0"/>
              </a:spcBef>
              <a:spcAft>
                <a:spcPct val="0"/>
              </a:spcAft>
              <a:buFont typeface="Wingdings" panose="05000000000000000000" pitchFamily="2" charset="2"/>
              <a:buNone/>
            </a:pPr>
            <a:r>
              <a:rPr lang="en-US" altLang="en-US" b="1" u="sng" dirty="0">
                <a:solidFill>
                  <a:srgbClr val="F72283"/>
                </a:solidFill>
                <a:latin typeface="Calibri" panose="020F0502020204030204" pitchFamily="34" charset="0"/>
              </a:rPr>
              <a:t>Major Intakes</a:t>
            </a:r>
            <a:endParaRPr lang="en-IN" altLang="en-US" b="1" u="sng" dirty="0">
              <a:solidFill>
                <a:srgbClr val="F72283"/>
              </a:solidFill>
              <a:latin typeface="Calibri" panose="020F0502020204030204" pitchFamily="34" charset="0"/>
            </a:endParaRPr>
          </a:p>
        </p:txBody>
      </p:sp>
      <p:sp>
        <p:nvSpPr>
          <p:cNvPr id="32" name="Title 1">
            <a:extLst>
              <a:ext uri="{FF2B5EF4-FFF2-40B4-BE49-F238E27FC236}">
                <a16:creationId xmlns:a16="http://schemas.microsoft.com/office/drawing/2014/main" id="{4345D326-F6AA-6E39-6B1F-DEBAE4E7D28B}"/>
              </a:ext>
            </a:extLst>
          </p:cNvPr>
          <p:cNvSpPr txBox="1">
            <a:spLocks/>
          </p:cNvSpPr>
          <p:nvPr/>
        </p:nvSpPr>
        <p:spPr bwMode="auto">
          <a:xfrm>
            <a:off x="304800" y="2187692"/>
            <a:ext cx="8405812" cy="123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fontAlgn="base">
              <a:spcBef>
                <a:spcPct val="0"/>
              </a:spcBef>
              <a:spcAft>
                <a:spcPct val="0"/>
              </a:spcAft>
              <a:buFont typeface="Wingdings" panose="05000000000000000000" pitchFamily="2" charset="2"/>
              <a:buChar char="v"/>
            </a:pPr>
            <a:r>
              <a:rPr lang="en-US" altLang="en-US" sz="2000" dirty="0">
                <a:solidFill>
                  <a:srgbClr val="2E3194"/>
                </a:solidFill>
                <a:latin typeface="Calibri" panose="020F0502020204030204" pitchFamily="34" charset="0"/>
              </a:rPr>
              <a:t>February and July</a:t>
            </a:r>
          </a:p>
          <a:p>
            <a:pPr fontAlgn="base">
              <a:spcBef>
                <a:spcPct val="0"/>
              </a:spcBef>
              <a:spcAft>
                <a:spcPct val="0"/>
              </a:spcAft>
              <a:buFont typeface="Wingdings" panose="05000000000000000000" pitchFamily="2" charset="2"/>
              <a:buChar char="v"/>
            </a:pPr>
            <a:r>
              <a:rPr lang="en-US" altLang="en-US" sz="2000" dirty="0">
                <a:solidFill>
                  <a:srgbClr val="2E3194"/>
                </a:solidFill>
                <a:latin typeface="Calibri" panose="020F0502020204030204" pitchFamily="34" charset="0"/>
              </a:rPr>
              <a:t>Offered by Universities and Private Colleges</a:t>
            </a:r>
          </a:p>
          <a:p>
            <a:pPr fontAlgn="base">
              <a:spcBef>
                <a:spcPct val="0"/>
              </a:spcBef>
              <a:spcAft>
                <a:spcPct val="0"/>
              </a:spcAft>
              <a:buFont typeface="Wingdings" panose="05000000000000000000" pitchFamily="2" charset="2"/>
              <a:buChar char="v"/>
            </a:pPr>
            <a:r>
              <a:rPr lang="en-US" altLang="en-US" sz="2000" dirty="0">
                <a:solidFill>
                  <a:srgbClr val="2E3194"/>
                </a:solidFill>
                <a:latin typeface="Calibri" panose="020F0502020204030204" pitchFamily="34" charset="0"/>
              </a:rPr>
              <a:t>Courses offered: All popular areas</a:t>
            </a:r>
            <a:endParaRPr lang="en-IN" altLang="en-US" sz="2000" dirty="0">
              <a:solidFill>
                <a:srgbClr val="2E3194"/>
              </a:solidFill>
              <a:latin typeface="Calibri" panose="020F0502020204030204" pitchFamily="34" charset="0"/>
            </a:endParaRPr>
          </a:p>
        </p:txBody>
      </p:sp>
      <p:sp>
        <p:nvSpPr>
          <p:cNvPr id="33" name="Title 1">
            <a:extLst>
              <a:ext uri="{FF2B5EF4-FFF2-40B4-BE49-F238E27FC236}">
                <a16:creationId xmlns:a16="http://schemas.microsoft.com/office/drawing/2014/main" id="{7F437F15-DB2C-784E-4B7B-4F267A468620}"/>
              </a:ext>
            </a:extLst>
          </p:cNvPr>
          <p:cNvSpPr txBox="1">
            <a:spLocks/>
          </p:cNvSpPr>
          <p:nvPr/>
        </p:nvSpPr>
        <p:spPr bwMode="auto">
          <a:xfrm>
            <a:off x="357188" y="3412274"/>
            <a:ext cx="2071687"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fontAlgn="base">
              <a:lnSpc>
                <a:spcPct val="150000"/>
              </a:lnSpc>
              <a:spcBef>
                <a:spcPct val="0"/>
              </a:spcBef>
              <a:spcAft>
                <a:spcPct val="0"/>
              </a:spcAft>
              <a:buFont typeface="Wingdings" panose="05000000000000000000" pitchFamily="2" charset="2"/>
              <a:buNone/>
            </a:pPr>
            <a:r>
              <a:rPr lang="en-US" altLang="en-US" b="1" u="sng" dirty="0">
                <a:solidFill>
                  <a:srgbClr val="F72283"/>
                </a:solidFill>
                <a:latin typeface="Calibri" panose="020F0502020204030204" pitchFamily="34" charset="0"/>
              </a:rPr>
              <a:t>Minor Intake</a:t>
            </a:r>
            <a:endParaRPr lang="en-IN" altLang="en-US" b="1" u="sng" dirty="0">
              <a:solidFill>
                <a:srgbClr val="F72283"/>
              </a:solidFill>
              <a:latin typeface="Calibri" panose="020F0502020204030204" pitchFamily="34" charset="0"/>
            </a:endParaRPr>
          </a:p>
        </p:txBody>
      </p:sp>
      <p:sp>
        <p:nvSpPr>
          <p:cNvPr id="34" name="Title 1">
            <a:extLst>
              <a:ext uri="{FF2B5EF4-FFF2-40B4-BE49-F238E27FC236}">
                <a16:creationId xmlns:a16="http://schemas.microsoft.com/office/drawing/2014/main" id="{DDD52BF6-9159-EE4A-A501-232A5ADB7FDE}"/>
              </a:ext>
            </a:extLst>
          </p:cNvPr>
          <p:cNvSpPr txBox="1">
            <a:spLocks/>
          </p:cNvSpPr>
          <p:nvPr/>
        </p:nvSpPr>
        <p:spPr bwMode="auto">
          <a:xfrm>
            <a:off x="304800" y="4047873"/>
            <a:ext cx="8710612" cy="169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fontAlgn="base">
              <a:spcBef>
                <a:spcPct val="0"/>
              </a:spcBef>
              <a:spcAft>
                <a:spcPct val="0"/>
              </a:spcAft>
              <a:buFont typeface="Wingdings" panose="05000000000000000000" pitchFamily="2" charset="2"/>
              <a:buChar char="v"/>
            </a:pPr>
            <a:r>
              <a:rPr lang="en-US" altLang="en-US" sz="2000" dirty="0">
                <a:solidFill>
                  <a:srgbClr val="2E3194"/>
                </a:solidFill>
                <a:latin typeface="Calibri" panose="020F0502020204030204" pitchFamily="34" charset="0"/>
              </a:rPr>
              <a:t>October/November</a:t>
            </a:r>
          </a:p>
          <a:p>
            <a:pPr fontAlgn="base">
              <a:spcBef>
                <a:spcPct val="0"/>
              </a:spcBef>
              <a:spcAft>
                <a:spcPct val="0"/>
              </a:spcAft>
              <a:buFont typeface="Wingdings" panose="05000000000000000000" pitchFamily="2" charset="2"/>
              <a:buChar char="v"/>
            </a:pPr>
            <a:r>
              <a:rPr lang="en-US" altLang="en-US" sz="2000" dirty="0">
                <a:solidFill>
                  <a:srgbClr val="2E3194"/>
                </a:solidFill>
                <a:latin typeface="Calibri" panose="020F0502020204030204" pitchFamily="34" charset="0"/>
              </a:rPr>
              <a:t>Offered by Private Colleges and some of the major universities </a:t>
            </a:r>
          </a:p>
          <a:p>
            <a:pPr fontAlgn="base">
              <a:spcBef>
                <a:spcPct val="0"/>
              </a:spcBef>
              <a:spcAft>
                <a:spcPct val="0"/>
              </a:spcAft>
              <a:buFont typeface="Wingdings" panose="05000000000000000000" pitchFamily="2" charset="2"/>
              <a:buChar char="v"/>
            </a:pPr>
            <a:r>
              <a:rPr lang="en-US" altLang="en-US" sz="2000" dirty="0">
                <a:solidFill>
                  <a:srgbClr val="2E3194"/>
                </a:solidFill>
                <a:latin typeface="Calibri" panose="020F0502020204030204" pitchFamily="34" charset="0"/>
              </a:rPr>
              <a:t>Courses offered: Business, Information Technology and Engineering</a:t>
            </a:r>
          </a:p>
        </p:txBody>
      </p:sp>
    </p:spTree>
    <p:extLst>
      <p:ext uri="{BB962C8B-B14F-4D97-AF65-F5344CB8AC3E}">
        <p14:creationId xmlns:p14="http://schemas.microsoft.com/office/powerpoint/2010/main" val="697290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10"/>
          <p:cNvSpPr txBox="1">
            <a:spLocks noChangeArrowheads="1"/>
          </p:cNvSpPr>
          <p:nvPr/>
        </p:nvSpPr>
        <p:spPr bwMode="auto">
          <a:xfrm>
            <a:off x="253319" y="269472"/>
            <a:ext cx="10775752"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a:spcBef>
                <a:spcPct val="0"/>
              </a:spcBef>
              <a:buClrTx/>
              <a:buFontTx/>
              <a:buNone/>
            </a:pPr>
            <a:r>
              <a:rPr lang="en-US" altLang="en-US" sz="3600" b="1" dirty="0">
                <a:solidFill>
                  <a:srgbClr val="2E3194"/>
                </a:solidFill>
              </a:rPr>
              <a:t>Programs offered by Australian Universities</a:t>
            </a:r>
          </a:p>
        </p:txBody>
      </p:sp>
      <p:grpSp>
        <p:nvGrpSpPr>
          <p:cNvPr id="27651" name="Group 1"/>
          <p:cNvGrpSpPr>
            <a:grpSpLocks/>
          </p:cNvGrpSpPr>
          <p:nvPr/>
        </p:nvGrpSpPr>
        <p:grpSpPr bwMode="auto">
          <a:xfrm>
            <a:off x="5092700" y="1390650"/>
            <a:ext cx="3517900" cy="850900"/>
            <a:chOff x="3135358" y="2044365"/>
            <a:chExt cx="3518246" cy="849929"/>
          </a:xfrm>
        </p:grpSpPr>
        <p:sp>
          <p:nvSpPr>
            <p:cNvPr id="27664" name="Title 1"/>
            <p:cNvSpPr txBox="1">
              <a:spLocks/>
            </p:cNvSpPr>
            <p:nvPr/>
          </p:nvSpPr>
          <p:spPr bwMode="auto">
            <a:xfrm>
              <a:off x="4883286" y="2044365"/>
              <a:ext cx="1770318" cy="849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algn="ctr">
                <a:spcBef>
                  <a:spcPct val="0"/>
                </a:spcBef>
                <a:buClrTx/>
                <a:buFontTx/>
                <a:buNone/>
              </a:pPr>
              <a:endParaRPr lang="en-US" altLang="en-US" sz="1200" b="1">
                <a:solidFill>
                  <a:srgbClr val="2525FF"/>
                </a:solidFill>
                <a:latin typeface="Times New Roman" panose="02020603050405020304" pitchFamily="18" charset="0"/>
                <a:cs typeface="Times New Roman" panose="02020603050405020304" pitchFamily="18" charset="0"/>
              </a:endParaRPr>
            </a:p>
          </p:txBody>
        </p:sp>
        <p:sp>
          <p:nvSpPr>
            <p:cNvPr id="27665" name="Title 1"/>
            <p:cNvSpPr txBox="1">
              <a:spLocks/>
            </p:cNvSpPr>
            <p:nvPr/>
          </p:nvSpPr>
          <p:spPr bwMode="auto">
            <a:xfrm>
              <a:off x="3135358" y="2087064"/>
              <a:ext cx="1668463" cy="781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algn="ctr">
                <a:spcBef>
                  <a:spcPct val="0"/>
                </a:spcBef>
                <a:buClrTx/>
                <a:buFontTx/>
                <a:buNone/>
              </a:pPr>
              <a:endParaRPr lang="en-US" altLang="en-US" sz="1400" b="1">
                <a:solidFill>
                  <a:srgbClr val="2525FF"/>
                </a:solidFill>
                <a:latin typeface="Times New Roman" panose="02020603050405020304" pitchFamily="18" charset="0"/>
                <a:cs typeface="Times New Roman" panose="02020603050405020304" pitchFamily="18" charset="0"/>
              </a:endParaRPr>
            </a:p>
          </p:txBody>
        </p:sp>
      </p:grpSp>
      <p:grpSp>
        <p:nvGrpSpPr>
          <p:cNvPr id="5" name="Group 4">
            <a:extLst>
              <a:ext uri="{FF2B5EF4-FFF2-40B4-BE49-F238E27FC236}">
                <a16:creationId xmlns:a16="http://schemas.microsoft.com/office/drawing/2014/main" id="{E104FD98-0E8C-990B-F85E-0B9E8DD09E68}"/>
              </a:ext>
            </a:extLst>
          </p:cNvPr>
          <p:cNvGrpSpPr/>
          <p:nvPr/>
        </p:nvGrpSpPr>
        <p:grpSpPr>
          <a:xfrm>
            <a:off x="955964" y="1511301"/>
            <a:ext cx="10584871" cy="4169063"/>
            <a:chOff x="2286001" y="1511301"/>
            <a:chExt cx="7266115" cy="3700221"/>
          </a:xfrm>
          <a:solidFill>
            <a:srgbClr val="F72283"/>
          </a:solidFill>
        </p:grpSpPr>
        <p:sp>
          <p:nvSpPr>
            <p:cNvPr id="2" name="Rounded Rectangle 1">
              <a:extLst>
                <a:ext uri="{FF2B5EF4-FFF2-40B4-BE49-F238E27FC236}">
                  <a16:creationId xmlns:a16="http://schemas.microsoft.com/office/drawing/2014/main" id="{06C752E7-3856-419F-AC68-980154FC5556}"/>
                </a:ext>
              </a:extLst>
            </p:cNvPr>
            <p:cNvSpPr/>
            <p:nvPr/>
          </p:nvSpPr>
          <p:spPr>
            <a:xfrm>
              <a:off x="3455988" y="1546226"/>
              <a:ext cx="1320800" cy="815975"/>
            </a:xfrm>
            <a:prstGeom prst="roundRect">
              <a:avLst>
                <a:gd name="adj" fmla="val 2887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en-US" sz="1400" b="1" dirty="0">
                  <a:solidFill>
                    <a:schemeClr val="bg1"/>
                  </a:solidFill>
                  <a:latin typeface="Calibri" panose="020F0502020204030204" pitchFamily="34" charset="0"/>
                  <a:cs typeface="Times New Roman" panose="02020603050405020304" pitchFamily="18" charset="0"/>
                </a:rPr>
                <a:t>Pharmacy</a:t>
              </a:r>
              <a:endParaRPr lang="en-IN" sz="1400" b="1" dirty="0">
                <a:solidFill>
                  <a:schemeClr val="bg1"/>
                </a:solidFill>
                <a:latin typeface="Calibri" panose="020F0502020204030204" pitchFamily="34" charset="0"/>
                <a:cs typeface="Times New Roman" panose="02020603050405020304" pitchFamily="18" charset="0"/>
              </a:endParaRPr>
            </a:p>
          </p:txBody>
        </p:sp>
        <p:sp>
          <p:nvSpPr>
            <p:cNvPr id="3" name="Rounded Rectangle 2">
              <a:extLst>
                <a:ext uri="{FF2B5EF4-FFF2-40B4-BE49-F238E27FC236}">
                  <a16:creationId xmlns:a16="http://schemas.microsoft.com/office/drawing/2014/main" id="{1024F572-3B60-4A2A-AE41-093F1193D48B}"/>
                </a:ext>
              </a:extLst>
            </p:cNvPr>
            <p:cNvSpPr/>
            <p:nvPr/>
          </p:nvSpPr>
          <p:spPr>
            <a:xfrm>
              <a:off x="4163995" y="3107690"/>
              <a:ext cx="3552825" cy="53975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IN" b="1" dirty="0">
                  <a:solidFill>
                    <a:schemeClr val="bg1"/>
                  </a:solidFill>
                  <a:latin typeface="Calibri" panose="020F0502020204030204" pitchFamily="34" charset="0"/>
                  <a:cs typeface="Times New Roman" panose="02020603050405020304" pitchFamily="18" charset="0"/>
                </a:rPr>
                <a:t>Programs offered by Universities</a:t>
              </a:r>
            </a:p>
          </p:txBody>
        </p:sp>
        <p:sp>
          <p:nvSpPr>
            <p:cNvPr id="28" name="Rounded Rectangle 27">
              <a:extLst>
                <a:ext uri="{FF2B5EF4-FFF2-40B4-BE49-F238E27FC236}">
                  <a16:creationId xmlns:a16="http://schemas.microsoft.com/office/drawing/2014/main" id="{6EEA1BF5-484F-4613-9929-00CBD3D5D48C}"/>
                </a:ext>
              </a:extLst>
            </p:cNvPr>
            <p:cNvSpPr/>
            <p:nvPr/>
          </p:nvSpPr>
          <p:spPr>
            <a:xfrm>
              <a:off x="7040564" y="1511301"/>
              <a:ext cx="1417637" cy="815975"/>
            </a:xfrm>
            <a:prstGeom prst="roundRect">
              <a:avLst>
                <a:gd name="adj" fmla="val 2887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en-US" sz="1400" b="1" dirty="0">
                  <a:solidFill>
                    <a:schemeClr val="bg1"/>
                  </a:solidFill>
                  <a:latin typeface="Calibri" panose="020F0502020204030204" pitchFamily="34" charset="0"/>
                  <a:cs typeface="Times New Roman" panose="02020603050405020304" pitchFamily="18" charset="0"/>
                </a:rPr>
                <a:t>IT &amp; Computer Science</a:t>
              </a:r>
            </a:p>
          </p:txBody>
        </p:sp>
        <p:sp>
          <p:nvSpPr>
            <p:cNvPr id="29" name="Rounded Rectangle 28">
              <a:extLst>
                <a:ext uri="{FF2B5EF4-FFF2-40B4-BE49-F238E27FC236}">
                  <a16:creationId xmlns:a16="http://schemas.microsoft.com/office/drawing/2014/main" id="{4E38027A-F36B-4190-ADDB-B79EF98EA913}"/>
                </a:ext>
              </a:extLst>
            </p:cNvPr>
            <p:cNvSpPr/>
            <p:nvPr/>
          </p:nvSpPr>
          <p:spPr>
            <a:xfrm>
              <a:off x="8064335" y="2463588"/>
              <a:ext cx="1417637" cy="815975"/>
            </a:xfrm>
            <a:prstGeom prst="roundRect">
              <a:avLst>
                <a:gd name="adj" fmla="val 2887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en-US" sz="1400" b="1" dirty="0">
                  <a:solidFill>
                    <a:schemeClr val="bg1"/>
                  </a:solidFill>
                  <a:latin typeface="Calibri" panose="020F0502020204030204" pitchFamily="34" charset="0"/>
                  <a:cs typeface="Times New Roman" panose="02020603050405020304" pitchFamily="18" charset="0"/>
                </a:rPr>
                <a:t>Hospitality &amp; Tourism</a:t>
              </a:r>
            </a:p>
          </p:txBody>
        </p:sp>
        <p:sp>
          <p:nvSpPr>
            <p:cNvPr id="30" name="Rounded Rectangle 29">
              <a:extLst>
                <a:ext uri="{FF2B5EF4-FFF2-40B4-BE49-F238E27FC236}">
                  <a16:creationId xmlns:a16="http://schemas.microsoft.com/office/drawing/2014/main" id="{429E75BA-433F-490B-A2E5-BBF4B343EDCA}"/>
                </a:ext>
              </a:extLst>
            </p:cNvPr>
            <p:cNvSpPr/>
            <p:nvPr/>
          </p:nvSpPr>
          <p:spPr>
            <a:xfrm>
              <a:off x="8134479" y="3453993"/>
              <a:ext cx="1417637" cy="815975"/>
            </a:xfrm>
            <a:prstGeom prst="roundRect">
              <a:avLst>
                <a:gd name="adj" fmla="val 2887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en-US" sz="1400" b="1" dirty="0">
                  <a:solidFill>
                    <a:schemeClr val="bg1"/>
                  </a:solidFill>
                  <a:latin typeface="Calibri" panose="020F0502020204030204" pitchFamily="34" charset="0"/>
                  <a:cs typeface="Times New Roman" panose="02020603050405020304" pitchFamily="18" charset="0"/>
                </a:rPr>
                <a:t>Engineering &amp; Project Management</a:t>
              </a:r>
            </a:p>
          </p:txBody>
        </p:sp>
        <p:sp>
          <p:nvSpPr>
            <p:cNvPr id="31" name="Rounded Rectangle 30">
              <a:extLst>
                <a:ext uri="{FF2B5EF4-FFF2-40B4-BE49-F238E27FC236}">
                  <a16:creationId xmlns:a16="http://schemas.microsoft.com/office/drawing/2014/main" id="{2DB79F61-8B7D-4CF1-ACED-82A21BDB6F8D}"/>
                </a:ext>
              </a:extLst>
            </p:cNvPr>
            <p:cNvSpPr/>
            <p:nvPr/>
          </p:nvSpPr>
          <p:spPr>
            <a:xfrm>
              <a:off x="6994442" y="4395547"/>
              <a:ext cx="1417638" cy="815975"/>
            </a:xfrm>
            <a:prstGeom prst="roundRect">
              <a:avLst>
                <a:gd name="adj" fmla="val 2887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en-US" sz="1400" b="1" dirty="0">
                  <a:solidFill>
                    <a:schemeClr val="bg1"/>
                  </a:solidFill>
                  <a:latin typeface="Calibri" panose="020F0502020204030204" pitchFamily="34" charset="0"/>
                  <a:cs typeface="Times New Roman" panose="02020603050405020304" pitchFamily="18" charset="0"/>
                </a:rPr>
                <a:t>Education &amp; Teaching</a:t>
              </a:r>
            </a:p>
          </p:txBody>
        </p:sp>
        <p:sp>
          <p:nvSpPr>
            <p:cNvPr id="33" name="Rounded Rectangle 32">
              <a:extLst>
                <a:ext uri="{FF2B5EF4-FFF2-40B4-BE49-F238E27FC236}">
                  <a16:creationId xmlns:a16="http://schemas.microsoft.com/office/drawing/2014/main" id="{83130799-3AA2-4AF6-97A8-0C3F45338F76}"/>
                </a:ext>
              </a:extLst>
            </p:cNvPr>
            <p:cNvSpPr/>
            <p:nvPr/>
          </p:nvSpPr>
          <p:spPr>
            <a:xfrm>
              <a:off x="5257637" y="4375861"/>
              <a:ext cx="1503363" cy="815975"/>
            </a:xfrm>
            <a:prstGeom prst="roundRect">
              <a:avLst>
                <a:gd name="adj" fmla="val 2887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en-US" sz="1400" b="1" dirty="0">
                  <a:solidFill>
                    <a:schemeClr val="bg1"/>
                  </a:solidFill>
                  <a:latin typeface="Calibri" panose="020F0502020204030204" pitchFamily="34" charset="0"/>
                  <a:cs typeface="Times New Roman" panose="02020603050405020304" pitchFamily="18" charset="0"/>
                </a:rPr>
                <a:t>MBBS, Nursing &amp; Public Health</a:t>
              </a:r>
            </a:p>
          </p:txBody>
        </p:sp>
        <p:sp>
          <p:nvSpPr>
            <p:cNvPr id="34" name="Rounded Rectangle 33">
              <a:extLst>
                <a:ext uri="{FF2B5EF4-FFF2-40B4-BE49-F238E27FC236}">
                  <a16:creationId xmlns:a16="http://schemas.microsoft.com/office/drawing/2014/main" id="{72EFF6F6-F8DF-4085-B484-BDD7B21C41F8}"/>
                </a:ext>
              </a:extLst>
            </p:cNvPr>
            <p:cNvSpPr/>
            <p:nvPr/>
          </p:nvSpPr>
          <p:spPr>
            <a:xfrm>
              <a:off x="3455989" y="4375862"/>
              <a:ext cx="1503363" cy="815975"/>
            </a:xfrm>
            <a:prstGeom prst="roundRect">
              <a:avLst>
                <a:gd name="adj" fmla="val 2887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en-US" sz="1400" b="1" dirty="0">
                  <a:solidFill>
                    <a:schemeClr val="bg1"/>
                  </a:solidFill>
                  <a:latin typeface="Calibri" panose="020F0502020204030204" pitchFamily="34" charset="0"/>
                  <a:cs typeface="Times New Roman" panose="02020603050405020304" pitchFamily="18" charset="0"/>
                </a:rPr>
                <a:t>Biotechnology &amp; Biomedical Sciences</a:t>
              </a:r>
            </a:p>
          </p:txBody>
        </p:sp>
        <p:sp>
          <p:nvSpPr>
            <p:cNvPr id="35" name="Rounded Rectangle 34">
              <a:extLst>
                <a:ext uri="{FF2B5EF4-FFF2-40B4-BE49-F238E27FC236}">
                  <a16:creationId xmlns:a16="http://schemas.microsoft.com/office/drawing/2014/main" id="{6BB32E49-2460-43BE-8874-5EDD0B54094D}"/>
                </a:ext>
              </a:extLst>
            </p:cNvPr>
            <p:cNvSpPr/>
            <p:nvPr/>
          </p:nvSpPr>
          <p:spPr>
            <a:xfrm>
              <a:off x="2286001" y="3447657"/>
              <a:ext cx="1503363" cy="815975"/>
            </a:xfrm>
            <a:prstGeom prst="roundRect">
              <a:avLst>
                <a:gd name="adj" fmla="val 2887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en-US" sz="1400" b="1" dirty="0">
                  <a:solidFill>
                    <a:schemeClr val="bg1"/>
                  </a:solidFill>
                  <a:latin typeface="Calibri" panose="020F0502020204030204" pitchFamily="34" charset="0"/>
                  <a:cs typeface="Times New Roman" panose="02020603050405020304" pitchFamily="18" charset="0"/>
                </a:rPr>
                <a:t>Media &amp; Communication</a:t>
              </a:r>
            </a:p>
          </p:txBody>
        </p:sp>
        <p:sp>
          <p:nvSpPr>
            <p:cNvPr id="36" name="Rounded Rectangle 35">
              <a:extLst>
                <a:ext uri="{FF2B5EF4-FFF2-40B4-BE49-F238E27FC236}">
                  <a16:creationId xmlns:a16="http://schemas.microsoft.com/office/drawing/2014/main" id="{6985E0ED-F598-4BF5-87CB-F811B93241AF}"/>
                </a:ext>
              </a:extLst>
            </p:cNvPr>
            <p:cNvSpPr/>
            <p:nvPr/>
          </p:nvSpPr>
          <p:spPr>
            <a:xfrm>
              <a:off x="2286001" y="2463588"/>
              <a:ext cx="1503363" cy="815975"/>
            </a:xfrm>
            <a:prstGeom prst="roundRect">
              <a:avLst>
                <a:gd name="adj" fmla="val 2887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en-US" sz="1400" b="1" dirty="0">
                  <a:solidFill>
                    <a:schemeClr val="bg1"/>
                  </a:solidFill>
                  <a:latin typeface="Calibri" panose="020F0502020204030204" pitchFamily="34" charset="0"/>
                  <a:cs typeface="Times New Roman" panose="02020603050405020304" pitchFamily="18" charset="0"/>
                </a:rPr>
                <a:t>Architecture &amp; Urban Planning</a:t>
              </a:r>
            </a:p>
          </p:txBody>
        </p:sp>
        <p:sp>
          <p:nvSpPr>
            <p:cNvPr id="37" name="Rounded Rectangle 36">
              <a:extLst>
                <a:ext uri="{FF2B5EF4-FFF2-40B4-BE49-F238E27FC236}">
                  <a16:creationId xmlns:a16="http://schemas.microsoft.com/office/drawing/2014/main" id="{728143A6-2028-4D01-9DD8-A8FACA54297E}"/>
                </a:ext>
              </a:extLst>
            </p:cNvPr>
            <p:cNvSpPr/>
            <p:nvPr/>
          </p:nvSpPr>
          <p:spPr>
            <a:xfrm>
              <a:off x="5232400" y="1546226"/>
              <a:ext cx="1320800" cy="815975"/>
            </a:xfrm>
            <a:prstGeom prst="roundRect">
              <a:avLst>
                <a:gd name="adj" fmla="val 2887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en-US" sz="1400" b="1" dirty="0">
                  <a:solidFill>
                    <a:schemeClr val="bg1"/>
                  </a:solidFill>
                  <a:latin typeface="Calibri" panose="020F0502020204030204" pitchFamily="34" charset="0"/>
                  <a:cs typeface="Times New Roman" panose="02020603050405020304" pitchFamily="18" charset="0"/>
                </a:rPr>
                <a:t>Business, Management &amp; Accounting</a:t>
              </a:r>
              <a:endParaRPr lang="en-IN" sz="1400" b="1" dirty="0">
                <a:solidFill>
                  <a:schemeClr val="bg1"/>
                </a:solidFill>
                <a:latin typeface="Calibri" panose="020F0502020204030204" pitchFamily="34" charset="0"/>
                <a:cs typeface="Times New Roman" panose="02020603050405020304" pitchFamily="18" charset="0"/>
              </a:endParaRPr>
            </a:p>
          </p:txBody>
        </p:sp>
      </p:gr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43C0385-1DB0-2BFD-2DDB-C98D2AE685AB}"/>
              </a:ext>
            </a:extLst>
          </p:cNvPr>
          <p:cNvSpPr txBox="1"/>
          <p:nvPr/>
        </p:nvSpPr>
        <p:spPr>
          <a:xfrm>
            <a:off x="150125" y="404192"/>
            <a:ext cx="11146232" cy="523220"/>
          </a:xfrm>
          <a:prstGeom prst="rect">
            <a:avLst/>
          </a:prstGeom>
          <a:noFill/>
        </p:spPr>
        <p:txBody>
          <a:bodyPr wrap="square" rtlCol="0">
            <a:spAutoFit/>
          </a:bodyPr>
          <a:lstStyle/>
          <a:p>
            <a:pPr algn="ctr"/>
            <a:r>
              <a:rPr lang="en-US" sz="2800" b="1" u="sng" dirty="0">
                <a:solidFill>
                  <a:srgbClr val="2E3194"/>
                </a:solidFill>
              </a:rPr>
              <a:t>Understanding Australian Education System.</a:t>
            </a:r>
            <a:endParaRPr lang="en-IN" sz="2800" b="1" u="sng" dirty="0">
              <a:solidFill>
                <a:srgbClr val="2E3194"/>
              </a:solidFill>
            </a:endParaRPr>
          </a:p>
        </p:txBody>
      </p:sp>
      <p:sp>
        <p:nvSpPr>
          <p:cNvPr id="3" name="TextBox 2">
            <a:extLst>
              <a:ext uri="{FF2B5EF4-FFF2-40B4-BE49-F238E27FC236}">
                <a16:creationId xmlns:a16="http://schemas.microsoft.com/office/drawing/2014/main" id="{2253ACFD-DF81-A21D-4FB6-1B7B282C3E74}"/>
              </a:ext>
            </a:extLst>
          </p:cNvPr>
          <p:cNvSpPr txBox="1"/>
          <p:nvPr/>
        </p:nvSpPr>
        <p:spPr>
          <a:xfrm>
            <a:off x="272955" y="1132764"/>
            <a:ext cx="11655188" cy="646331"/>
          </a:xfrm>
          <a:prstGeom prst="rect">
            <a:avLst/>
          </a:prstGeom>
          <a:noFill/>
        </p:spPr>
        <p:txBody>
          <a:bodyPr wrap="square" rtlCol="0">
            <a:spAutoFit/>
          </a:bodyPr>
          <a:lstStyle/>
          <a:p>
            <a:r>
              <a:rPr lang="en-US" dirty="0">
                <a:solidFill>
                  <a:srgbClr val="2E3194"/>
                </a:solidFill>
              </a:rPr>
              <a:t>Australia's education system is considered one of the best in the world. The system is known for its focus on practical learning and independent thinking.</a:t>
            </a:r>
            <a:endParaRPr lang="en-IN" dirty="0">
              <a:solidFill>
                <a:srgbClr val="2E3194"/>
              </a:solidFill>
            </a:endParaRPr>
          </a:p>
        </p:txBody>
      </p:sp>
      <p:graphicFrame>
        <p:nvGraphicFramePr>
          <p:cNvPr id="7" name="Table 6">
            <a:extLst>
              <a:ext uri="{FF2B5EF4-FFF2-40B4-BE49-F238E27FC236}">
                <a16:creationId xmlns:a16="http://schemas.microsoft.com/office/drawing/2014/main" id="{B89A9271-DE82-9BB2-04AB-7EC76E4731AF}"/>
              </a:ext>
            </a:extLst>
          </p:cNvPr>
          <p:cNvGraphicFramePr>
            <a:graphicFrameLocks noGrp="1"/>
          </p:cNvGraphicFramePr>
          <p:nvPr/>
        </p:nvGraphicFramePr>
        <p:xfrm>
          <a:off x="3172329" y="1918739"/>
          <a:ext cx="5847342" cy="3806497"/>
        </p:xfrm>
        <a:graphic>
          <a:graphicData uri="http://schemas.openxmlformats.org/drawingml/2006/table">
            <a:tbl>
              <a:tblPr firstRow="1" bandRow="1">
                <a:tableStyleId>{5C22544A-7EE6-4342-B048-85BDC9FD1C3A}</a:tableStyleId>
              </a:tblPr>
              <a:tblGrid>
                <a:gridCol w="2923671">
                  <a:extLst>
                    <a:ext uri="{9D8B030D-6E8A-4147-A177-3AD203B41FA5}">
                      <a16:colId xmlns:a16="http://schemas.microsoft.com/office/drawing/2014/main" val="3208694224"/>
                    </a:ext>
                  </a:extLst>
                </a:gridCol>
                <a:gridCol w="2923671">
                  <a:extLst>
                    <a:ext uri="{9D8B030D-6E8A-4147-A177-3AD203B41FA5}">
                      <a16:colId xmlns:a16="http://schemas.microsoft.com/office/drawing/2014/main" val="2123728049"/>
                    </a:ext>
                  </a:extLst>
                </a:gridCol>
              </a:tblGrid>
              <a:tr h="407977">
                <a:tc gridSpan="2">
                  <a:txBody>
                    <a:bodyPr/>
                    <a:lstStyle/>
                    <a:p>
                      <a:pPr algn="ctr"/>
                      <a:r>
                        <a:rPr lang="en-US" sz="1400" dirty="0"/>
                        <a:t>Levels of the Australian Qualification Framework (AQF)</a:t>
                      </a:r>
                      <a:endParaRPr lang="en-IN" sz="1400" dirty="0"/>
                    </a:p>
                  </a:txBody>
                  <a:tcPr>
                    <a:solidFill>
                      <a:srgbClr val="2E3194"/>
                    </a:solidFill>
                  </a:tcPr>
                </a:tc>
                <a:tc hMerge="1">
                  <a:txBody>
                    <a:bodyPr/>
                    <a:lstStyle/>
                    <a:p>
                      <a:endParaRPr lang="en-IN" dirty="0"/>
                    </a:p>
                  </a:txBody>
                  <a:tcPr>
                    <a:solidFill>
                      <a:srgbClr val="F72283"/>
                    </a:solidFill>
                  </a:tcPr>
                </a:tc>
                <a:extLst>
                  <a:ext uri="{0D108BD9-81ED-4DB2-BD59-A6C34878D82A}">
                    <a16:rowId xmlns:a16="http://schemas.microsoft.com/office/drawing/2014/main" val="3866943260"/>
                  </a:ext>
                </a:extLst>
              </a:tr>
              <a:tr h="242716">
                <a:tc>
                  <a:txBody>
                    <a:bodyPr/>
                    <a:lstStyle/>
                    <a:p>
                      <a:pPr algn="ctr"/>
                      <a:r>
                        <a:rPr lang="en-US" sz="1400" b="1" dirty="0"/>
                        <a:t>AQF Level</a:t>
                      </a:r>
                      <a:endParaRPr lang="en-IN" sz="1400" b="1" dirty="0"/>
                    </a:p>
                  </a:txBody>
                  <a:tcPr>
                    <a:solidFill>
                      <a:srgbClr val="F72283"/>
                    </a:solidFill>
                  </a:tcPr>
                </a:tc>
                <a:tc>
                  <a:txBody>
                    <a:bodyPr/>
                    <a:lstStyle/>
                    <a:p>
                      <a:pPr algn="ctr"/>
                      <a:r>
                        <a:rPr lang="en-US" sz="1400" b="1" dirty="0"/>
                        <a:t>Qualifications</a:t>
                      </a:r>
                      <a:endParaRPr lang="en-IN" sz="1400" b="1" dirty="0"/>
                    </a:p>
                  </a:txBody>
                  <a:tcPr>
                    <a:solidFill>
                      <a:srgbClr val="F72283"/>
                    </a:solidFill>
                  </a:tcPr>
                </a:tc>
                <a:extLst>
                  <a:ext uri="{0D108BD9-81ED-4DB2-BD59-A6C34878D82A}">
                    <a16:rowId xmlns:a16="http://schemas.microsoft.com/office/drawing/2014/main" val="308947980"/>
                  </a:ext>
                </a:extLst>
              </a:tr>
              <a:tr h="242716">
                <a:tc>
                  <a:txBody>
                    <a:bodyPr/>
                    <a:lstStyle/>
                    <a:p>
                      <a:pPr algn="ctr"/>
                      <a:r>
                        <a:rPr lang="en-US" sz="1100" b="1" dirty="0"/>
                        <a:t>10</a:t>
                      </a:r>
                      <a:endParaRPr lang="en-IN" sz="1100" b="1" dirty="0"/>
                    </a:p>
                  </a:txBody>
                  <a:tcPr/>
                </a:tc>
                <a:tc>
                  <a:txBody>
                    <a:bodyPr/>
                    <a:lstStyle/>
                    <a:p>
                      <a:pPr algn="ctr"/>
                      <a:r>
                        <a:rPr lang="en-US" sz="1100" b="1" dirty="0"/>
                        <a:t>Doctoral Degree</a:t>
                      </a:r>
                      <a:endParaRPr lang="en-IN" sz="1100" b="1" dirty="0"/>
                    </a:p>
                  </a:txBody>
                  <a:tcPr/>
                </a:tc>
                <a:extLst>
                  <a:ext uri="{0D108BD9-81ED-4DB2-BD59-A6C34878D82A}">
                    <a16:rowId xmlns:a16="http://schemas.microsoft.com/office/drawing/2014/main" val="2708921925"/>
                  </a:ext>
                </a:extLst>
              </a:tr>
              <a:tr h="242716">
                <a:tc>
                  <a:txBody>
                    <a:bodyPr/>
                    <a:lstStyle/>
                    <a:p>
                      <a:pPr algn="ctr"/>
                      <a:r>
                        <a:rPr lang="en-US" sz="1100" b="1" dirty="0"/>
                        <a:t>9</a:t>
                      </a:r>
                      <a:endParaRPr lang="en-IN" sz="1100" b="1" dirty="0"/>
                    </a:p>
                  </a:txBody>
                  <a:tcPr/>
                </a:tc>
                <a:tc>
                  <a:txBody>
                    <a:bodyPr/>
                    <a:lstStyle/>
                    <a:p>
                      <a:pPr algn="ctr"/>
                      <a:r>
                        <a:rPr lang="en-US" sz="1100" b="1" dirty="0"/>
                        <a:t>Masters Degree</a:t>
                      </a:r>
                      <a:endParaRPr lang="en-IN" sz="1100" b="1" dirty="0"/>
                    </a:p>
                  </a:txBody>
                  <a:tcPr/>
                </a:tc>
                <a:extLst>
                  <a:ext uri="{0D108BD9-81ED-4DB2-BD59-A6C34878D82A}">
                    <a16:rowId xmlns:a16="http://schemas.microsoft.com/office/drawing/2014/main" val="400517120"/>
                  </a:ext>
                </a:extLst>
              </a:tr>
              <a:tr h="582518">
                <a:tc>
                  <a:txBody>
                    <a:bodyPr/>
                    <a:lstStyle/>
                    <a:p>
                      <a:pPr algn="ctr"/>
                      <a:r>
                        <a:rPr lang="en-US" sz="1100" b="1" dirty="0"/>
                        <a:t>8</a:t>
                      </a:r>
                      <a:endParaRPr lang="en-IN" sz="1100" b="1" dirty="0"/>
                    </a:p>
                  </a:txBody>
                  <a:tcPr/>
                </a:tc>
                <a:tc>
                  <a:txBody>
                    <a:bodyPr/>
                    <a:lstStyle/>
                    <a:p>
                      <a:pPr algn="ctr"/>
                      <a:r>
                        <a:rPr lang="en-US" sz="1100" b="1" dirty="0"/>
                        <a:t>Graduate Diploma</a:t>
                      </a:r>
                    </a:p>
                    <a:p>
                      <a:pPr algn="ctr"/>
                      <a:r>
                        <a:rPr lang="en-US" sz="1100" b="1" dirty="0"/>
                        <a:t>Graduate Certificate</a:t>
                      </a:r>
                    </a:p>
                    <a:p>
                      <a:pPr algn="ctr"/>
                      <a:r>
                        <a:rPr lang="en-US" sz="1100" b="1" dirty="0"/>
                        <a:t>Bachelors Honors Degree</a:t>
                      </a:r>
                      <a:endParaRPr lang="en-IN" sz="1100" b="1" dirty="0"/>
                    </a:p>
                  </a:txBody>
                  <a:tcPr/>
                </a:tc>
                <a:extLst>
                  <a:ext uri="{0D108BD9-81ED-4DB2-BD59-A6C34878D82A}">
                    <a16:rowId xmlns:a16="http://schemas.microsoft.com/office/drawing/2014/main" val="536634428"/>
                  </a:ext>
                </a:extLst>
              </a:tr>
              <a:tr h="242716">
                <a:tc>
                  <a:txBody>
                    <a:bodyPr/>
                    <a:lstStyle/>
                    <a:p>
                      <a:pPr algn="ctr"/>
                      <a:r>
                        <a:rPr lang="en-US" sz="1100" b="1" dirty="0"/>
                        <a:t>7</a:t>
                      </a:r>
                      <a:endParaRPr lang="en-IN" sz="1100"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dirty="0"/>
                        <a:t>Bachelors Degree</a:t>
                      </a:r>
                      <a:endParaRPr lang="en-IN" sz="1100" b="1" dirty="0"/>
                    </a:p>
                  </a:txBody>
                  <a:tcPr/>
                </a:tc>
                <a:extLst>
                  <a:ext uri="{0D108BD9-81ED-4DB2-BD59-A6C34878D82A}">
                    <a16:rowId xmlns:a16="http://schemas.microsoft.com/office/drawing/2014/main" val="2474952846"/>
                  </a:ext>
                </a:extLst>
              </a:tr>
              <a:tr h="412617">
                <a:tc>
                  <a:txBody>
                    <a:bodyPr/>
                    <a:lstStyle/>
                    <a:p>
                      <a:pPr algn="ctr"/>
                      <a:r>
                        <a:rPr lang="en-US" sz="1100" b="1" dirty="0"/>
                        <a:t>6</a:t>
                      </a:r>
                      <a:endParaRPr lang="en-IN" sz="1100"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dirty="0"/>
                        <a:t>Associate Degree</a:t>
                      </a:r>
                      <a:endParaRPr lang="en-IN" sz="1100" b="1" dirty="0"/>
                    </a:p>
                    <a:p>
                      <a:pPr algn="ctr"/>
                      <a:r>
                        <a:rPr lang="en-US" sz="1100" b="1" dirty="0"/>
                        <a:t>Advanced Diploma</a:t>
                      </a:r>
                      <a:endParaRPr lang="en-IN" sz="1100" b="1" dirty="0"/>
                    </a:p>
                  </a:txBody>
                  <a:tcPr/>
                </a:tc>
                <a:extLst>
                  <a:ext uri="{0D108BD9-81ED-4DB2-BD59-A6C34878D82A}">
                    <a16:rowId xmlns:a16="http://schemas.microsoft.com/office/drawing/2014/main" val="2452859705"/>
                  </a:ext>
                </a:extLst>
              </a:tr>
              <a:tr h="242716">
                <a:tc>
                  <a:txBody>
                    <a:bodyPr/>
                    <a:lstStyle/>
                    <a:p>
                      <a:pPr algn="ctr"/>
                      <a:r>
                        <a:rPr lang="en-US" sz="1100" b="1" dirty="0"/>
                        <a:t>5</a:t>
                      </a:r>
                      <a:endParaRPr lang="en-IN" sz="1100" b="1" dirty="0"/>
                    </a:p>
                  </a:txBody>
                  <a:tcPr/>
                </a:tc>
                <a:tc>
                  <a:txBody>
                    <a:bodyPr/>
                    <a:lstStyle/>
                    <a:p>
                      <a:pPr algn="ctr"/>
                      <a:r>
                        <a:rPr lang="en-US" sz="1100" b="1" dirty="0"/>
                        <a:t>Diploma</a:t>
                      </a:r>
                      <a:endParaRPr lang="en-IN" sz="1100" b="1" dirty="0"/>
                    </a:p>
                  </a:txBody>
                  <a:tcPr/>
                </a:tc>
                <a:extLst>
                  <a:ext uri="{0D108BD9-81ED-4DB2-BD59-A6C34878D82A}">
                    <a16:rowId xmlns:a16="http://schemas.microsoft.com/office/drawing/2014/main" val="4242802957"/>
                  </a:ext>
                </a:extLst>
              </a:tr>
              <a:tr h="242716">
                <a:tc>
                  <a:txBody>
                    <a:bodyPr/>
                    <a:lstStyle/>
                    <a:p>
                      <a:pPr algn="ctr"/>
                      <a:r>
                        <a:rPr lang="en-US" sz="1100" b="1" dirty="0"/>
                        <a:t>4</a:t>
                      </a:r>
                      <a:endParaRPr lang="en-IN" sz="1100" b="1" dirty="0"/>
                    </a:p>
                  </a:txBody>
                  <a:tcPr/>
                </a:tc>
                <a:tc>
                  <a:txBody>
                    <a:bodyPr/>
                    <a:lstStyle/>
                    <a:p>
                      <a:pPr algn="ctr"/>
                      <a:r>
                        <a:rPr lang="en-US" sz="1100" b="1" dirty="0"/>
                        <a:t>Certificate IV</a:t>
                      </a:r>
                      <a:endParaRPr lang="en-IN" sz="1100" b="1" dirty="0"/>
                    </a:p>
                  </a:txBody>
                  <a:tcPr/>
                </a:tc>
                <a:extLst>
                  <a:ext uri="{0D108BD9-81ED-4DB2-BD59-A6C34878D82A}">
                    <a16:rowId xmlns:a16="http://schemas.microsoft.com/office/drawing/2014/main" val="2685149522"/>
                  </a:ext>
                </a:extLst>
              </a:tr>
              <a:tr h="242716">
                <a:tc>
                  <a:txBody>
                    <a:bodyPr/>
                    <a:lstStyle/>
                    <a:p>
                      <a:pPr algn="ctr"/>
                      <a:r>
                        <a:rPr lang="en-US" sz="1100" b="1" dirty="0"/>
                        <a:t>3</a:t>
                      </a:r>
                      <a:endParaRPr lang="en-IN" sz="1100" b="1" dirty="0"/>
                    </a:p>
                  </a:txBody>
                  <a:tcPr/>
                </a:tc>
                <a:tc>
                  <a:txBody>
                    <a:bodyPr/>
                    <a:lstStyle/>
                    <a:p>
                      <a:pPr algn="ctr"/>
                      <a:r>
                        <a:rPr lang="en-US" sz="1100" b="1" dirty="0"/>
                        <a:t>Certificate III</a:t>
                      </a:r>
                      <a:endParaRPr lang="en-IN" sz="1100" b="1" dirty="0"/>
                    </a:p>
                  </a:txBody>
                  <a:tcPr/>
                </a:tc>
                <a:extLst>
                  <a:ext uri="{0D108BD9-81ED-4DB2-BD59-A6C34878D82A}">
                    <a16:rowId xmlns:a16="http://schemas.microsoft.com/office/drawing/2014/main" val="690422676"/>
                  </a:ext>
                </a:extLst>
              </a:tr>
              <a:tr h="242716">
                <a:tc>
                  <a:txBody>
                    <a:bodyPr/>
                    <a:lstStyle/>
                    <a:p>
                      <a:pPr algn="ctr"/>
                      <a:r>
                        <a:rPr lang="en-US" sz="1100" b="1" dirty="0"/>
                        <a:t>2</a:t>
                      </a:r>
                      <a:endParaRPr lang="en-IN" sz="1100" b="1" dirty="0"/>
                    </a:p>
                  </a:txBody>
                  <a:tcPr/>
                </a:tc>
                <a:tc>
                  <a:txBody>
                    <a:bodyPr/>
                    <a:lstStyle/>
                    <a:p>
                      <a:pPr algn="ctr"/>
                      <a:r>
                        <a:rPr lang="en-US" sz="1100" b="1" dirty="0"/>
                        <a:t>Certificate II</a:t>
                      </a:r>
                      <a:endParaRPr lang="en-IN" sz="1100" b="1" dirty="0"/>
                    </a:p>
                  </a:txBody>
                  <a:tcPr/>
                </a:tc>
                <a:extLst>
                  <a:ext uri="{0D108BD9-81ED-4DB2-BD59-A6C34878D82A}">
                    <a16:rowId xmlns:a16="http://schemas.microsoft.com/office/drawing/2014/main" val="860014460"/>
                  </a:ext>
                </a:extLst>
              </a:tr>
              <a:tr h="242716">
                <a:tc>
                  <a:txBody>
                    <a:bodyPr/>
                    <a:lstStyle/>
                    <a:p>
                      <a:pPr algn="ctr"/>
                      <a:r>
                        <a:rPr lang="en-US" sz="1100" b="1" dirty="0"/>
                        <a:t>1</a:t>
                      </a:r>
                      <a:endParaRPr lang="en-IN" sz="1100" b="1" dirty="0"/>
                    </a:p>
                  </a:txBody>
                  <a:tcPr/>
                </a:tc>
                <a:tc>
                  <a:txBody>
                    <a:bodyPr/>
                    <a:lstStyle/>
                    <a:p>
                      <a:pPr algn="ctr"/>
                      <a:r>
                        <a:rPr lang="en-US" sz="1100" b="1" dirty="0"/>
                        <a:t>Certificate II</a:t>
                      </a:r>
                      <a:endParaRPr lang="en-IN" sz="1100" b="1" dirty="0"/>
                    </a:p>
                  </a:txBody>
                  <a:tcPr/>
                </a:tc>
                <a:extLst>
                  <a:ext uri="{0D108BD9-81ED-4DB2-BD59-A6C34878D82A}">
                    <a16:rowId xmlns:a16="http://schemas.microsoft.com/office/drawing/2014/main" val="3001906365"/>
                  </a:ext>
                </a:extLst>
              </a:tr>
            </a:tbl>
          </a:graphicData>
        </a:graphic>
      </p:graphicFrame>
    </p:spTree>
    <p:extLst>
      <p:ext uri="{BB962C8B-B14F-4D97-AF65-F5344CB8AC3E}">
        <p14:creationId xmlns:p14="http://schemas.microsoft.com/office/powerpoint/2010/main" val="1315384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descr="A white icon with a gear and a check mark&#10;&#10;Description automatically generated">
            <a:extLst>
              <a:ext uri="{FF2B5EF4-FFF2-40B4-BE49-F238E27FC236}">
                <a16:creationId xmlns:a16="http://schemas.microsoft.com/office/drawing/2014/main" id="{95D88E15-E079-50EB-5853-2D9AEFBF0E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sp>
        <p:nvSpPr>
          <p:cNvPr id="2" name="TextBox 1">
            <a:extLst>
              <a:ext uri="{FF2B5EF4-FFF2-40B4-BE49-F238E27FC236}">
                <a16:creationId xmlns:a16="http://schemas.microsoft.com/office/drawing/2014/main" id="{78CBD30D-1A7E-BA39-AD70-D8AE278525EA}"/>
              </a:ext>
            </a:extLst>
          </p:cNvPr>
          <p:cNvSpPr txBox="1"/>
          <p:nvPr/>
        </p:nvSpPr>
        <p:spPr>
          <a:xfrm>
            <a:off x="164174" y="369905"/>
            <a:ext cx="11429949" cy="1077218"/>
          </a:xfrm>
          <a:prstGeom prst="rect">
            <a:avLst/>
          </a:prstGeom>
          <a:noFill/>
        </p:spPr>
        <p:txBody>
          <a:bodyPr wrap="square">
            <a:spAutoFit/>
          </a:bodyPr>
          <a:lstStyle/>
          <a:p>
            <a:pPr algn="ctr"/>
            <a:r>
              <a:rPr lang="en-US" sz="3200" b="1" u="sng" dirty="0">
                <a:solidFill>
                  <a:srgbClr val="2E3194"/>
                </a:solidFill>
              </a:rPr>
              <a:t>Admissions Requirement</a:t>
            </a:r>
          </a:p>
          <a:p>
            <a:pPr algn="ctr"/>
            <a:r>
              <a:rPr lang="en-US" sz="3200" b="1" u="sng" dirty="0">
                <a:solidFill>
                  <a:srgbClr val="2E3194"/>
                </a:solidFill>
              </a:rPr>
              <a:t>Bachelors</a:t>
            </a:r>
            <a:endParaRPr lang="en-IN" sz="3200" b="1" u="sng" dirty="0">
              <a:solidFill>
                <a:srgbClr val="2E3194"/>
              </a:solidFill>
            </a:endParaRPr>
          </a:p>
        </p:txBody>
      </p:sp>
      <p:graphicFrame>
        <p:nvGraphicFramePr>
          <p:cNvPr id="3" name="Table 2">
            <a:extLst>
              <a:ext uri="{FF2B5EF4-FFF2-40B4-BE49-F238E27FC236}">
                <a16:creationId xmlns:a16="http://schemas.microsoft.com/office/drawing/2014/main" id="{9F8E69E4-128D-974C-ECDD-2989DF211DE0}"/>
              </a:ext>
            </a:extLst>
          </p:cNvPr>
          <p:cNvGraphicFramePr>
            <a:graphicFrameLocks noGrp="1"/>
          </p:cNvGraphicFramePr>
          <p:nvPr/>
        </p:nvGraphicFramePr>
        <p:xfrm>
          <a:off x="381025" y="1578772"/>
          <a:ext cx="11429950" cy="4089755"/>
        </p:xfrm>
        <a:graphic>
          <a:graphicData uri="http://schemas.openxmlformats.org/drawingml/2006/table">
            <a:tbl>
              <a:tblPr firstRow="1" bandRow="1">
                <a:tableStyleId>{5C22544A-7EE6-4342-B048-85BDC9FD1C3A}</a:tableStyleId>
              </a:tblPr>
              <a:tblGrid>
                <a:gridCol w="5714975">
                  <a:extLst>
                    <a:ext uri="{9D8B030D-6E8A-4147-A177-3AD203B41FA5}">
                      <a16:colId xmlns:a16="http://schemas.microsoft.com/office/drawing/2014/main" val="793734407"/>
                    </a:ext>
                  </a:extLst>
                </a:gridCol>
                <a:gridCol w="5714975">
                  <a:extLst>
                    <a:ext uri="{9D8B030D-6E8A-4147-A177-3AD203B41FA5}">
                      <a16:colId xmlns:a16="http://schemas.microsoft.com/office/drawing/2014/main" val="1763043010"/>
                    </a:ext>
                  </a:extLst>
                </a:gridCol>
              </a:tblGrid>
              <a:tr h="535337">
                <a:tc>
                  <a:txBody>
                    <a:bodyPr/>
                    <a:lstStyle/>
                    <a:p>
                      <a:pPr algn="ctr"/>
                      <a:r>
                        <a:rPr lang="en-US" sz="2400" dirty="0"/>
                        <a:t>Criteria</a:t>
                      </a:r>
                      <a:endParaRPr lang="en-IN" sz="2400" dirty="0"/>
                    </a:p>
                  </a:txBody>
                  <a:tcPr>
                    <a:solidFill>
                      <a:srgbClr val="F72283"/>
                    </a:solidFill>
                  </a:tcPr>
                </a:tc>
                <a:tc>
                  <a:txBody>
                    <a:bodyPr/>
                    <a:lstStyle/>
                    <a:p>
                      <a:pPr algn="ctr"/>
                      <a:r>
                        <a:rPr lang="en-US" sz="2400" dirty="0"/>
                        <a:t>Undergraduate Courses</a:t>
                      </a:r>
                      <a:endParaRPr lang="en-IN" sz="2400" dirty="0"/>
                    </a:p>
                  </a:txBody>
                  <a:tcPr>
                    <a:solidFill>
                      <a:srgbClr val="F72283"/>
                    </a:solidFill>
                  </a:tcPr>
                </a:tc>
                <a:extLst>
                  <a:ext uri="{0D108BD9-81ED-4DB2-BD59-A6C34878D82A}">
                    <a16:rowId xmlns:a16="http://schemas.microsoft.com/office/drawing/2014/main" val="361989551"/>
                  </a:ext>
                </a:extLst>
              </a:tr>
              <a:tr h="1320009">
                <a:tc>
                  <a:txBody>
                    <a:bodyPr/>
                    <a:lstStyle/>
                    <a:p>
                      <a:r>
                        <a:rPr lang="en-US" dirty="0">
                          <a:solidFill>
                            <a:srgbClr val="2E3194"/>
                          </a:solidFill>
                        </a:rPr>
                        <a:t>Percentage</a:t>
                      </a:r>
                      <a:endParaRPr lang="en-IN" dirty="0">
                        <a:solidFill>
                          <a:srgbClr val="2E3194"/>
                        </a:solidFill>
                      </a:endParaRPr>
                    </a:p>
                  </a:txBody>
                  <a:tcPr/>
                </a:tc>
                <a:tc>
                  <a:txBody>
                    <a:bodyPr/>
                    <a:lstStyle/>
                    <a:p>
                      <a:r>
                        <a:rPr lang="en-US" dirty="0">
                          <a:solidFill>
                            <a:srgbClr val="2E3194"/>
                          </a:solidFill>
                        </a:rPr>
                        <a:t>The student must have 4 major components.</a:t>
                      </a:r>
                    </a:p>
                    <a:p>
                      <a:r>
                        <a:rPr lang="en-US" u="sng" dirty="0">
                          <a:solidFill>
                            <a:srgbClr val="2E3194"/>
                          </a:solidFill>
                        </a:rPr>
                        <a:t>National Board </a:t>
                      </a:r>
                      <a:r>
                        <a:rPr lang="en-US" dirty="0">
                          <a:solidFill>
                            <a:srgbClr val="2E3194"/>
                          </a:solidFill>
                        </a:rPr>
                        <a:t>– 60%</a:t>
                      </a:r>
                    </a:p>
                    <a:p>
                      <a:r>
                        <a:rPr lang="en-US" u="sng" dirty="0">
                          <a:solidFill>
                            <a:srgbClr val="2E3194"/>
                          </a:solidFill>
                        </a:rPr>
                        <a:t>State Board</a:t>
                      </a:r>
                      <a:r>
                        <a:rPr lang="en-US" dirty="0">
                          <a:solidFill>
                            <a:srgbClr val="2E3194"/>
                          </a:solidFill>
                        </a:rPr>
                        <a:t> – 70-75%</a:t>
                      </a:r>
                      <a:endParaRPr lang="en-IN" dirty="0">
                        <a:solidFill>
                          <a:srgbClr val="2E3194"/>
                        </a:solidFill>
                      </a:endParaRPr>
                    </a:p>
                  </a:txBody>
                  <a:tcPr/>
                </a:tc>
                <a:extLst>
                  <a:ext uri="{0D108BD9-81ED-4DB2-BD59-A6C34878D82A}">
                    <a16:rowId xmlns:a16="http://schemas.microsoft.com/office/drawing/2014/main" val="1282425007"/>
                  </a:ext>
                </a:extLst>
              </a:tr>
              <a:tr h="1320009">
                <a:tc>
                  <a:txBody>
                    <a:bodyPr/>
                    <a:lstStyle/>
                    <a:p>
                      <a:r>
                        <a:rPr lang="en-US" dirty="0">
                          <a:solidFill>
                            <a:srgbClr val="2E3194"/>
                          </a:solidFill>
                        </a:rPr>
                        <a:t>English language proficiency </a:t>
                      </a:r>
                      <a:endParaRPr lang="en-IN" dirty="0">
                        <a:solidFill>
                          <a:srgbClr val="2E3194"/>
                        </a:solidFill>
                      </a:endParaRPr>
                    </a:p>
                  </a:txBody>
                  <a:tcPr/>
                </a:tc>
                <a:tc>
                  <a:txBody>
                    <a:bodyPr/>
                    <a:lstStyle/>
                    <a:p>
                      <a:r>
                        <a:rPr lang="en-US" dirty="0">
                          <a:solidFill>
                            <a:srgbClr val="2E3194"/>
                          </a:solidFill>
                        </a:rPr>
                        <a:t>IELTS and PTE are majorly recognized.</a:t>
                      </a:r>
                    </a:p>
                    <a:p>
                      <a:r>
                        <a:rPr lang="en-US" dirty="0">
                          <a:solidFill>
                            <a:srgbClr val="2E3194"/>
                          </a:solidFill>
                        </a:rPr>
                        <a:t>IELTS – overall 6.0 with no band less than 6.0</a:t>
                      </a:r>
                    </a:p>
                    <a:p>
                      <a:r>
                        <a:rPr lang="en-US" dirty="0">
                          <a:solidFill>
                            <a:srgbClr val="2E3194"/>
                          </a:solidFill>
                        </a:rPr>
                        <a:t>PTE – 50 with no band less than 50</a:t>
                      </a:r>
                      <a:endParaRPr lang="en-IN" dirty="0">
                        <a:solidFill>
                          <a:srgbClr val="2E3194"/>
                        </a:solidFill>
                      </a:endParaRPr>
                    </a:p>
                  </a:txBody>
                  <a:tcPr/>
                </a:tc>
                <a:extLst>
                  <a:ext uri="{0D108BD9-81ED-4DB2-BD59-A6C34878D82A}">
                    <a16:rowId xmlns:a16="http://schemas.microsoft.com/office/drawing/2014/main" val="3083598997"/>
                  </a:ext>
                </a:extLst>
              </a:tr>
              <a:tr h="535337">
                <a:tc>
                  <a:txBody>
                    <a:bodyPr/>
                    <a:lstStyle/>
                    <a:p>
                      <a:r>
                        <a:rPr lang="en-US" dirty="0">
                          <a:solidFill>
                            <a:srgbClr val="2E3194"/>
                          </a:solidFill>
                        </a:rPr>
                        <a:t>Gap</a:t>
                      </a:r>
                      <a:endParaRPr lang="en-IN" dirty="0">
                        <a:solidFill>
                          <a:srgbClr val="2E3194"/>
                        </a:solidFill>
                      </a:endParaRPr>
                    </a:p>
                  </a:txBody>
                  <a:tcPr/>
                </a:tc>
                <a:tc>
                  <a:txBody>
                    <a:bodyPr/>
                    <a:lstStyle/>
                    <a:p>
                      <a:r>
                        <a:rPr lang="en-US" dirty="0">
                          <a:solidFill>
                            <a:srgbClr val="2E3194"/>
                          </a:solidFill>
                        </a:rPr>
                        <a:t>Only 2023 pass-outs accepted. No gaps accepted for undergraduate courses.</a:t>
                      </a:r>
                    </a:p>
                    <a:p>
                      <a:r>
                        <a:rPr lang="en-US" dirty="0">
                          <a:solidFill>
                            <a:srgbClr val="2E3194"/>
                          </a:solidFill>
                        </a:rPr>
                        <a:t>1-year diploma </a:t>
                      </a:r>
                      <a:r>
                        <a:rPr lang="en-US" u="sng" dirty="0">
                          <a:solidFill>
                            <a:srgbClr val="2E3194"/>
                          </a:solidFill>
                        </a:rPr>
                        <a:t>NOT </a:t>
                      </a:r>
                      <a:r>
                        <a:rPr lang="en-US" dirty="0">
                          <a:solidFill>
                            <a:srgbClr val="2E3194"/>
                          </a:solidFill>
                        </a:rPr>
                        <a:t>accepted after year 12. </a:t>
                      </a:r>
                      <a:endParaRPr lang="en-IN" dirty="0">
                        <a:solidFill>
                          <a:srgbClr val="2E3194"/>
                        </a:solidFill>
                      </a:endParaRPr>
                    </a:p>
                  </a:txBody>
                  <a:tcPr/>
                </a:tc>
                <a:extLst>
                  <a:ext uri="{0D108BD9-81ED-4DB2-BD59-A6C34878D82A}">
                    <a16:rowId xmlns:a16="http://schemas.microsoft.com/office/drawing/2014/main" val="3476838728"/>
                  </a:ext>
                </a:extLst>
              </a:tr>
            </a:tbl>
          </a:graphicData>
        </a:graphic>
      </p:graphicFrame>
    </p:spTree>
    <p:extLst>
      <p:ext uri="{BB962C8B-B14F-4D97-AF65-F5344CB8AC3E}">
        <p14:creationId xmlns:p14="http://schemas.microsoft.com/office/powerpoint/2010/main" val="2737736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descr="A white icon with a gear and a check mark&#10;&#10;Description automatically generated">
            <a:extLst>
              <a:ext uri="{FF2B5EF4-FFF2-40B4-BE49-F238E27FC236}">
                <a16:creationId xmlns:a16="http://schemas.microsoft.com/office/drawing/2014/main" id="{95D88E15-E079-50EB-5853-2D9AEFBF0E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sp>
        <p:nvSpPr>
          <p:cNvPr id="2" name="TextBox 1">
            <a:extLst>
              <a:ext uri="{FF2B5EF4-FFF2-40B4-BE49-F238E27FC236}">
                <a16:creationId xmlns:a16="http://schemas.microsoft.com/office/drawing/2014/main" id="{78CBD30D-1A7E-BA39-AD70-D8AE278525EA}"/>
              </a:ext>
            </a:extLst>
          </p:cNvPr>
          <p:cNvSpPr txBox="1"/>
          <p:nvPr/>
        </p:nvSpPr>
        <p:spPr>
          <a:xfrm>
            <a:off x="164175" y="369905"/>
            <a:ext cx="11646800" cy="1077218"/>
          </a:xfrm>
          <a:prstGeom prst="rect">
            <a:avLst/>
          </a:prstGeom>
          <a:noFill/>
        </p:spPr>
        <p:txBody>
          <a:bodyPr wrap="square">
            <a:spAutoFit/>
          </a:bodyPr>
          <a:lstStyle/>
          <a:p>
            <a:pPr algn="ctr"/>
            <a:r>
              <a:rPr lang="en-US" sz="3200" b="1" u="sng" dirty="0">
                <a:solidFill>
                  <a:srgbClr val="2E3194"/>
                </a:solidFill>
              </a:rPr>
              <a:t>Admissions Requirement</a:t>
            </a:r>
          </a:p>
          <a:p>
            <a:pPr algn="ctr"/>
            <a:r>
              <a:rPr lang="en-US" sz="3200" b="1" u="sng" dirty="0">
                <a:solidFill>
                  <a:srgbClr val="2E3194"/>
                </a:solidFill>
              </a:rPr>
              <a:t>Masters</a:t>
            </a:r>
            <a:endParaRPr lang="en-IN" sz="3200" b="1" u="sng" dirty="0">
              <a:solidFill>
                <a:srgbClr val="2E3194"/>
              </a:solidFill>
            </a:endParaRPr>
          </a:p>
        </p:txBody>
      </p:sp>
      <p:graphicFrame>
        <p:nvGraphicFramePr>
          <p:cNvPr id="3" name="Table 2">
            <a:extLst>
              <a:ext uri="{FF2B5EF4-FFF2-40B4-BE49-F238E27FC236}">
                <a16:creationId xmlns:a16="http://schemas.microsoft.com/office/drawing/2014/main" id="{9F8E69E4-128D-974C-ECDD-2989DF211DE0}"/>
              </a:ext>
            </a:extLst>
          </p:cNvPr>
          <p:cNvGraphicFramePr>
            <a:graphicFrameLocks noGrp="1"/>
          </p:cNvGraphicFramePr>
          <p:nvPr/>
        </p:nvGraphicFramePr>
        <p:xfrm>
          <a:off x="381025" y="1578772"/>
          <a:ext cx="11429950" cy="4196177"/>
        </p:xfrm>
        <a:graphic>
          <a:graphicData uri="http://schemas.openxmlformats.org/drawingml/2006/table">
            <a:tbl>
              <a:tblPr firstRow="1" bandRow="1">
                <a:tableStyleId>{5C22544A-7EE6-4342-B048-85BDC9FD1C3A}</a:tableStyleId>
              </a:tblPr>
              <a:tblGrid>
                <a:gridCol w="5714975">
                  <a:extLst>
                    <a:ext uri="{9D8B030D-6E8A-4147-A177-3AD203B41FA5}">
                      <a16:colId xmlns:a16="http://schemas.microsoft.com/office/drawing/2014/main" val="793734407"/>
                    </a:ext>
                  </a:extLst>
                </a:gridCol>
                <a:gridCol w="5714975">
                  <a:extLst>
                    <a:ext uri="{9D8B030D-6E8A-4147-A177-3AD203B41FA5}">
                      <a16:colId xmlns:a16="http://schemas.microsoft.com/office/drawing/2014/main" val="1763043010"/>
                    </a:ext>
                  </a:extLst>
                </a:gridCol>
              </a:tblGrid>
              <a:tr h="492520">
                <a:tc>
                  <a:txBody>
                    <a:bodyPr/>
                    <a:lstStyle/>
                    <a:p>
                      <a:pPr algn="ctr"/>
                      <a:r>
                        <a:rPr lang="en-US" sz="2400" dirty="0"/>
                        <a:t>Criteria</a:t>
                      </a:r>
                      <a:endParaRPr lang="en-IN" sz="2400" dirty="0"/>
                    </a:p>
                  </a:txBody>
                  <a:tcPr>
                    <a:solidFill>
                      <a:srgbClr val="F72283"/>
                    </a:solidFill>
                  </a:tcPr>
                </a:tc>
                <a:tc>
                  <a:txBody>
                    <a:bodyPr/>
                    <a:lstStyle/>
                    <a:p>
                      <a:pPr algn="ctr"/>
                      <a:r>
                        <a:rPr lang="en-US" sz="2400" dirty="0"/>
                        <a:t>Postgraduate Courses</a:t>
                      </a:r>
                      <a:endParaRPr lang="en-IN" sz="2400" dirty="0"/>
                    </a:p>
                  </a:txBody>
                  <a:tcPr>
                    <a:solidFill>
                      <a:srgbClr val="F72283"/>
                    </a:solidFill>
                  </a:tcPr>
                </a:tc>
                <a:extLst>
                  <a:ext uri="{0D108BD9-81ED-4DB2-BD59-A6C34878D82A}">
                    <a16:rowId xmlns:a16="http://schemas.microsoft.com/office/drawing/2014/main" val="361989551"/>
                  </a:ext>
                </a:extLst>
              </a:tr>
              <a:tr h="1214433">
                <a:tc>
                  <a:txBody>
                    <a:bodyPr/>
                    <a:lstStyle/>
                    <a:p>
                      <a:r>
                        <a:rPr lang="en-US" sz="1400" dirty="0">
                          <a:solidFill>
                            <a:srgbClr val="2E3194"/>
                          </a:solidFill>
                        </a:rPr>
                        <a:t>Percentage</a:t>
                      </a:r>
                      <a:endParaRPr lang="en-IN" sz="1400" dirty="0">
                        <a:solidFill>
                          <a:srgbClr val="2E3194"/>
                        </a:solidFill>
                      </a:endParaRPr>
                    </a:p>
                  </a:txBody>
                  <a:tcPr/>
                </a:tc>
                <a:tc>
                  <a:txBody>
                    <a:bodyPr/>
                    <a:lstStyle/>
                    <a:p>
                      <a:r>
                        <a:rPr lang="en-US" sz="1400" u="sng" dirty="0">
                          <a:solidFill>
                            <a:srgbClr val="2E3194"/>
                          </a:solidFill>
                        </a:rPr>
                        <a:t>Section 1 &amp; 2 University </a:t>
                      </a:r>
                      <a:r>
                        <a:rPr lang="en-US" sz="1400" dirty="0">
                          <a:solidFill>
                            <a:srgbClr val="2E3194"/>
                          </a:solidFill>
                        </a:rPr>
                        <a:t>– 50% to 60% (depending upon the institute)</a:t>
                      </a:r>
                    </a:p>
                    <a:p>
                      <a:r>
                        <a:rPr lang="en-US" sz="1400" u="sng" dirty="0">
                          <a:solidFill>
                            <a:srgbClr val="2E3194"/>
                          </a:solidFill>
                        </a:rPr>
                        <a:t>Section 3 University </a:t>
                      </a:r>
                      <a:r>
                        <a:rPr lang="en-US" sz="1400" dirty="0">
                          <a:solidFill>
                            <a:srgbClr val="2E3194"/>
                          </a:solidFill>
                        </a:rPr>
                        <a:t>– 70%</a:t>
                      </a:r>
                    </a:p>
                    <a:p>
                      <a:r>
                        <a:rPr lang="en-US" sz="1400" u="sng" dirty="0">
                          <a:solidFill>
                            <a:srgbClr val="2E3194"/>
                          </a:solidFill>
                        </a:rPr>
                        <a:t>Other countries </a:t>
                      </a:r>
                      <a:r>
                        <a:rPr lang="en-US" sz="1400" dirty="0">
                          <a:solidFill>
                            <a:srgbClr val="2E3194"/>
                          </a:solidFill>
                        </a:rPr>
                        <a:t>– 50-55%</a:t>
                      </a:r>
                    </a:p>
                  </a:txBody>
                  <a:tcPr/>
                </a:tc>
                <a:extLst>
                  <a:ext uri="{0D108BD9-81ED-4DB2-BD59-A6C34878D82A}">
                    <a16:rowId xmlns:a16="http://schemas.microsoft.com/office/drawing/2014/main" val="1282425007"/>
                  </a:ext>
                </a:extLst>
              </a:tr>
              <a:tr h="986024">
                <a:tc>
                  <a:txBody>
                    <a:bodyPr/>
                    <a:lstStyle/>
                    <a:p>
                      <a:r>
                        <a:rPr lang="en-US" sz="1400" dirty="0">
                          <a:solidFill>
                            <a:srgbClr val="2E3194"/>
                          </a:solidFill>
                        </a:rPr>
                        <a:t>English language proficiency </a:t>
                      </a:r>
                      <a:endParaRPr lang="en-IN" sz="1400" dirty="0">
                        <a:solidFill>
                          <a:srgbClr val="2E3194"/>
                        </a:solidFill>
                      </a:endParaRPr>
                    </a:p>
                  </a:txBody>
                  <a:tcPr/>
                </a:tc>
                <a:tc>
                  <a:txBody>
                    <a:bodyPr/>
                    <a:lstStyle/>
                    <a:p>
                      <a:r>
                        <a:rPr lang="en-US" sz="1400" dirty="0">
                          <a:solidFill>
                            <a:srgbClr val="2E3194"/>
                          </a:solidFill>
                        </a:rPr>
                        <a:t>IELTS and PTE are majorly recognized.</a:t>
                      </a:r>
                    </a:p>
                    <a:p>
                      <a:r>
                        <a:rPr lang="en-US" sz="1400" dirty="0">
                          <a:solidFill>
                            <a:srgbClr val="2E3194"/>
                          </a:solidFill>
                        </a:rPr>
                        <a:t>IELTS – overall 6.5 with no band less than 6.0</a:t>
                      </a:r>
                    </a:p>
                    <a:p>
                      <a:r>
                        <a:rPr lang="en-US" sz="1400" dirty="0">
                          <a:solidFill>
                            <a:srgbClr val="2E3194"/>
                          </a:solidFill>
                        </a:rPr>
                        <a:t>PTE – 58 with no band less than 50</a:t>
                      </a:r>
                      <a:endParaRPr lang="en-IN" sz="1400" dirty="0">
                        <a:solidFill>
                          <a:srgbClr val="2E3194"/>
                        </a:solidFill>
                      </a:endParaRPr>
                    </a:p>
                  </a:txBody>
                  <a:tcPr/>
                </a:tc>
                <a:extLst>
                  <a:ext uri="{0D108BD9-81ED-4DB2-BD59-A6C34878D82A}">
                    <a16:rowId xmlns:a16="http://schemas.microsoft.com/office/drawing/2014/main" val="3083598997"/>
                  </a:ext>
                </a:extLst>
              </a:tr>
              <a:tr h="492520">
                <a:tc>
                  <a:txBody>
                    <a:bodyPr/>
                    <a:lstStyle/>
                    <a:p>
                      <a:r>
                        <a:rPr lang="en-US" sz="1400" dirty="0">
                          <a:solidFill>
                            <a:srgbClr val="2E3194"/>
                          </a:solidFill>
                        </a:rPr>
                        <a:t>Gap</a:t>
                      </a:r>
                      <a:endParaRPr lang="en-IN" sz="1400" dirty="0">
                        <a:solidFill>
                          <a:srgbClr val="2E3194"/>
                        </a:solidFill>
                      </a:endParaRPr>
                    </a:p>
                  </a:txBody>
                  <a:tcPr/>
                </a:tc>
                <a:tc>
                  <a:txBody>
                    <a:bodyPr/>
                    <a:lstStyle/>
                    <a:p>
                      <a:r>
                        <a:rPr lang="en-US" sz="1400" dirty="0">
                          <a:solidFill>
                            <a:srgbClr val="2E3194"/>
                          </a:solidFill>
                        </a:rPr>
                        <a:t>5 to 6 years of work experience is accepted with proper justification. </a:t>
                      </a:r>
                      <a:endParaRPr lang="en-IN" sz="1400" dirty="0">
                        <a:solidFill>
                          <a:srgbClr val="2E3194"/>
                        </a:solidFill>
                      </a:endParaRPr>
                    </a:p>
                  </a:txBody>
                  <a:tcPr/>
                </a:tc>
                <a:extLst>
                  <a:ext uri="{0D108BD9-81ED-4DB2-BD59-A6C34878D82A}">
                    <a16:rowId xmlns:a16="http://schemas.microsoft.com/office/drawing/2014/main" val="3476838728"/>
                  </a:ext>
                </a:extLst>
              </a:tr>
              <a:tr h="492520">
                <a:tc>
                  <a:txBody>
                    <a:bodyPr/>
                    <a:lstStyle/>
                    <a:p>
                      <a:r>
                        <a:rPr lang="en-US" sz="1400" dirty="0">
                          <a:solidFill>
                            <a:srgbClr val="2E3194"/>
                          </a:solidFill>
                        </a:rPr>
                        <a:t>Salary</a:t>
                      </a:r>
                      <a:endParaRPr lang="en-IN" sz="1400" dirty="0">
                        <a:solidFill>
                          <a:srgbClr val="2E3194"/>
                        </a:solidFill>
                      </a:endParaRPr>
                    </a:p>
                  </a:txBody>
                  <a:tcPr/>
                </a:tc>
                <a:tc>
                  <a:txBody>
                    <a:bodyPr/>
                    <a:lstStyle/>
                    <a:p>
                      <a:r>
                        <a:rPr lang="en-US" sz="1400" dirty="0">
                          <a:solidFill>
                            <a:srgbClr val="2E3194"/>
                          </a:solidFill>
                        </a:rPr>
                        <a:t>Cash salary </a:t>
                      </a:r>
                      <a:r>
                        <a:rPr lang="en-US" sz="1400" u="sng" dirty="0">
                          <a:solidFill>
                            <a:srgbClr val="2E3194"/>
                          </a:solidFill>
                        </a:rPr>
                        <a:t>NOT </a:t>
                      </a:r>
                      <a:r>
                        <a:rPr lang="en-US" sz="1400" dirty="0">
                          <a:solidFill>
                            <a:srgbClr val="2E3194"/>
                          </a:solidFill>
                        </a:rPr>
                        <a:t>accepted</a:t>
                      </a:r>
                      <a:endParaRPr lang="en-IN" sz="1400" dirty="0">
                        <a:solidFill>
                          <a:srgbClr val="2E3194"/>
                        </a:solidFill>
                      </a:endParaRPr>
                    </a:p>
                  </a:txBody>
                  <a:tcPr/>
                </a:tc>
                <a:extLst>
                  <a:ext uri="{0D108BD9-81ED-4DB2-BD59-A6C34878D82A}">
                    <a16:rowId xmlns:a16="http://schemas.microsoft.com/office/drawing/2014/main" val="3843857857"/>
                  </a:ext>
                </a:extLst>
              </a:tr>
              <a:tr h="492520">
                <a:tc>
                  <a:txBody>
                    <a:bodyPr/>
                    <a:lstStyle/>
                    <a:p>
                      <a:r>
                        <a:rPr lang="en-US" sz="1400" dirty="0">
                          <a:solidFill>
                            <a:srgbClr val="2E3194"/>
                          </a:solidFill>
                        </a:rPr>
                        <a:t>Marriage</a:t>
                      </a:r>
                      <a:endParaRPr lang="en-IN" sz="1400" dirty="0">
                        <a:solidFill>
                          <a:srgbClr val="2E3194"/>
                        </a:solidFill>
                      </a:endParaRPr>
                    </a:p>
                  </a:txBody>
                  <a:tcPr/>
                </a:tc>
                <a:tc>
                  <a:txBody>
                    <a:bodyPr/>
                    <a:lstStyle/>
                    <a:p>
                      <a:r>
                        <a:rPr lang="en-US" sz="1400" dirty="0">
                          <a:solidFill>
                            <a:srgbClr val="2E3194"/>
                          </a:solidFill>
                        </a:rPr>
                        <a:t>Minimum 1 year old marriage is acceptable</a:t>
                      </a:r>
                      <a:endParaRPr lang="en-IN" sz="1400" dirty="0">
                        <a:solidFill>
                          <a:srgbClr val="2E3194"/>
                        </a:solidFill>
                      </a:endParaRPr>
                    </a:p>
                  </a:txBody>
                  <a:tcPr/>
                </a:tc>
                <a:extLst>
                  <a:ext uri="{0D108BD9-81ED-4DB2-BD59-A6C34878D82A}">
                    <a16:rowId xmlns:a16="http://schemas.microsoft.com/office/drawing/2014/main" val="3517774781"/>
                  </a:ext>
                </a:extLst>
              </a:tr>
            </a:tbl>
          </a:graphicData>
        </a:graphic>
      </p:graphicFrame>
    </p:spTree>
    <p:extLst>
      <p:ext uri="{BB962C8B-B14F-4D97-AF65-F5344CB8AC3E}">
        <p14:creationId xmlns:p14="http://schemas.microsoft.com/office/powerpoint/2010/main" val="1059915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descr="A white icon with a gear and a check mark&#10;&#10;Description automatically generated">
            <a:extLst>
              <a:ext uri="{FF2B5EF4-FFF2-40B4-BE49-F238E27FC236}">
                <a16:creationId xmlns:a16="http://schemas.microsoft.com/office/drawing/2014/main" id="{95D88E15-E079-50EB-5853-2D9AEFBF0E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sp>
        <p:nvSpPr>
          <p:cNvPr id="7" name="Title 1">
            <a:extLst>
              <a:ext uri="{FF2B5EF4-FFF2-40B4-BE49-F238E27FC236}">
                <a16:creationId xmlns:a16="http://schemas.microsoft.com/office/drawing/2014/main" id="{34A3884E-6B71-A14B-21B0-7E19461E613E}"/>
              </a:ext>
            </a:extLst>
          </p:cNvPr>
          <p:cNvSpPr txBox="1">
            <a:spLocks/>
          </p:cNvSpPr>
          <p:nvPr/>
        </p:nvSpPr>
        <p:spPr bwMode="auto">
          <a:xfrm>
            <a:off x="0" y="1909437"/>
            <a:ext cx="7977188" cy="1949759"/>
          </a:xfrm>
          <a:prstGeom prst="rect">
            <a:avLst/>
          </a:prstGeom>
          <a:noFill/>
          <a:ln>
            <a:noFill/>
          </a:ln>
        </p:spPr>
        <p:txBody>
          <a:bodyPr/>
          <a:lstStyle>
            <a:defPPr>
              <a:defRPr lang="en-US"/>
            </a:defPPr>
            <a:lvl1pPr marL="342900" indent="-342900" eaLnBrk="1" hangingPunct="1">
              <a:lnSpc>
                <a:spcPct val="100000"/>
              </a:lnSpc>
              <a:buClr>
                <a:srgbClr val="0070C0"/>
              </a:buClr>
              <a:buFont typeface="Wingdings" panose="05000000000000000000" pitchFamily="2" charset="2"/>
              <a:buChar char="v"/>
              <a:defRPr sz="2000">
                <a:latin typeface="Calibri" panose="020F0502020204030204" pitchFamily="34" charset="0"/>
              </a:defRPr>
            </a:lvl1pPr>
            <a:lvl2pPr marL="742950" indent="-285750">
              <a:spcBef>
                <a:spcPct val="40000"/>
              </a:spcBef>
              <a:buClr>
                <a:srgbClr val="0070C0"/>
              </a:buClr>
              <a:buFont typeface="Wingdings" panose="05000000000000000000" pitchFamily="2" charset="2"/>
              <a:buChar char="ü"/>
              <a:defRPr sz="2400">
                <a:latin typeface="Trebuchet MS" panose="020B0603020202020204" pitchFamily="34" charset="0"/>
              </a:defRPr>
            </a:lvl2pPr>
            <a:lvl3pPr marL="1143000" indent="-228600">
              <a:spcBef>
                <a:spcPct val="40000"/>
              </a:spcBef>
              <a:buClr>
                <a:srgbClr val="0070C0"/>
              </a:buClr>
              <a:buChar char="•"/>
              <a:defRPr sz="2400">
                <a:latin typeface="Trebuchet MS" panose="020B0603020202020204" pitchFamily="34" charset="0"/>
              </a:defRPr>
            </a:lvl3pPr>
            <a:lvl4pPr marL="1600200" indent="-228600">
              <a:spcBef>
                <a:spcPct val="40000"/>
              </a:spcBef>
              <a:buChar char="–"/>
              <a:defRPr sz="2400">
                <a:latin typeface="Trebuchet MS" panose="020B0603020202020204" pitchFamily="34" charset="0"/>
              </a:defRPr>
            </a:lvl4pPr>
            <a:lvl5pPr marL="2057400" indent="-228600">
              <a:spcBef>
                <a:spcPct val="40000"/>
              </a:spcBef>
              <a:buChar char="»"/>
              <a:defRPr sz="2400">
                <a:latin typeface="Trebuchet MS" panose="020B0603020202020204" pitchFamily="34" charset="0"/>
              </a:defRPr>
            </a:lvl5pPr>
            <a:lvl6pPr marL="2514600" indent="-228600" eaLnBrk="0" fontAlgn="base" hangingPunct="0">
              <a:spcBef>
                <a:spcPct val="40000"/>
              </a:spcBef>
              <a:spcAft>
                <a:spcPct val="0"/>
              </a:spcAft>
              <a:buChar char="»"/>
              <a:defRPr sz="2400">
                <a:latin typeface="Trebuchet MS" panose="020B0603020202020204" pitchFamily="34" charset="0"/>
              </a:defRPr>
            </a:lvl6pPr>
            <a:lvl7pPr marL="2971800" indent="-228600" eaLnBrk="0" fontAlgn="base" hangingPunct="0">
              <a:spcBef>
                <a:spcPct val="40000"/>
              </a:spcBef>
              <a:spcAft>
                <a:spcPct val="0"/>
              </a:spcAft>
              <a:buChar char="»"/>
              <a:defRPr sz="2400">
                <a:latin typeface="Trebuchet MS" panose="020B0603020202020204" pitchFamily="34" charset="0"/>
              </a:defRPr>
            </a:lvl7pPr>
            <a:lvl8pPr marL="3429000" indent="-228600" eaLnBrk="0" fontAlgn="base" hangingPunct="0">
              <a:spcBef>
                <a:spcPct val="40000"/>
              </a:spcBef>
              <a:spcAft>
                <a:spcPct val="0"/>
              </a:spcAft>
              <a:buChar char="»"/>
              <a:defRPr sz="2400">
                <a:latin typeface="Trebuchet MS" panose="020B0603020202020204" pitchFamily="34" charset="0"/>
              </a:defRPr>
            </a:lvl8pPr>
            <a:lvl9pPr marL="3886200" indent="-228600" eaLnBrk="0" fontAlgn="base" hangingPunct="0">
              <a:spcBef>
                <a:spcPct val="40000"/>
              </a:spcBef>
              <a:spcAft>
                <a:spcPct val="0"/>
              </a:spcAft>
              <a:buChar char="»"/>
              <a:defRPr sz="2400">
                <a:latin typeface="Trebuchet MS" panose="020B0603020202020204" pitchFamily="34" charset="0"/>
              </a:defRPr>
            </a:lvl9pPr>
          </a:lstStyle>
          <a:p>
            <a:pPr algn="just" fontAlgn="base">
              <a:spcBef>
                <a:spcPct val="0"/>
              </a:spcBef>
              <a:spcAft>
                <a:spcPct val="0"/>
              </a:spcAft>
              <a:buFont typeface="Wingdings" panose="05000000000000000000" pitchFamily="2" charset="2"/>
              <a:buChar char="§"/>
              <a:defRPr/>
            </a:pPr>
            <a:r>
              <a:rPr lang="en-US" altLang="en-US" b="1" dirty="0">
                <a:solidFill>
                  <a:srgbClr val="2E3194"/>
                </a:solidFill>
                <a:cs typeface="Arial" panose="020B0604020202020204" pitchFamily="34" charset="0"/>
              </a:rPr>
              <a:t>Follow NOOSR Guidelines </a:t>
            </a:r>
          </a:p>
          <a:p>
            <a:pPr marL="0" indent="0" algn="just" fontAlgn="base">
              <a:spcBef>
                <a:spcPct val="0"/>
              </a:spcBef>
              <a:spcAft>
                <a:spcPct val="0"/>
              </a:spcAft>
              <a:buFont typeface="Wingdings" panose="05000000000000000000" pitchFamily="2" charset="2"/>
              <a:buNone/>
              <a:defRPr/>
            </a:pPr>
            <a:r>
              <a:rPr lang="en-US" altLang="en-US" dirty="0">
                <a:solidFill>
                  <a:srgbClr val="2E3194"/>
                </a:solidFill>
                <a:cs typeface="Arial" panose="020B0604020202020204" pitchFamily="34" charset="0"/>
              </a:rPr>
              <a:t>     (National Office of Overseas Skills Recognition – An Australian</a:t>
            </a:r>
          </a:p>
          <a:p>
            <a:pPr marL="0" indent="0" algn="just" fontAlgn="base">
              <a:spcBef>
                <a:spcPct val="0"/>
              </a:spcBef>
              <a:spcAft>
                <a:spcPct val="0"/>
              </a:spcAft>
              <a:buFont typeface="Wingdings" panose="05000000000000000000" pitchFamily="2" charset="2"/>
              <a:buNone/>
              <a:defRPr/>
            </a:pPr>
            <a:r>
              <a:rPr lang="en-US" altLang="en-US" dirty="0">
                <a:solidFill>
                  <a:srgbClr val="2E3194"/>
                </a:solidFill>
                <a:cs typeface="Arial" panose="020B0604020202020204" pitchFamily="34" charset="0"/>
              </a:rPr>
              <a:t>     Government Agency assessing level of overseas qualifications)</a:t>
            </a:r>
          </a:p>
          <a:p>
            <a:pPr marL="0" indent="0" algn="just" fontAlgn="base">
              <a:spcBef>
                <a:spcPct val="0"/>
              </a:spcBef>
              <a:spcAft>
                <a:spcPct val="0"/>
              </a:spcAft>
              <a:buFont typeface="Wingdings" panose="05000000000000000000" pitchFamily="2" charset="2"/>
              <a:buNone/>
              <a:defRPr/>
            </a:pPr>
            <a:endParaRPr lang="en-US" altLang="en-US" dirty="0">
              <a:solidFill>
                <a:srgbClr val="2E3194"/>
              </a:solidFill>
              <a:cs typeface="Arial" panose="020B0604020202020204" pitchFamily="34" charset="0"/>
            </a:endParaRPr>
          </a:p>
          <a:p>
            <a:pPr algn="just" fontAlgn="base">
              <a:spcBef>
                <a:spcPct val="0"/>
              </a:spcBef>
              <a:spcAft>
                <a:spcPct val="0"/>
              </a:spcAft>
              <a:buFont typeface="Wingdings" panose="05000000000000000000" pitchFamily="2" charset="2"/>
              <a:buChar char="§"/>
              <a:defRPr/>
            </a:pPr>
            <a:r>
              <a:rPr lang="en-US" altLang="en-US" dirty="0">
                <a:solidFill>
                  <a:srgbClr val="2E3194"/>
                </a:solidFill>
                <a:cs typeface="Arial" panose="020B0604020202020204" pitchFamily="34" charset="0"/>
              </a:rPr>
              <a:t>Note: Entry requirements may vary depending on the university and programs</a:t>
            </a:r>
          </a:p>
          <a:p>
            <a:pPr marL="0" indent="0" algn="just" fontAlgn="base">
              <a:spcBef>
                <a:spcPct val="0"/>
              </a:spcBef>
              <a:spcAft>
                <a:spcPct val="0"/>
              </a:spcAft>
              <a:buFont typeface="Wingdings" panose="05000000000000000000" pitchFamily="2" charset="2"/>
              <a:buNone/>
              <a:defRPr/>
            </a:pPr>
            <a:endParaRPr lang="en-IN" altLang="en-US" dirty="0">
              <a:solidFill>
                <a:srgbClr val="2E3194"/>
              </a:solidFill>
              <a:cs typeface="Arial" panose="020B0604020202020204" pitchFamily="34" charset="0"/>
            </a:endParaRPr>
          </a:p>
        </p:txBody>
      </p:sp>
      <p:sp>
        <p:nvSpPr>
          <p:cNvPr id="8" name="Title 1">
            <a:extLst>
              <a:ext uri="{FF2B5EF4-FFF2-40B4-BE49-F238E27FC236}">
                <a16:creationId xmlns:a16="http://schemas.microsoft.com/office/drawing/2014/main" id="{D2942D85-A49A-938D-E79C-AEDF2AB19074}"/>
              </a:ext>
            </a:extLst>
          </p:cNvPr>
          <p:cNvSpPr txBox="1">
            <a:spLocks/>
          </p:cNvSpPr>
          <p:nvPr/>
        </p:nvSpPr>
        <p:spPr bwMode="auto">
          <a:xfrm>
            <a:off x="348649" y="3738564"/>
            <a:ext cx="8670925"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fontAlgn="base">
              <a:spcBef>
                <a:spcPct val="0"/>
              </a:spcBef>
              <a:spcAft>
                <a:spcPct val="0"/>
              </a:spcAft>
              <a:buFont typeface="Wingdings" panose="05000000000000000000" pitchFamily="2" charset="2"/>
              <a:buNone/>
            </a:pPr>
            <a:endParaRPr lang="en-IN" altLang="en-US" sz="2000" b="1" dirty="0">
              <a:solidFill>
                <a:srgbClr val="2E3194"/>
              </a:solidFill>
              <a:latin typeface="Calibri" panose="020F0502020204030204" pitchFamily="34" charset="0"/>
            </a:endParaRPr>
          </a:p>
        </p:txBody>
      </p:sp>
      <p:sp>
        <p:nvSpPr>
          <p:cNvPr id="21" name="TextBox 20">
            <a:extLst>
              <a:ext uri="{FF2B5EF4-FFF2-40B4-BE49-F238E27FC236}">
                <a16:creationId xmlns:a16="http://schemas.microsoft.com/office/drawing/2014/main" id="{D71E1FA3-0253-59FE-1C1B-2A43B5999622}"/>
              </a:ext>
            </a:extLst>
          </p:cNvPr>
          <p:cNvSpPr txBox="1"/>
          <p:nvPr/>
        </p:nvSpPr>
        <p:spPr>
          <a:xfrm>
            <a:off x="164175" y="369905"/>
            <a:ext cx="11483874" cy="1077218"/>
          </a:xfrm>
          <a:prstGeom prst="rect">
            <a:avLst/>
          </a:prstGeom>
          <a:noFill/>
        </p:spPr>
        <p:txBody>
          <a:bodyPr wrap="square">
            <a:spAutoFit/>
          </a:bodyPr>
          <a:lstStyle/>
          <a:p>
            <a:pPr algn="ctr"/>
            <a:r>
              <a:rPr lang="en-US" sz="3200" b="1" u="sng" dirty="0">
                <a:solidFill>
                  <a:srgbClr val="2E3194"/>
                </a:solidFill>
              </a:rPr>
              <a:t>Admissions Requirement</a:t>
            </a:r>
          </a:p>
          <a:p>
            <a:pPr algn="ctr"/>
            <a:r>
              <a:rPr lang="en-US" sz="3200" b="1" u="sng" dirty="0">
                <a:solidFill>
                  <a:srgbClr val="2E3194"/>
                </a:solidFill>
              </a:rPr>
              <a:t>Masters</a:t>
            </a:r>
            <a:endParaRPr lang="en-IN" sz="3200" b="1" u="sng" dirty="0">
              <a:solidFill>
                <a:srgbClr val="2E3194"/>
              </a:solidFill>
            </a:endParaRPr>
          </a:p>
        </p:txBody>
      </p:sp>
    </p:spTree>
    <p:extLst>
      <p:ext uri="{BB962C8B-B14F-4D97-AF65-F5344CB8AC3E}">
        <p14:creationId xmlns:p14="http://schemas.microsoft.com/office/powerpoint/2010/main" val="1014097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89A82-67E0-D849-37BF-20888524B1C3}"/>
              </a:ext>
            </a:extLst>
          </p:cNvPr>
          <p:cNvSpPr>
            <a:spLocks noGrp="1"/>
          </p:cNvSpPr>
          <p:nvPr>
            <p:ph type="title"/>
          </p:nvPr>
        </p:nvSpPr>
        <p:spPr>
          <a:xfrm>
            <a:off x="413379" y="300800"/>
            <a:ext cx="11234670" cy="636444"/>
          </a:xfrm>
        </p:spPr>
        <p:txBody>
          <a:bodyPr/>
          <a:lstStyle/>
          <a:p>
            <a:pPr algn="ctr">
              <a:lnSpc>
                <a:spcPct val="100000"/>
              </a:lnSpc>
            </a:pPr>
            <a:r>
              <a:rPr lang="en" sz="3200" b="1" spc="-135" dirty="0">
                <a:solidFill>
                  <a:srgbClr val="2E3194"/>
                </a:solidFill>
                <a:latin typeface="Montserrat" pitchFamily="2" charset="0"/>
                <a:cs typeface="Arial" panose="020B0604020202020204" pitchFamily="34" charset="0"/>
              </a:rPr>
              <a:t> Application Process Australia</a:t>
            </a:r>
            <a:endParaRPr lang="en-IN" sz="3200" b="1" spc="-135" dirty="0">
              <a:solidFill>
                <a:srgbClr val="2E3194"/>
              </a:solidFill>
              <a:latin typeface="Montserrat" pitchFamily="2" charset="0"/>
              <a:cs typeface="Arial" panose="020B0604020202020204" pitchFamily="34" charset="0"/>
            </a:endParaRPr>
          </a:p>
        </p:txBody>
      </p:sp>
      <p:pic>
        <p:nvPicPr>
          <p:cNvPr id="95" name="Picture 94" descr="A calendar with a sun symbol&#10;&#10;Description automatically generated">
            <a:extLst>
              <a:ext uri="{FF2B5EF4-FFF2-40B4-BE49-F238E27FC236}">
                <a16:creationId xmlns:a16="http://schemas.microsoft.com/office/drawing/2014/main" id="{BB52F702-38B3-FD54-6E91-5EB67FBF3C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9130" y="4068192"/>
            <a:ext cx="696235" cy="696235"/>
          </a:xfrm>
          <a:prstGeom prst="rect">
            <a:avLst/>
          </a:prstGeom>
        </p:spPr>
      </p:pic>
      <p:graphicFrame>
        <p:nvGraphicFramePr>
          <p:cNvPr id="5" name="Diagram 4">
            <a:extLst>
              <a:ext uri="{FF2B5EF4-FFF2-40B4-BE49-F238E27FC236}">
                <a16:creationId xmlns:a16="http://schemas.microsoft.com/office/drawing/2014/main" id="{590B0120-35FB-9ED8-B96D-EBCBB0DB74D2}"/>
              </a:ext>
            </a:extLst>
          </p:cNvPr>
          <p:cNvGraphicFramePr/>
          <p:nvPr/>
        </p:nvGraphicFramePr>
        <p:xfrm>
          <a:off x="532263" y="1217416"/>
          <a:ext cx="11397595" cy="424811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320436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9" name="Picture 28" descr="A white icon with a gear and a check mark&#10;&#10;Description automatically generated">
            <a:extLst>
              <a:ext uri="{FF2B5EF4-FFF2-40B4-BE49-F238E27FC236}">
                <a16:creationId xmlns:a16="http://schemas.microsoft.com/office/drawing/2014/main" id="{95D88E15-E079-50EB-5853-2D9AEFBF0E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sp>
        <p:nvSpPr>
          <p:cNvPr id="2" name="TextBox 1">
            <a:extLst>
              <a:ext uri="{FF2B5EF4-FFF2-40B4-BE49-F238E27FC236}">
                <a16:creationId xmlns:a16="http://schemas.microsoft.com/office/drawing/2014/main" id="{3AADD0FD-88D7-FD4C-C300-ADD7D4CBCFD6}"/>
              </a:ext>
            </a:extLst>
          </p:cNvPr>
          <p:cNvSpPr txBox="1"/>
          <p:nvPr/>
        </p:nvSpPr>
        <p:spPr>
          <a:xfrm>
            <a:off x="164174" y="369905"/>
            <a:ext cx="11652687" cy="584775"/>
          </a:xfrm>
          <a:prstGeom prst="rect">
            <a:avLst/>
          </a:prstGeom>
          <a:noFill/>
        </p:spPr>
        <p:txBody>
          <a:bodyPr wrap="square">
            <a:spAutoFit/>
          </a:bodyPr>
          <a:lstStyle/>
          <a:p>
            <a:pPr algn="ctr"/>
            <a:r>
              <a:rPr lang="en-US" sz="3200" b="1" u="sng" dirty="0">
                <a:solidFill>
                  <a:srgbClr val="2E3194"/>
                </a:solidFill>
              </a:rPr>
              <a:t>Course Relevancy</a:t>
            </a:r>
            <a:endParaRPr lang="en-IN" sz="3200" b="1" u="sng" dirty="0">
              <a:solidFill>
                <a:srgbClr val="2E3194"/>
              </a:solidFill>
            </a:endParaRPr>
          </a:p>
        </p:txBody>
      </p:sp>
      <p:sp>
        <p:nvSpPr>
          <p:cNvPr id="3" name="TextBox 2">
            <a:extLst>
              <a:ext uri="{FF2B5EF4-FFF2-40B4-BE49-F238E27FC236}">
                <a16:creationId xmlns:a16="http://schemas.microsoft.com/office/drawing/2014/main" id="{BB603024-5277-3775-4C81-342A768694B6}"/>
              </a:ext>
            </a:extLst>
          </p:cNvPr>
          <p:cNvSpPr txBox="1"/>
          <p:nvPr/>
        </p:nvSpPr>
        <p:spPr>
          <a:xfrm>
            <a:off x="382137" y="1241946"/>
            <a:ext cx="11163869" cy="1938992"/>
          </a:xfrm>
          <a:prstGeom prst="rect">
            <a:avLst/>
          </a:prstGeom>
          <a:noFill/>
        </p:spPr>
        <p:txBody>
          <a:bodyPr wrap="square" rtlCol="0">
            <a:spAutoFit/>
          </a:bodyPr>
          <a:lstStyle/>
          <a:p>
            <a:r>
              <a:rPr lang="en-US" dirty="0">
                <a:solidFill>
                  <a:srgbClr val="2E3194"/>
                </a:solidFill>
              </a:rPr>
              <a:t>Picking the right course is the most important for you student visa in Australia. </a:t>
            </a:r>
          </a:p>
          <a:p>
            <a:endParaRPr lang="en-US" dirty="0">
              <a:solidFill>
                <a:srgbClr val="2E3194"/>
              </a:solidFill>
            </a:endParaRPr>
          </a:p>
          <a:p>
            <a:r>
              <a:rPr lang="en-US" b="1" u="sng" dirty="0">
                <a:solidFill>
                  <a:srgbClr val="2E3194"/>
                </a:solidFill>
              </a:rPr>
              <a:t>For Arts students</a:t>
            </a:r>
            <a:r>
              <a:rPr lang="en-US" dirty="0">
                <a:solidFill>
                  <a:srgbClr val="2E3194"/>
                </a:solidFill>
              </a:rPr>
              <a:t>: </a:t>
            </a:r>
          </a:p>
          <a:p>
            <a:r>
              <a:rPr lang="en-US" b="1" u="sng" dirty="0">
                <a:solidFill>
                  <a:srgbClr val="2E3194"/>
                </a:solidFill>
              </a:rPr>
              <a:t>For Commerce students</a:t>
            </a:r>
            <a:r>
              <a:rPr lang="en-US" dirty="0">
                <a:solidFill>
                  <a:srgbClr val="2E3194"/>
                </a:solidFill>
              </a:rPr>
              <a:t>:</a:t>
            </a:r>
          </a:p>
          <a:p>
            <a:r>
              <a:rPr lang="en-US" b="1" u="sng" dirty="0">
                <a:solidFill>
                  <a:srgbClr val="2E3194"/>
                </a:solidFill>
              </a:rPr>
              <a:t>For Science students</a:t>
            </a:r>
            <a:r>
              <a:rPr lang="en-US" dirty="0">
                <a:solidFill>
                  <a:srgbClr val="2E3194"/>
                </a:solidFill>
              </a:rPr>
              <a:t>:</a:t>
            </a:r>
          </a:p>
          <a:p>
            <a:endParaRPr lang="en-US" dirty="0">
              <a:solidFill>
                <a:srgbClr val="2E3194"/>
              </a:solidFill>
            </a:endParaRPr>
          </a:p>
          <a:p>
            <a:r>
              <a:rPr lang="en-US" sz="1200" dirty="0">
                <a:solidFill>
                  <a:srgbClr val="2E3194"/>
                </a:solidFill>
              </a:rPr>
              <a:t>*these are some instances, for better understanding about what course relevancy is.</a:t>
            </a:r>
            <a:endParaRPr lang="en-IN" sz="1200" dirty="0">
              <a:solidFill>
                <a:srgbClr val="2E3194"/>
              </a:solidFill>
            </a:endParaRPr>
          </a:p>
        </p:txBody>
      </p:sp>
    </p:spTree>
    <p:extLst>
      <p:ext uri="{BB962C8B-B14F-4D97-AF65-F5344CB8AC3E}">
        <p14:creationId xmlns:p14="http://schemas.microsoft.com/office/powerpoint/2010/main" val="1532428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itle 1"/>
          <p:cNvSpPr txBox="1">
            <a:spLocks/>
          </p:cNvSpPr>
          <p:nvPr/>
        </p:nvSpPr>
        <p:spPr bwMode="auto">
          <a:xfrm>
            <a:off x="1524000" y="4114800"/>
            <a:ext cx="8047038"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marL="285750" indent="-285750">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algn="just" eaLnBrk="1" hangingPunct="1">
              <a:spcBef>
                <a:spcPct val="0"/>
              </a:spcBef>
              <a:buClrTx/>
              <a:buFontTx/>
              <a:buNone/>
            </a:pPr>
            <a:endParaRPr lang="en-IN" altLang="en-US" sz="1800" b="1" u="sng">
              <a:solidFill>
                <a:srgbClr val="58B7E6"/>
              </a:solidFill>
              <a:latin typeface="Times New Roman" panose="02020603050405020304" pitchFamily="18" charset="0"/>
              <a:cs typeface="Times New Roman" panose="02020603050405020304" pitchFamily="18" charset="0"/>
            </a:endParaRPr>
          </a:p>
          <a:p>
            <a:pPr algn="just" eaLnBrk="1" hangingPunct="1">
              <a:spcBef>
                <a:spcPct val="0"/>
              </a:spcBef>
              <a:buClrTx/>
              <a:buFont typeface="Wingdings" panose="05000000000000000000" pitchFamily="2" charset="2"/>
              <a:buChar char="Ø"/>
            </a:pPr>
            <a:endParaRPr lang="en-IN" altLang="en-US" sz="1800" b="1" u="sng">
              <a:solidFill>
                <a:srgbClr val="58B7E6"/>
              </a:solidFill>
              <a:latin typeface="Times New Roman" panose="02020603050405020304" pitchFamily="18" charset="0"/>
              <a:cs typeface="Times New Roman" panose="02020603050405020304" pitchFamily="18" charset="0"/>
            </a:endParaRPr>
          </a:p>
          <a:p>
            <a:pPr algn="just" eaLnBrk="1" hangingPunct="1">
              <a:spcBef>
                <a:spcPct val="0"/>
              </a:spcBef>
              <a:buClrTx/>
              <a:buFont typeface="Wingdings" panose="05000000000000000000" pitchFamily="2" charset="2"/>
              <a:buChar char="Ø"/>
            </a:pPr>
            <a:endParaRPr lang="en-IN" altLang="en-US" sz="1800" b="1" u="sng">
              <a:solidFill>
                <a:srgbClr val="58B7E6"/>
              </a:solidFill>
              <a:latin typeface="Times New Roman" panose="02020603050405020304" pitchFamily="18" charset="0"/>
              <a:cs typeface="Times New Roman" panose="02020603050405020304" pitchFamily="18" charset="0"/>
            </a:endParaRPr>
          </a:p>
          <a:p>
            <a:pPr algn="just" eaLnBrk="1" hangingPunct="1">
              <a:spcBef>
                <a:spcPct val="0"/>
              </a:spcBef>
              <a:buClrTx/>
              <a:buFont typeface="Wingdings" panose="05000000000000000000" pitchFamily="2" charset="2"/>
              <a:buChar char="Ø"/>
            </a:pPr>
            <a:endParaRPr lang="en-IN" altLang="en-US" sz="1800" b="1" u="sng">
              <a:solidFill>
                <a:srgbClr val="58B7E6"/>
              </a:solidFill>
              <a:latin typeface="Times New Roman" panose="02020603050405020304" pitchFamily="18" charset="0"/>
              <a:cs typeface="Times New Roman" panose="02020603050405020304" pitchFamily="18" charset="0"/>
            </a:endParaRPr>
          </a:p>
        </p:txBody>
      </p:sp>
      <p:sp>
        <p:nvSpPr>
          <p:cNvPr id="47108" name="Title 1"/>
          <p:cNvSpPr txBox="1">
            <a:spLocks/>
          </p:cNvSpPr>
          <p:nvPr/>
        </p:nvSpPr>
        <p:spPr bwMode="auto">
          <a:xfrm>
            <a:off x="1660526" y="4808538"/>
            <a:ext cx="8442325"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marL="285750" indent="-285750">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algn="just" eaLnBrk="1" hangingPunct="1">
              <a:spcBef>
                <a:spcPct val="0"/>
              </a:spcBef>
              <a:buClrTx/>
              <a:buFont typeface="Wingdings" panose="05000000000000000000" pitchFamily="2" charset="2"/>
              <a:buChar char="Ø"/>
            </a:pPr>
            <a:endParaRPr lang="en-IN" altLang="en-US" sz="1800" b="1" u="sng">
              <a:solidFill>
                <a:srgbClr val="58B7E6"/>
              </a:solidFill>
              <a:latin typeface="Times New Roman" panose="02020603050405020304" pitchFamily="18" charset="0"/>
              <a:cs typeface="Times New Roman" panose="02020603050405020304" pitchFamily="18" charset="0"/>
            </a:endParaRPr>
          </a:p>
        </p:txBody>
      </p:sp>
      <p:sp>
        <p:nvSpPr>
          <p:cNvPr id="47109" name="Title 1"/>
          <p:cNvSpPr txBox="1">
            <a:spLocks/>
          </p:cNvSpPr>
          <p:nvPr/>
        </p:nvSpPr>
        <p:spPr bwMode="auto">
          <a:xfrm>
            <a:off x="1625601" y="4292600"/>
            <a:ext cx="8329613"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marL="285750" indent="-285750">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algn="just" eaLnBrk="1" hangingPunct="1">
              <a:spcBef>
                <a:spcPct val="0"/>
              </a:spcBef>
              <a:buClrTx/>
              <a:buFont typeface="Wingdings" panose="05000000000000000000" pitchFamily="2" charset="2"/>
              <a:buChar char="Ø"/>
            </a:pPr>
            <a:endParaRPr lang="en-IN" altLang="en-US" sz="1800" b="1" u="sng">
              <a:solidFill>
                <a:srgbClr val="58B7E6"/>
              </a:solidFill>
              <a:latin typeface="Times New Roman" panose="02020603050405020304" pitchFamily="18" charset="0"/>
              <a:cs typeface="Times New Roman" panose="02020603050405020304" pitchFamily="18" charset="0"/>
            </a:endParaRPr>
          </a:p>
        </p:txBody>
      </p:sp>
      <p:sp>
        <p:nvSpPr>
          <p:cNvPr id="47110" name="Title 1"/>
          <p:cNvSpPr txBox="1">
            <a:spLocks/>
          </p:cNvSpPr>
          <p:nvPr/>
        </p:nvSpPr>
        <p:spPr bwMode="auto">
          <a:xfrm>
            <a:off x="1625600" y="3365500"/>
            <a:ext cx="847725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marL="285750" indent="-285750">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algn="just" eaLnBrk="1" hangingPunct="1">
              <a:spcBef>
                <a:spcPct val="0"/>
              </a:spcBef>
              <a:buClrTx/>
              <a:buFont typeface="Wingdings" panose="05000000000000000000" pitchFamily="2" charset="2"/>
              <a:buChar char="Ø"/>
            </a:pPr>
            <a:endParaRPr lang="en-IN" altLang="en-US" sz="1800" b="1" u="sng">
              <a:solidFill>
                <a:srgbClr val="58B7E6"/>
              </a:solidFill>
              <a:latin typeface="Times New Roman" panose="02020603050405020304" pitchFamily="18" charset="0"/>
              <a:cs typeface="Times New Roman" panose="02020603050405020304" pitchFamily="18" charset="0"/>
            </a:endParaRPr>
          </a:p>
        </p:txBody>
      </p:sp>
      <p:sp>
        <p:nvSpPr>
          <p:cNvPr id="47111" name="Title 1"/>
          <p:cNvSpPr txBox="1">
            <a:spLocks/>
          </p:cNvSpPr>
          <p:nvPr/>
        </p:nvSpPr>
        <p:spPr bwMode="auto">
          <a:xfrm>
            <a:off x="528638" y="1478705"/>
            <a:ext cx="86868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 typeface="Wingdings" panose="05000000000000000000" pitchFamily="2" charset="2"/>
              <a:buNone/>
            </a:pPr>
            <a:r>
              <a:rPr lang="en-US" altLang="en-US" b="1" u="sng" dirty="0">
                <a:solidFill>
                  <a:srgbClr val="F72283"/>
                </a:solidFill>
                <a:latin typeface="Calibri" panose="020F0502020204030204" pitchFamily="34" charset="0"/>
              </a:rPr>
              <a:t>GS Parameters</a:t>
            </a:r>
          </a:p>
        </p:txBody>
      </p:sp>
      <p:sp>
        <p:nvSpPr>
          <p:cNvPr id="47112" name="Title 1"/>
          <p:cNvSpPr txBox="1">
            <a:spLocks/>
          </p:cNvSpPr>
          <p:nvPr/>
        </p:nvSpPr>
        <p:spPr bwMode="auto">
          <a:xfrm>
            <a:off x="528638" y="2390596"/>
            <a:ext cx="8515350" cy="2756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eaLnBrk="1" hangingPunct="1">
              <a:lnSpc>
                <a:spcPct val="150000"/>
              </a:lnSpc>
              <a:spcBef>
                <a:spcPct val="0"/>
              </a:spcBef>
              <a:buFont typeface="Wingdings" panose="05000000000000000000" pitchFamily="2" charset="2"/>
              <a:buChar char="v"/>
            </a:pPr>
            <a:r>
              <a:rPr lang="en-US" altLang="en-US" sz="1800" dirty="0">
                <a:latin typeface="Calibri" panose="020F0502020204030204" pitchFamily="34" charset="0"/>
              </a:rPr>
              <a:t>Overall profile of the applicant (academic scores, IELTS score and work experience)</a:t>
            </a:r>
          </a:p>
          <a:p>
            <a:pPr eaLnBrk="1" hangingPunct="1">
              <a:lnSpc>
                <a:spcPct val="150000"/>
              </a:lnSpc>
              <a:spcBef>
                <a:spcPct val="0"/>
              </a:spcBef>
              <a:buFont typeface="Wingdings" panose="05000000000000000000" pitchFamily="2" charset="2"/>
              <a:buChar char="v"/>
            </a:pPr>
            <a:r>
              <a:rPr lang="en-US" altLang="en-US" sz="1800" dirty="0">
                <a:latin typeface="Calibri" panose="020F0502020204030204" pitchFamily="34" charset="0"/>
              </a:rPr>
              <a:t>Student’s financial documents – 1 Year tuition fee + Living Expense AUD 29710 + Travel cost AUD 2200 </a:t>
            </a:r>
          </a:p>
          <a:p>
            <a:pPr eaLnBrk="1" hangingPunct="1">
              <a:lnSpc>
                <a:spcPct val="150000"/>
              </a:lnSpc>
              <a:spcBef>
                <a:spcPct val="0"/>
              </a:spcBef>
              <a:buFont typeface="Wingdings" panose="05000000000000000000" pitchFamily="2" charset="2"/>
              <a:buChar char="v"/>
            </a:pPr>
            <a:r>
              <a:rPr lang="en-US" altLang="en-US" sz="1800" dirty="0">
                <a:latin typeface="Calibri" panose="020F0502020204030204" pitchFamily="34" charset="0"/>
              </a:rPr>
              <a:t>Relevance of the program to student’s educational background</a:t>
            </a:r>
          </a:p>
          <a:p>
            <a:pPr eaLnBrk="1" hangingPunct="1">
              <a:lnSpc>
                <a:spcPct val="150000"/>
              </a:lnSpc>
              <a:spcBef>
                <a:spcPct val="0"/>
              </a:spcBef>
              <a:buFont typeface="Wingdings" panose="05000000000000000000" pitchFamily="2" charset="2"/>
              <a:buChar char="v"/>
            </a:pPr>
            <a:r>
              <a:rPr lang="en-US" altLang="en-US" sz="1800" dirty="0">
                <a:latin typeface="Calibri" panose="020F0502020204030204" pitchFamily="34" charset="0"/>
              </a:rPr>
              <a:t>Students’ awareness of the program structure, costs, units, etc.</a:t>
            </a:r>
          </a:p>
          <a:p>
            <a:pPr eaLnBrk="1" hangingPunct="1">
              <a:lnSpc>
                <a:spcPct val="150000"/>
              </a:lnSpc>
              <a:spcBef>
                <a:spcPct val="0"/>
              </a:spcBef>
              <a:buFont typeface="Wingdings" panose="05000000000000000000" pitchFamily="2" charset="2"/>
              <a:buChar char="v"/>
            </a:pPr>
            <a:r>
              <a:rPr lang="en-US" altLang="en-US" sz="1800" dirty="0">
                <a:latin typeface="Calibri" panose="020F0502020204030204" pitchFamily="34" charset="0"/>
              </a:rPr>
              <a:t>Gaps in the student’s profile and the evidence he can furnish to explain the reasons </a:t>
            </a:r>
          </a:p>
          <a:p>
            <a:pPr eaLnBrk="1" hangingPunct="1">
              <a:lnSpc>
                <a:spcPct val="150000"/>
              </a:lnSpc>
              <a:spcBef>
                <a:spcPct val="0"/>
              </a:spcBef>
              <a:buFont typeface="Wingdings" panose="05000000000000000000" pitchFamily="2" charset="2"/>
              <a:buChar char="v"/>
            </a:pPr>
            <a:r>
              <a:rPr lang="en-US" altLang="en-US" sz="1800" dirty="0">
                <a:latin typeface="Calibri" panose="020F0502020204030204" pitchFamily="34" charset="0"/>
              </a:rPr>
              <a:t>Student’s reasons for choosing not to study in India</a:t>
            </a:r>
          </a:p>
          <a:p>
            <a:pPr eaLnBrk="1" hangingPunct="1">
              <a:lnSpc>
                <a:spcPct val="150000"/>
              </a:lnSpc>
              <a:spcBef>
                <a:spcPct val="0"/>
              </a:spcBef>
              <a:buFont typeface="Wingdings" panose="05000000000000000000" pitchFamily="2" charset="2"/>
              <a:buChar char="v"/>
            </a:pPr>
            <a:endParaRPr lang="en-US" altLang="en-US" sz="1800" dirty="0">
              <a:latin typeface="Calibri" panose="020F0502020204030204" pitchFamily="34" charset="0"/>
            </a:endParaRPr>
          </a:p>
        </p:txBody>
      </p:sp>
      <p:sp>
        <p:nvSpPr>
          <p:cNvPr id="47113" name="Rectangle 110"/>
          <p:cNvSpPr txBox="1">
            <a:spLocks noChangeArrowheads="1"/>
          </p:cNvSpPr>
          <p:nvPr/>
        </p:nvSpPr>
        <p:spPr bwMode="auto">
          <a:xfrm>
            <a:off x="1752600" y="639764"/>
            <a:ext cx="63246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a:spcBef>
                <a:spcPct val="0"/>
              </a:spcBef>
              <a:buClrTx/>
              <a:buFontTx/>
              <a:buNone/>
            </a:pPr>
            <a:r>
              <a:rPr lang="es-UY" altLang="en-US" b="1">
                <a:solidFill>
                  <a:schemeClr val="bg1"/>
                </a:solidFill>
              </a:rPr>
              <a:t>“GTE – Genuine Temporary Entrant ”</a:t>
            </a:r>
          </a:p>
          <a:p>
            <a:pPr>
              <a:spcBef>
                <a:spcPct val="0"/>
              </a:spcBef>
              <a:buClrTx/>
              <a:buFontTx/>
              <a:buNone/>
            </a:pPr>
            <a:endParaRPr lang="es-UY" altLang="en-US" b="1">
              <a:solidFill>
                <a:schemeClr val="bg1"/>
              </a:solidFill>
            </a:endParaRPr>
          </a:p>
        </p:txBody>
      </p:sp>
      <p:pic>
        <p:nvPicPr>
          <p:cNvPr id="14" name="Picture 9" descr="Image result for GTE australia">
            <a:extLst>
              <a:ext uri="{FF2B5EF4-FFF2-40B4-BE49-F238E27FC236}">
                <a16:creationId xmlns:a16="http://schemas.microsoft.com/office/drawing/2014/main" id="{F29B3E49-387F-4FEA-B8C1-8EFDC2B611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46865" y="2697383"/>
            <a:ext cx="3168650"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AFC88A53-4F0C-91CA-9321-5C64D1006F15}"/>
              </a:ext>
            </a:extLst>
          </p:cNvPr>
          <p:cNvSpPr txBox="1"/>
          <p:nvPr/>
        </p:nvSpPr>
        <p:spPr>
          <a:xfrm>
            <a:off x="173920" y="296556"/>
            <a:ext cx="11600738" cy="646331"/>
          </a:xfrm>
          <a:prstGeom prst="rect">
            <a:avLst/>
          </a:prstGeom>
          <a:noFill/>
        </p:spPr>
        <p:txBody>
          <a:bodyPr wrap="square">
            <a:spAutoFit/>
          </a:bodyPr>
          <a:lstStyle/>
          <a:p>
            <a:pPr algn="ctr"/>
            <a:r>
              <a:rPr lang="en-IN" sz="3600" dirty="0">
                <a:solidFill>
                  <a:srgbClr val="2E3194"/>
                </a:solidFill>
              </a:rPr>
              <a:t>GS – Genuine Student Criteria</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descr="A white icon with a gear and a check mark&#10;&#10;Description automatically generated">
            <a:extLst>
              <a:ext uri="{FF2B5EF4-FFF2-40B4-BE49-F238E27FC236}">
                <a16:creationId xmlns:a16="http://schemas.microsoft.com/office/drawing/2014/main" id="{95D88E15-E079-50EB-5853-2D9AEFBF0E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sp>
        <p:nvSpPr>
          <p:cNvPr id="8" name="TextBox 7">
            <a:extLst>
              <a:ext uri="{FF2B5EF4-FFF2-40B4-BE49-F238E27FC236}">
                <a16:creationId xmlns:a16="http://schemas.microsoft.com/office/drawing/2014/main" id="{93F66547-AB82-D02A-80AC-44CC347A39BA}"/>
              </a:ext>
            </a:extLst>
          </p:cNvPr>
          <p:cNvSpPr txBox="1"/>
          <p:nvPr/>
        </p:nvSpPr>
        <p:spPr>
          <a:xfrm>
            <a:off x="173920" y="266518"/>
            <a:ext cx="11520092" cy="646331"/>
          </a:xfrm>
          <a:prstGeom prst="rect">
            <a:avLst/>
          </a:prstGeom>
          <a:noFill/>
        </p:spPr>
        <p:txBody>
          <a:bodyPr wrap="square">
            <a:spAutoFit/>
          </a:bodyPr>
          <a:lstStyle/>
          <a:p>
            <a:pPr algn="ctr"/>
            <a:r>
              <a:rPr lang="en-IN" sz="3600" dirty="0">
                <a:solidFill>
                  <a:srgbClr val="2E3194"/>
                </a:solidFill>
              </a:rPr>
              <a:t>GS – Genuine Student Criteria</a:t>
            </a:r>
          </a:p>
        </p:txBody>
      </p:sp>
      <p:sp>
        <p:nvSpPr>
          <p:cNvPr id="21" name="Rectangle 110">
            <a:extLst>
              <a:ext uri="{FF2B5EF4-FFF2-40B4-BE49-F238E27FC236}">
                <a16:creationId xmlns:a16="http://schemas.microsoft.com/office/drawing/2014/main" id="{5EEC860E-87CB-F336-4C2F-36352585EB7F}"/>
              </a:ext>
            </a:extLst>
          </p:cNvPr>
          <p:cNvSpPr txBox="1">
            <a:spLocks noChangeArrowheads="1"/>
          </p:cNvSpPr>
          <p:nvPr/>
        </p:nvSpPr>
        <p:spPr bwMode="auto">
          <a:xfrm>
            <a:off x="173920" y="1395412"/>
            <a:ext cx="66309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a:spcBef>
                <a:spcPct val="0"/>
              </a:spcBef>
              <a:buClrTx/>
              <a:buFontTx/>
              <a:buNone/>
            </a:pPr>
            <a:r>
              <a:rPr lang="es-UY" altLang="en-US" b="1" dirty="0" err="1">
                <a:solidFill>
                  <a:srgbClr val="F72283"/>
                </a:solidFill>
              </a:rPr>
              <a:t>Acceptable</a:t>
            </a:r>
            <a:r>
              <a:rPr lang="es-UY" altLang="en-US" b="1" dirty="0">
                <a:solidFill>
                  <a:srgbClr val="F72283"/>
                </a:solidFill>
              </a:rPr>
              <a:t> </a:t>
            </a:r>
            <a:r>
              <a:rPr lang="es-UY" altLang="en-US" b="1" dirty="0" err="1">
                <a:solidFill>
                  <a:srgbClr val="F72283"/>
                </a:solidFill>
              </a:rPr>
              <a:t>Funds</a:t>
            </a:r>
            <a:endParaRPr lang="es-UY" altLang="en-US" b="1" dirty="0">
              <a:solidFill>
                <a:srgbClr val="F72283"/>
              </a:solidFill>
            </a:endParaRPr>
          </a:p>
          <a:p>
            <a:pPr>
              <a:spcBef>
                <a:spcPct val="0"/>
              </a:spcBef>
              <a:buClrTx/>
              <a:buFontTx/>
              <a:buNone/>
            </a:pPr>
            <a:endParaRPr lang="es-UY" altLang="en-US" b="1" dirty="0">
              <a:solidFill>
                <a:srgbClr val="F72283"/>
              </a:solidFill>
            </a:endParaRPr>
          </a:p>
        </p:txBody>
      </p:sp>
      <p:sp>
        <p:nvSpPr>
          <p:cNvPr id="22" name="Title 1">
            <a:extLst>
              <a:ext uri="{FF2B5EF4-FFF2-40B4-BE49-F238E27FC236}">
                <a16:creationId xmlns:a16="http://schemas.microsoft.com/office/drawing/2014/main" id="{31DF828B-7B46-6484-4597-998ADD69EC99}"/>
              </a:ext>
            </a:extLst>
          </p:cNvPr>
          <p:cNvSpPr txBox="1">
            <a:spLocks/>
          </p:cNvSpPr>
          <p:nvPr/>
        </p:nvSpPr>
        <p:spPr bwMode="auto">
          <a:xfrm>
            <a:off x="187325" y="1993900"/>
            <a:ext cx="7408863"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 typeface="Wingdings" panose="05000000000000000000" pitchFamily="2" charset="2"/>
              <a:buNone/>
            </a:pPr>
            <a:r>
              <a:rPr lang="en-US" altLang="en-US" b="1" u="sng" dirty="0">
                <a:solidFill>
                  <a:srgbClr val="F72283"/>
                </a:solidFill>
                <a:latin typeface="Calibri" panose="020F0502020204030204" pitchFamily="34" charset="0"/>
              </a:rPr>
              <a:t>Australian Universities accept following types of funds</a:t>
            </a:r>
            <a:endParaRPr lang="en-IN" altLang="en-US" b="1" u="sng" dirty="0">
              <a:solidFill>
                <a:srgbClr val="F72283"/>
              </a:solidFill>
              <a:latin typeface="Calibri" panose="020F0502020204030204" pitchFamily="34" charset="0"/>
            </a:endParaRPr>
          </a:p>
        </p:txBody>
      </p:sp>
      <p:sp>
        <p:nvSpPr>
          <p:cNvPr id="23" name="Title 1">
            <a:extLst>
              <a:ext uri="{FF2B5EF4-FFF2-40B4-BE49-F238E27FC236}">
                <a16:creationId xmlns:a16="http://schemas.microsoft.com/office/drawing/2014/main" id="{21959A69-D72C-5A2C-F128-A32E52AD8261}"/>
              </a:ext>
            </a:extLst>
          </p:cNvPr>
          <p:cNvSpPr txBox="1">
            <a:spLocks/>
          </p:cNvSpPr>
          <p:nvPr/>
        </p:nvSpPr>
        <p:spPr bwMode="auto">
          <a:xfrm>
            <a:off x="415925" y="2638425"/>
            <a:ext cx="5784850"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eaLnBrk="1" hangingPunct="1">
              <a:lnSpc>
                <a:spcPct val="150000"/>
              </a:lnSpc>
              <a:spcBef>
                <a:spcPct val="0"/>
              </a:spcBef>
              <a:buFont typeface="Wingdings" panose="05000000000000000000" pitchFamily="2" charset="2"/>
              <a:buChar char="v"/>
            </a:pPr>
            <a:r>
              <a:rPr lang="en-US" altLang="en-US" sz="2200" dirty="0">
                <a:latin typeface="Calibri" panose="020F0502020204030204" pitchFamily="34" charset="0"/>
              </a:rPr>
              <a:t>Education Loans</a:t>
            </a:r>
          </a:p>
          <a:p>
            <a:pPr eaLnBrk="1" hangingPunct="1">
              <a:lnSpc>
                <a:spcPct val="150000"/>
              </a:lnSpc>
              <a:spcBef>
                <a:spcPct val="0"/>
              </a:spcBef>
              <a:buFont typeface="Wingdings" panose="05000000000000000000" pitchFamily="2" charset="2"/>
              <a:buChar char="v"/>
            </a:pPr>
            <a:r>
              <a:rPr lang="en-US" altLang="en-US" sz="2200" dirty="0">
                <a:latin typeface="Calibri" panose="020F0502020204030204" pitchFamily="34" charset="0"/>
              </a:rPr>
              <a:t>Balance in Savings Bank Accounts</a:t>
            </a:r>
          </a:p>
          <a:p>
            <a:pPr eaLnBrk="1" hangingPunct="1">
              <a:lnSpc>
                <a:spcPct val="150000"/>
              </a:lnSpc>
              <a:spcBef>
                <a:spcPct val="0"/>
              </a:spcBef>
              <a:buFont typeface="Wingdings" panose="05000000000000000000" pitchFamily="2" charset="2"/>
              <a:buChar char="v"/>
            </a:pPr>
            <a:r>
              <a:rPr lang="en-US" altLang="en-US" sz="2200" dirty="0">
                <a:latin typeface="Calibri" panose="020F0502020204030204" pitchFamily="34" charset="0"/>
              </a:rPr>
              <a:t>Fixed Deposits</a:t>
            </a:r>
          </a:p>
        </p:txBody>
      </p:sp>
      <p:pic>
        <p:nvPicPr>
          <p:cNvPr id="24" name="Picture 9" descr="Image result for education loan">
            <a:extLst>
              <a:ext uri="{FF2B5EF4-FFF2-40B4-BE49-F238E27FC236}">
                <a16:creationId xmlns:a16="http://schemas.microsoft.com/office/drawing/2014/main" id="{32EC313A-895E-A74F-CF1B-5C996F8560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53987" y="2472749"/>
            <a:ext cx="2740025" cy="224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81304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descr="A white icon with a gear and a check mark&#10;&#10;Description automatically generated">
            <a:extLst>
              <a:ext uri="{FF2B5EF4-FFF2-40B4-BE49-F238E27FC236}">
                <a16:creationId xmlns:a16="http://schemas.microsoft.com/office/drawing/2014/main" id="{95D88E15-E079-50EB-5853-2D9AEFBF0E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sp>
        <p:nvSpPr>
          <p:cNvPr id="2" name="TextBox 1">
            <a:extLst>
              <a:ext uri="{FF2B5EF4-FFF2-40B4-BE49-F238E27FC236}">
                <a16:creationId xmlns:a16="http://schemas.microsoft.com/office/drawing/2014/main" id="{4DC7B8F0-976A-818E-48C5-605A7F1EF0B3}"/>
              </a:ext>
            </a:extLst>
          </p:cNvPr>
          <p:cNvSpPr txBox="1"/>
          <p:nvPr/>
        </p:nvSpPr>
        <p:spPr>
          <a:xfrm>
            <a:off x="115477" y="281081"/>
            <a:ext cx="11124609" cy="646331"/>
          </a:xfrm>
          <a:prstGeom prst="rect">
            <a:avLst/>
          </a:prstGeom>
          <a:noFill/>
        </p:spPr>
        <p:txBody>
          <a:bodyPr wrap="square">
            <a:spAutoFit/>
          </a:bodyPr>
          <a:lstStyle/>
          <a:p>
            <a:pPr algn="ctr"/>
            <a:r>
              <a:rPr lang="en-IN" sz="3600" dirty="0">
                <a:solidFill>
                  <a:srgbClr val="2E3194"/>
                </a:solidFill>
              </a:rPr>
              <a:t>GS – Genuine Student Criteria</a:t>
            </a:r>
          </a:p>
        </p:txBody>
      </p:sp>
      <p:sp>
        <p:nvSpPr>
          <p:cNvPr id="3" name="Title 1">
            <a:extLst>
              <a:ext uri="{FF2B5EF4-FFF2-40B4-BE49-F238E27FC236}">
                <a16:creationId xmlns:a16="http://schemas.microsoft.com/office/drawing/2014/main" id="{30250BE0-C36A-B4DE-30DB-FE6B8DAE0664}"/>
              </a:ext>
            </a:extLst>
          </p:cNvPr>
          <p:cNvSpPr txBox="1">
            <a:spLocks/>
          </p:cNvSpPr>
          <p:nvPr/>
        </p:nvSpPr>
        <p:spPr bwMode="auto">
          <a:xfrm>
            <a:off x="139700" y="1509710"/>
            <a:ext cx="3074987"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 typeface="Wingdings" panose="05000000000000000000" pitchFamily="2" charset="2"/>
              <a:buNone/>
            </a:pPr>
            <a:r>
              <a:rPr lang="en-US" altLang="en-US" b="1" u="sng" dirty="0">
                <a:solidFill>
                  <a:srgbClr val="F72283"/>
                </a:solidFill>
                <a:latin typeface="Calibri" panose="020F0502020204030204" pitchFamily="34" charset="0"/>
              </a:rPr>
              <a:t>Acceptable Sponsors</a:t>
            </a:r>
            <a:endParaRPr lang="en-IN" altLang="en-US" b="1" u="sng" dirty="0">
              <a:solidFill>
                <a:srgbClr val="F72283"/>
              </a:solidFill>
              <a:latin typeface="Calibri" panose="020F0502020204030204" pitchFamily="34" charset="0"/>
            </a:endParaRPr>
          </a:p>
        </p:txBody>
      </p:sp>
      <p:sp>
        <p:nvSpPr>
          <p:cNvPr id="7" name="Title 1">
            <a:extLst>
              <a:ext uri="{FF2B5EF4-FFF2-40B4-BE49-F238E27FC236}">
                <a16:creationId xmlns:a16="http://schemas.microsoft.com/office/drawing/2014/main" id="{8309CBA2-DDA4-9B9A-2FDB-4E34315BC031}"/>
              </a:ext>
            </a:extLst>
          </p:cNvPr>
          <p:cNvSpPr txBox="1">
            <a:spLocks/>
          </p:cNvSpPr>
          <p:nvPr/>
        </p:nvSpPr>
        <p:spPr bwMode="auto">
          <a:xfrm>
            <a:off x="115477" y="1967442"/>
            <a:ext cx="8632987" cy="178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 typeface="Wingdings" panose="05000000000000000000" pitchFamily="2" charset="2"/>
              <a:buChar char="v"/>
            </a:pPr>
            <a:r>
              <a:rPr lang="en-US" altLang="en-US" sz="2200" dirty="0">
                <a:latin typeface="Calibri" panose="020F0502020204030204" pitchFamily="34" charset="0"/>
              </a:rPr>
              <a:t>Parents</a:t>
            </a:r>
          </a:p>
          <a:p>
            <a:pPr eaLnBrk="1" hangingPunct="1">
              <a:spcBef>
                <a:spcPct val="0"/>
              </a:spcBef>
              <a:buFont typeface="Wingdings" panose="05000000000000000000" pitchFamily="2" charset="2"/>
              <a:buChar char="v"/>
            </a:pPr>
            <a:r>
              <a:rPr lang="en-US" altLang="en-US" sz="2200" dirty="0">
                <a:latin typeface="Calibri" panose="020F0502020204030204" pitchFamily="34" charset="0"/>
              </a:rPr>
              <a:t>Grandparents (Maternal/Paternal)</a:t>
            </a:r>
          </a:p>
          <a:p>
            <a:pPr eaLnBrk="1" hangingPunct="1">
              <a:spcBef>
                <a:spcPct val="0"/>
              </a:spcBef>
              <a:buFont typeface="Wingdings" panose="05000000000000000000" pitchFamily="2" charset="2"/>
              <a:buChar char="v"/>
            </a:pPr>
            <a:r>
              <a:rPr lang="en-US" altLang="en-US" sz="2200" dirty="0">
                <a:latin typeface="Calibri" panose="020F0502020204030204" pitchFamily="34" charset="0"/>
              </a:rPr>
              <a:t>Siblings (brother/sister)</a:t>
            </a:r>
          </a:p>
          <a:p>
            <a:pPr eaLnBrk="1" hangingPunct="1">
              <a:spcBef>
                <a:spcPct val="0"/>
              </a:spcBef>
              <a:buFont typeface="Wingdings" panose="05000000000000000000" pitchFamily="2" charset="2"/>
              <a:buChar char="v"/>
            </a:pPr>
            <a:r>
              <a:rPr lang="en-US" altLang="en-US" sz="2200" dirty="0">
                <a:latin typeface="Calibri" panose="020F0502020204030204" pitchFamily="34" charset="0"/>
              </a:rPr>
              <a:t>Student himself</a:t>
            </a:r>
          </a:p>
          <a:p>
            <a:pPr eaLnBrk="1" hangingPunct="1">
              <a:spcBef>
                <a:spcPct val="0"/>
              </a:spcBef>
              <a:buFont typeface="Wingdings" panose="05000000000000000000" pitchFamily="2" charset="2"/>
              <a:buChar char="v"/>
            </a:pPr>
            <a:r>
              <a:rPr lang="en-US" altLang="en-US" sz="2200" dirty="0">
                <a:latin typeface="Calibri" panose="020F0502020204030204" pitchFamily="34" charset="0"/>
              </a:rPr>
              <a:t>Uncle/Aunt (not more than 20%-25% of the total fund requirement)</a:t>
            </a:r>
            <a:endParaRPr lang="en-IN" altLang="en-US" sz="2200" dirty="0">
              <a:latin typeface="Calibri" panose="020F0502020204030204" pitchFamily="34" charset="0"/>
            </a:endParaRPr>
          </a:p>
        </p:txBody>
      </p:sp>
      <p:sp>
        <p:nvSpPr>
          <p:cNvPr id="8" name="Title 1">
            <a:extLst>
              <a:ext uri="{FF2B5EF4-FFF2-40B4-BE49-F238E27FC236}">
                <a16:creationId xmlns:a16="http://schemas.microsoft.com/office/drawing/2014/main" id="{102FC051-CAB8-2201-AC42-A372926D384B}"/>
              </a:ext>
            </a:extLst>
          </p:cNvPr>
          <p:cNvSpPr txBox="1">
            <a:spLocks/>
          </p:cNvSpPr>
          <p:nvPr/>
        </p:nvSpPr>
        <p:spPr bwMode="auto">
          <a:xfrm>
            <a:off x="139700" y="3789040"/>
            <a:ext cx="4492625"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 typeface="Wingdings" panose="05000000000000000000" pitchFamily="2" charset="2"/>
              <a:buNone/>
            </a:pPr>
            <a:r>
              <a:rPr lang="en-US" altLang="en-US" b="1" u="sng" dirty="0">
                <a:solidFill>
                  <a:srgbClr val="F72283"/>
                </a:solidFill>
                <a:latin typeface="Calibri" panose="020F0502020204030204" pitchFamily="34" charset="0"/>
              </a:rPr>
              <a:t>Non-acceptable Sponsors</a:t>
            </a:r>
            <a:endParaRPr lang="en-IN" altLang="en-US" b="1" u="sng" dirty="0">
              <a:solidFill>
                <a:srgbClr val="F72283"/>
              </a:solidFill>
              <a:latin typeface="Calibri" panose="020F0502020204030204" pitchFamily="34" charset="0"/>
            </a:endParaRPr>
          </a:p>
        </p:txBody>
      </p:sp>
      <p:sp>
        <p:nvSpPr>
          <p:cNvPr id="21" name="Title 1">
            <a:extLst>
              <a:ext uri="{FF2B5EF4-FFF2-40B4-BE49-F238E27FC236}">
                <a16:creationId xmlns:a16="http://schemas.microsoft.com/office/drawing/2014/main" id="{B61ED075-A703-32DA-D47D-D4DC07B998FA}"/>
              </a:ext>
            </a:extLst>
          </p:cNvPr>
          <p:cNvSpPr txBox="1">
            <a:spLocks/>
          </p:cNvSpPr>
          <p:nvPr/>
        </p:nvSpPr>
        <p:spPr bwMode="auto">
          <a:xfrm>
            <a:off x="139700" y="4195440"/>
            <a:ext cx="3252787"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 typeface="Wingdings" panose="05000000000000000000" pitchFamily="2" charset="2"/>
              <a:buChar char="v"/>
            </a:pPr>
            <a:r>
              <a:rPr lang="en-US" altLang="en-US" sz="2200" dirty="0">
                <a:latin typeface="Calibri" panose="020F0502020204030204" pitchFamily="34" charset="0"/>
              </a:rPr>
              <a:t>Cousins</a:t>
            </a:r>
          </a:p>
          <a:p>
            <a:pPr eaLnBrk="1" hangingPunct="1">
              <a:spcBef>
                <a:spcPct val="0"/>
              </a:spcBef>
              <a:buFont typeface="Wingdings" panose="05000000000000000000" pitchFamily="2" charset="2"/>
              <a:buChar char="v"/>
            </a:pPr>
            <a:r>
              <a:rPr lang="en-US" altLang="en-US" sz="2200" dirty="0">
                <a:latin typeface="Calibri" panose="020F0502020204030204" pitchFamily="34" charset="0"/>
              </a:rPr>
              <a:t>Family Friends</a:t>
            </a:r>
          </a:p>
          <a:p>
            <a:pPr eaLnBrk="1" hangingPunct="1">
              <a:spcBef>
                <a:spcPct val="0"/>
              </a:spcBef>
              <a:buFont typeface="Wingdings" panose="05000000000000000000" pitchFamily="2" charset="2"/>
              <a:buChar char="v"/>
            </a:pPr>
            <a:r>
              <a:rPr lang="en-US" altLang="en-US" sz="2200" dirty="0">
                <a:latin typeface="Calibri" panose="020F0502020204030204" pitchFamily="34" charset="0"/>
              </a:rPr>
              <a:t>Distant Relatives</a:t>
            </a:r>
            <a:endParaRPr lang="en-IN" altLang="en-US" sz="2200" dirty="0">
              <a:latin typeface="Calibri" panose="020F0502020204030204" pitchFamily="34" charset="0"/>
            </a:endParaRPr>
          </a:p>
        </p:txBody>
      </p:sp>
    </p:spTree>
    <p:extLst>
      <p:ext uri="{BB962C8B-B14F-4D97-AF65-F5344CB8AC3E}">
        <p14:creationId xmlns:p14="http://schemas.microsoft.com/office/powerpoint/2010/main" val="328282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ECEF4-F8D7-6B38-4767-3C27EB678B57}"/>
            </a:ext>
          </a:extLst>
        </p:cNvPr>
        <p:cNvGrpSpPr/>
        <p:nvPr/>
      </p:nvGrpSpPr>
      <p:grpSpPr>
        <a:xfrm>
          <a:off x="0" y="0"/>
          <a:ext cx="0" cy="0"/>
          <a:chOff x="0" y="0"/>
          <a:chExt cx="0" cy="0"/>
        </a:xfrm>
      </p:grpSpPr>
      <p:pic>
        <p:nvPicPr>
          <p:cNvPr id="29" name="Picture 28" descr="A white icon with a gear and a check mark&#10;&#10;Description automatically generated">
            <a:extLst>
              <a:ext uri="{FF2B5EF4-FFF2-40B4-BE49-F238E27FC236}">
                <a16:creationId xmlns:a16="http://schemas.microsoft.com/office/drawing/2014/main" id="{1F4DB0A5-74DC-FE75-B46F-55A4556067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sp>
        <p:nvSpPr>
          <p:cNvPr id="2" name="TextBox 1">
            <a:extLst>
              <a:ext uri="{FF2B5EF4-FFF2-40B4-BE49-F238E27FC236}">
                <a16:creationId xmlns:a16="http://schemas.microsoft.com/office/drawing/2014/main" id="{0031D0B4-7F27-861B-6CDB-A982B339071C}"/>
              </a:ext>
            </a:extLst>
          </p:cNvPr>
          <p:cNvSpPr txBox="1"/>
          <p:nvPr/>
        </p:nvSpPr>
        <p:spPr>
          <a:xfrm>
            <a:off x="173920" y="266518"/>
            <a:ext cx="11403791" cy="646331"/>
          </a:xfrm>
          <a:prstGeom prst="rect">
            <a:avLst/>
          </a:prstGeom>
          <a:noFill/>
        </p:spPr>
        <p:txBody>
          <a:bodyPr wrap="square">
            <a:spAutoFit/>
          </a:bodyPr>
          <a:lstStyle/>
          <a:p>
            <a:pPr algn="ctr"/>
            <a:r>
              <a:rPr lang="en-IN" sz="3600" dirty="0">
                <a:solidFill>
                  <a:srgbClr val="2E3194"/>
                </a:solidFill>
              </a:rPr>
              <a:t>GS – Genuine Student Criteria</a:t>
            </a:r>
          </a:p>
        </p:txBody>
      </p:sp>
      <p:sp>
        <p:nvSpPr>
          <p:cNvPr id="3" name="Title 1">
            <a:extLst>
              <a:ext uri="{FF2B5EF4-FFF2-40B4-BE49-F238E27FC236}">
                <a16:creationId xmlns:a16="http://schemas.microsoft.com/office/drawing/2014/main" id="{D08B6A82-9CD2-8357-4BCB-B85DEBC1B8F1}"/>
              </a:ext>
            </a:extLst>
          </p:cNvPr>
          <p:cNvSpPr txBox="1">
            <a:spLocks/>
          </p:cNvSpPr>
          <p:nvPr/>
        </p:nvSpPr>
        <p:spPr bwMode="auto">
          <a:xfrm>
            <a:off x="202066" y="2546703"/>
            <a:ext cx="8977882" cy="235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eaLnBrk="1" hangingPunct="1">
              <a:lnSpc>
                <a:spcPct val="150000"/>
              </a:lnSpc>
              <a:spcBef>
                <a:spcPct val="0"/>
              </a:spcBef>
              <a:buFont typeface="Wingdings" panose="05000000000000000000" pitchFamily="2" charset="2"/>
              <a:buChar char="v"/>
            </a:pPr>
            <a:r>
              <a:rPr lang="en-US" altLang="en-US" sz="2200" dirty="0">
                <a:latin typeface="Calibri" panose="020F0502020204030204" pitchFamily="34" charset="0"/>
              </a:rPr>
              <a:t>Should be availed from an acceptable financial institution</a:t>
            </a:r>
          </a:p>
          <a:p>
            <a:pPr eaLnBrk="1" hangingPunct="1">
              <a:lnSpc>
                <a:spcPct val="150000"/>
              </a:lnSpc>
              <a:spcBef>
                <a:spcPct val="0"/>
              </a:spcBef>
              <a:buFont typeface="Wingdings" panose="05000000000000000000" pitchFamily="2" charset="2"/>
              <a:buChar char="v"/>
            </a:pPr>
            <a:r>
              <a:rPr lang="en-US" altLang="en-US" sz="2200" dirty="0">
                <a:latin typeface="Calibri" panose="020F0502020204030204" pitchFamily="34" charset="0"/>
              </a:rPr>
              <a:t>Should not be ‘In-Principle’ or ‘Conditional’ and should be fully sanctioned</a:t>
            </a:r>
          </a:p>
          <a:p>
            <a:pPr eaLnBrk="1" hangingPunct="1">
              <a:lnSpc>
                <a:spcPct val="150000"/>
              </a:lnSpc>
              <a:spcBef>
                <a:spcPct val="0"/>
              </a:spcBef>
              <a:buFont typeface="Wingdings" panose="05000000000000000000" pitchFamily="2" charset="2"/>
              <a:buChar char="v"/>
            </a:pPr>
            <a:r>
              <a:rPr lang="en-US" altLang="en-US" sz="2200" dirty="0">
                <a:latin typeface="Calibri" panose="020F0502020204030204" pitchFamily="34" charset="0"/>
              </a:rPr>
              <a:t>Valuation Report of the property</a:t>
            </a:r>
          </a:p>
          <a:p>
            <a:pPr eaLnBrk="1" hangingPunct="1">
              <a:lnSpc>
                <a:spcPct val="150000"/>
              </a:lnSpc>
              <a:spcBef>
                <a:spcPct val="0"/>
              </a:spcBef>
              <a:buFont typeface="Wingdings" panose="05000000000000000000" pitchFamily="2" charset="2"/>
              <a:buChar char="v"/>
            </a:pPr>
            <a:r>
              <a:rPr lang="en-US" altLang="en-US" sz="2200" dirty="0">
                <a:latin typeface="Calibri" panose="020F0502020204030204" pitchFamily="34" charset="0"/>
              </a:rPr>
              <a:t>Collateral security can be asked for (immovable property/fixed deposits)</a:t>
            </a:r>
          </a:p>
          <a:p>
            <a:pPr eaLnBrk="1" hangingPunct="1">
              <a:lnSpc>
                <a:spcPct val="150000"/>
              </a:lnSpc>
              <a:spcBef>
                <a:spcPct val="0"/>
              </a:spcBef>
              <a:buFont typeface="Wingdings" panose="05000000000000000000" pitchFamily="2" charset="2"/>
              <a:buChar char="v"/>
            </a:pPr>
            <a:r>
              <a:rPr lang="en-US" altLang="en-US" sz="2200" dirty="0">
                <a:latin typeface="Calibri" panose="020F0502020204030204" pitchFamily="34" charset="0"/>
              </a:rPr>
              <a:t>Security should belong to immediate family members</a:t>
            </a:r>
          </a:p>
          <a:p>
            <a:pPr eaLnBrk="1" hangingPunct="1">
              <a:lnSpc>
                <a:spcPct val="150000"/>
              </a:lnSpc>
              <a:spcBef>
                <a:spcPct val="0"/>
              </a:spcBef>
              <a:buFont typeface="Wingdings" panose="05000000000000000000" pitchFamily="2" charset="2"/>
              <a:buChar char="v"/>
            </a:pPr>
            <a:endParaRPr lang="en-US" altLang="en-US" sz="2200" dirty="0">
              <a:latin typeface="Calibri" panose="020F0502020204030204" pitchFamily="34" charset="0"/>
            </a:endParaRPr>
          </a:p>
        </p:txBody>
      </p:sp>
      <p:sp>
        <p:nvSpPr>
          <p:cNvPr id="7" name="Rectangle 110">
            <a:extLst>
              <a:ext uri="{FF2B5EF4-FFF2-40B4-BE49-F238E27FC236}">
                <a16:creationId xmlns:a16="http://schemas.microsoft.com/office/drawing/2014/main" id="{8C982667-B39B-F8BD-48C3-C807F5B33C69}"/>
              </a:ext>
            </a:extLst>
          </p:cNvPr>
          <p:cNvSpPr txBox="1">
            <a:spLocks noChangeArrowheads="1"/>
          </p:cNvSpPr>
          <p:nvPr/>
        </p:nvSpPr>
        <p:spPr bwMode="auto">
          <a:xfrm>
            <a:off x="342467" y="1179867"/>
            <a:ext cx="3318841" cy="797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a:spcBef>
                <a:spcPct val="0"/>
              </a:spcBef>
              <a:buClrTx/>
              <a:buFontTx/>
              <a:buNone/>
            </a:pPr>
            <a:r>
              <a:rPr lang="es-UY" altLang="en-US" b="1" dirty="0">
                <a:solidFill>
                  <a:srgbClr val="F72283"/>
                </a:solidFill>
              </a:rPr>
              <a:t>EDUCATION Loan</a:t>
            </a:r>
          </a:p>
        </p:txBody>
      </p:sp>
    </p:spTree>
    <p:extLst>
      <p:ext uri="{BB962C8B-B14F-4D97-AF65-F5344CB8AC3E}">
        <p14:creationId xmlns:p14="http://schemas.microsoft.com/office/powerpoint/2010/main" val="32165813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349AD-F370-8CA0-99EF-B30E35CECC56}"/>
            </a:ext>
          </a:extLst>
        </p:cNvPr>
        <p:cNvGrpSpPr/>
        <p:nvPr/>
      </p:nvGrpSpPr>
      <p:grpSpPr>
        <a:xfrm>
          <a:off x="0" y="0"/>
          <a:ext cx="0" cy="0"/>
          <a:chOff x="0" y="0"/>
          <a:chExt cx="0" cy="0"/>
        </a:xfrm>
      </p:grpSpPr>
      <p:pic>
        <p:nvPicPr>
          <p:cNvPr id="29" name="Picture 28" descr="A white icon with a gear and a check mark&#10;&#10;Description automatically generated">
            <a:extLst>
              <a:ext uri="{FF2B5EF4-FFF2-40B4-BE49-F238E27FC236}">
                <a16:creationId xmlns:a16="http://schemas.microsoft.com/office/drawing/2014/main" id="{78DD2269-6722-ADA1-85C7-DF8DCD5C14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sp>
        <p:nvSpPr>
          <p:cNvPr id="2" name="TextBox 1">
            <a:extLst>
              <a:ext uri="{FF2B5EF4-FFF2-40B4-BE49-F238E27FC236}">
                <a16:creationId xmlns:a16="http://schemas.microsoft.com/office/drawing/2014/main" id="{BEC9C01A-3A00-1D75-D34D-E44FD082D24F}"/>
              </a:ext>
            </a:extLst>
          </p:cNvPr>
          <p:cNvSpPr txBox="1"/>
          <p:nvPr/>
        </p:nvSpPr>
        <p:spPr>
          <a:xfrm>
            <a:off x="173920" y="266518"/>
            <a:ext cx="11474129" cy="646331"/>
          </a:xfrm>
          <a:prstGeom prst="rect">
            <a:avLst/>
          </a:prstGeom>
          <a:noFill/>
        </p:spPr>
        <p:txBody>
          <a:bodyPr wrap="square">
            <a:spAutoFit/>
          </a:bodyPr>
          <a:lstStyle/>
          <a:p>
            <a:pPr algn="ctr"/>
            <a:r>
              <a:rPr lang="en-IN" sz="3600" dirty="0">
                <a:solidFill>
                  <a:srgbClr val="2E3194"/>
                </a:solidFill>
              </a:rPr>
              <a:t>GS – Genuine Student Criteria</a:t>
            </a:r>
          </a:p>
        </p:txBody>
      </p:sp>
      <p:sp>
        <p:nvSpPr>
          <p:cNvPr id="23" name="TextBox 22">
            <a:extLst>
              <a:ext uri="{FF2B5EF4-FFF2-40B4-BE49-F238E27FC236}">
                <a16:creationId xmlns:a16="http://schemas.microsoft.com/office/drawing/2014/main" id="{5508F696-55D8-90A4-3359-C1E2AC2F6639}"/>
              </a:ext>
            </a:extLst>
          </p:cNvPr>
          <p:cNvSpPr txBox="1"/>
          <p:nvPr/>
        </p:nvSpPr>
        <p:spPr>
          <a:xfrm>
            <a:off x="173920" y="1209440"/>
            <a:ext cx="6102926" cy="369332"/>
          </a:xfrm>
          <a:prstGeom prst="rect">
            <a:avLst/>
          </a:prstGeom>
          <a:noFill/>
        </p:spPr>
        <p:txBody>
          <a:bodyPr wrap="square">
            <a:spAutoFit/>
          </a:bodyPr>
          <a:lstStyle/>
          <a:p>
            <a:r>
              <a:rPr lang="en-US" b="1" dirty="0">
                <a:solidFill>
                  <a:srgbClr val="F72283"/>
                </a:solidFill>
              </a:rPr>
              <a:t>Savings Accounts and Term Deposits</a:t>
            </a:r>
          </a:p>
        </p:txBody>
      </p:sp>
      <p:pic>
        <p:nvPicPr>
          <p:cNvPr id="25" name="Picture 24">
            <a:extLst>
              <a:ext uri="{FF2B5EF4-FFF2-40B4-BE49-F238E27FC236}">
                <a16:creationId xmlns:a16="http://schemas.microsoft.com/office/drawing/2014/main" id="{D6BCDD63-63BC-0178-30CE-9C725A1F6EE8}"/>
              </a:ext>
            </a:extLst>
          </p:cNvPr>
          <p:cNvPicPr>
            <a:picLocks noChangeAspect="1"/>
          </p:cNvPicPr>
          <p:nvPr/>
        </p:nvPicPr>
        <p:blipFill>
          <a:blip r:embed="rId3"/>
          <a:stretch>
            <a:fillRect/>
          </a:stretch>
        </p:blipFill>
        <p:spPr>
          <a:xfrm>
            <a:off x="483635" y="1671679"/>
            <a:ext cx="8053514" cy="2097206"/>
          </a:xfrm>
          <a:prstGeom prst="rect">
            <a:avLst/>
          </a:prstGeom>
        </p:spPr>
      </p:pic>
      <p:sp>
        <p:nvSpPr>
          <p:cNvPr id="26" name="Title 1">
            <a:extLst>
              <a:ext uri="{FF2B5EF4-FFF2-40B4-BE49-F238E27FC236}">
                <a16:creationId xmlns:a16="http://schemas.microsoft.com/office/drawing/2014/main" id="{03452B53-78F4-92AF-DF64-8ADF18CABCCF}"/>
              </a:ext>
            </a:extLst>
          </p:cNvPr>
          <p:cNvSpPr txBox="1">
            <a:spLocks/>
          </p:cNvSpPr>
          <p:nvPr/>
        </p:nvSpPr>
        <p:spPr bwMode="auto">
          <a:xfrm>
            <a:off x="173920" y="4009000"/>
            <a:ext cx="3679825"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 typeface="Wingdings" panose="05000000000000000000" pitchFamily="2" charset="2"/>
              <a:buNone/>
            </a:pPr>
            <a:r>
              <a:rPr lang="en-US" altLang="en-US" sz="1800" b="1" dirty="0">
                <a:solidFill>
                  <a:srgbClr val="F72283"/>
                </a:solidFill>
                <a:latin typeface="+mn-lt"/>
              </a:rPr>
              <a:t>Income Proofs</a:t>
            </a:r>
          </a:p>
        </p:txBody>
      </p:sp>
      <p:pic>
        <p:nvPicPr>
          <p:cNvPr id="30" name="Picture 29">
            <a:extLst>
              <a:ext uri="{FF2B5EF4-FFF2-40B4-BE49-F238E27FC236}">
                <a16:creationId xmlns:a16="http://schemas.microsoft.com/office/drawing/2014/main" id="{30CAE62D-D8B6-B652-141D-C8310BD7924F}"/>
              </a:ext>
            </a:extLst>
          </p:cNvPr>
          <p:cNvPicPr>
            <a:picLocks noChangeAspect="1"/>
          </p:cNvPicPr>
          <p:nvPr/>
        </p:nvPicPr>
        <p:blipFill>
          <a:blip r:embed="rId4"/>
          <a:stretch>
            <a:fillRect/>
          </a:stretch>
        </p:blipFill>
        <p:spPr>
          <a:xfrm>
            <a:off x="635731" y="4756439"/>
            <a:ext cx="8059611" cy="890093"/>
          </a:xfrm>
          <a:prstGeom prst="rect">
            <a:avLst/>
          </a:prstGeom>
        </p:spPr>
      </p:pic>
    </p:spTree>
    <p:extLst>
      <p:ext uri="{BB962C8B-B14F-4D97-AF65-F5344CB8AC3E}">
        <p14:creationId xmlns:p14="http://schemas.microsoft.com/office/powerpoint/2010/main" val="1062090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txBox="1">
            <a:spLocks/>
          </p:cNvSpPr>
          <p:nvPr/>
        </p:nvSpPr>
        <p:spPr bwMode="auto">
          <a:xfrm>
            <a:off x="1611313" y="3944938"/>
            <a:ext cx="8329612"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marL="285750" indent="-285750">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algn="just" eaLnBrk="1" hangingPunct="1">
              <a:spcBef>
                <a:spcPct val="0"/>
              </a:spcBef>
              <a:buClrTx/>
              <a:buFont typeface="Wingdings" panose="05000000000000000000" pitchFamily="2" charset="2"/>
              <a:buChar char="Ø"/>
            </a:pPr>
            <a:endParaRPr lang="en-IN" altLang="en-US" sz="1800" b="1" u="sng">
              <a:solidFill>
                <a:srgbClr val="58B7E6"/>
              </a:solidFill>
              <a:latin typeface="Times New Roman" panose="02020603050405020304" pitchFamily="18" charset="0"/>
              <a:cs typeface="Times New Roman" panose="02020603050405020304" pitchFamily="18" charset="0"/>
            </a:endParaRPr>
          </a:p>
        </p:txBody>
      </p:sp>
      <p:sp>
        <p:nvSpPr>
          <p:cNvPr id="48131" name="Title 1"/>
          <p:cNvSpPr txBox="1">
            <a:spLocks/>
          </p:cNvSpPr>
          <p:nvPr/>
        </p:nvSpPr>
        <p:spPr bwMode="auto">
          <a:xfrm>
            <a:off x="1752600" y="2438400"/>
            <a:ext cx="8731250" cy="398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marL="285750" indent="-285750">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algn="just" eaLnBrk="1" hangingPunct="1">
              <a:spcBef>
                <a:spcPct val="0"/>
              </a:spcBef>
              <a:buClrTx/>
              <a:buFont typeface="Wingdings" panose="05000000000000000000" pitchFamily="2" charset="2"/>
              <a:buChar char="Ø"/>
            </a:pPr>
            <a:endParaRPr lang="en-IN" altLang="en-US" sz="1800" b="1" u="sng">
              <a:solidFill>
                <a:srgbClr val="58B7E6"/>
              </a:solidFill>
              <a:latin typeface="Times New Roman" panose="02020603050405020304" pitchFamily="18" charset="0"/>
              <a:cs typeface="Times New Roman" panose="02020603050405020304" pitchFamily="18" charset="0"/>
            </a:endParaRPr>
          </a:p>
        </p:txBody>
      </p:sp>
      <p:sp>
        <p:nvSpPr>
          <p:cNvPr id="48132" name="Title 1"/>
          <p:cNvSpPr txBox="1">
            <a:spLocks/>
          </p:cNvSpPr>
          <p:nvPr/>
        </p:nvSpPr>
        <p:spPr bwMode="auto">
          <a:xfrm>
            <a:off x="1611314" y="3173413"/>
            <a:ext cx="9056687"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marL="285750" indent="-285750">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algn="just" eaLnBrk="1" hangingPunct="1">
              <a:spcBef>
                <a:spcPct val="0"/>
              </a:spcBef>
              <a:buClrTx/>
              <a:buFont typeface="Wingdings" panose="05000000000000000000" pitchFamily="2" charset="2"/>
              <a:buChar char="Ø"/>
            </a:pPr>
            <a:endParaRPr lang="en-IN" altLang="en-US" sz="1800" b="1" u="sng">
              <a:solidFill>
                <a:srgbClr val="58B7E6"/>
              </a:solidFill>
              <a:latin typeface="Times New Roman" panose="02020603050405020304" pitchFamily="18" charset="0"/>
              <a:cs typeface="Times New Roman" panose="02020603050405020304" pitchFamily="18" charset="0"/>
            </a:endParaRPr>
          </a:p>
        </p:txBody>
      </p:sp>
      <p:sp>
        <p:nvSpPr>
          <p:cNvPr id="48133" name="Title 1"/>
          <p:cNvSpPr txBox="1">
            <a:spLocks/>
          </p:cNvSpPr>
          <p:nvPr/>
        </p:nvSpPr>
        <p:spPr bwMode="auto">
          <a:xfrm>
            <a:off x="1619250" y="5621338"/>
            <a:ext cx="3581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marL="285750" indent="-285750">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algn="just" eaLnBrk="1" hangingPunct="1">
              <a:spcBef>
                <a:spcPct val="0"/>
              </a:spcBef>
              <a:buClrTx/>
              <a:buFont typeface="Wingdings" panose="05000000000000000000" pitchFamily="2" charset="2"/>
              <a:buChar char="Ø"/>
            </a:pPr>
            <a:endParaRPr lang="en-IN" altLang="en-US" sz="1800" b="1">
              <a:solidFill>
                <a:srgbClr val="58B7E6"/>
              </a:solidFill>
              <a:latin typeface="Times New Roman" panose="02020603050405020304" pitchFamily="18" charset="0"/>
              <a:cs typeface="Times New Roman" panose="02020603050405020304" pitchFamily="18" charset="0"/>
            </a:endParaRPr>
          </a:p>
        </p:txBody>
      </p:sp>
      <p:sp>
        <p:nvSpPr>
          <p:cNvPr id="48134" name="Title 1"/>
          <p:cNvSpPr txBox="1">
            <a:spLocks/>
          </p:cNvSpPr>
          <p:nvPr/>
        </p:nvSpPr>
        <p:spPr bwMode="auto">
          <a:xfrm>
            <a:off x="1640375" y="1520031"/>
            <a:ext cx="8515350" cy="381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algn="just" eaLnBrk="1" hangingPunct="1">
              <a:lnSpc>
                <a:spcPct val="150000"/>
              </a:lnSpc>
              <a:spcBef>
                <a:spcPct val="0"/>
              </a:spcBef>
              <a:buFont typeface="Wingdings" panose="05000000000000000000" pitchFamily="2" charset="2"/>
              <a:buChar char="v"/>
            </a:pPr>
            <a:r>
              <a:rPr lang="en-US" altLang="en-US" sz="1800" dirty="0">
                <a:latin typeface="Calibri" panose="020F0502020204030204" pitchFamily="34" charset="0"/>
              </a:rPr>
              <a:t>Give details of the applicant’s current circumstances. This includes ties to family, community, employment and economic circumstances. </a:t>
            </a:r>
          </a:p>
          <a:p>
            <a:pPr algn="just" eaLnBrk="1" hangingPunct="1">
              <a:lnSpc>
                <a:spcPct val="150000"/>
              </a:lnSpc>
              <a:spcBef>
                <a:spcPct val="0"/>
              </a:spcBef>
              <a:buFont typeface="Wingdings" panose="05000000000000000000" pitchFamily="2" charset="2"/>
              <a:buChar char="v"/>
            </a:pPr>
            <a:r>
              <a:rPr lang="en-US" altLang="en-US" sz="1800" dirty="0">
                <a:latin typeface="Calibri" panose="020F0502020204030204" pitchFamily="34" charset="0"/>
              </a:rPr>
              <a:t>Explain why the applicant wishes to study this course in Australia with this particular education provider. This must also explain their understanding of the requirements of the intended course and studying and living in Australia.</a:t>
            </a:r>
          </a:p>
          <a:p>
            <a:pPr algn="just" eaLnBrk="1" hangingPunct="1">
              <a:lnSpc>
                <a:spcPct val="150000"/>
              </a:lnSpc>
              <a:spcBef>
                <a:spcPct val="0"/>
              </a:spcBef>
              <a:buFont typeface="Wingdings" panose="05000000000000000000" pitchFamily="2" charset="2"/>
              <a:buChar char="v"/>
            </a:pPr>
            <a:r>
              <a:rPr lang="en-US" altLang="en-US" sz="1800" dirty="0">
                <a:latin typeface="Calibri" panose="020F0502020204030204" pitchFamily="34" charset="0"/>
              </a:rPr>
              <a:t>Explain how completing the course will be of benefit to the applicant.</a:t>
            </a:r>
          </a:p>
          <a:p>
            <a:pPr algn="just" eaLnBrk="1" hangingPunct="1">
              <a:lnSpc>
                <a:spcPct val="150000"/>
              </a:lnSpc>
              <a:spcBef>
                <a:spcPct val="0"/>
              </a:spcBef>
              <a:buFont typeface="Wingdings" panose="05000000000000000000" pitchFamily="2" charset="2"/>
              <a:buChar char="v"/>
            </a:pPr>
            <a:r>
              <a:rPr lang="en-US" altLang="en-US" sz="1800" dirty="0">
                <a:latin typeface="Calibri" panose="020F0502020204030204" pitchFamily="34" charset="0"/>
              </a:rPr>
              <a:t>Give details of any other relevant information the applicant would like to include.</a:t>
            </a:r>
          </a:p>
          <a:p>
            <a:pPr marL="0" indent="0" algn="just" eaLnBrk="1" hangingPunct="1">
              <a:lnSpc>
                <a:spcPct val="150000"/>
              </a:lnSpc>
              <a:spcBef>
                <a:spcPct val="0"/>
              </a:spcBef>
              <a:buNone/>
            </a:pPr>
            <a:r>
              <a:rPr lang="en-US" altLang="en-US" sz="1800" b="1" dirty="0">
                <a:latin typeface="Calibri" panose="020F0502020204030204" pitchFamily="34" charset="0"/>
              </a:rPr>
              <a:t>Answers must be written in English, with a maximum of 150 words per question.</a:t>
            </a:r>
          </a:p>
        </p:txBody>
      </p:sp>
      <p:sp>
        <p:nvSpPr>
          <p:cNvPr id="48136" name="Rectangle 110"/>
          <p:cNvSpPr txBox="1">
            <a:spLocks noChangeArrowheads="1"/>
          </p:cNvSpPr>
          <p:nvPr/>
        </p:nvSpPr>
        <p:spPr bwMode="auto">
          <a:xfrm>
            <a:off x="1752600" y="639764"/>
            <a:ext cx="63246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40000"/>
              </a:spcBef>
              <a:buClr>
                <a:srgbClr val="0070C0"/>
              </a:buClr>
              <a:buFont typeface="Wingdings" panose="05000000000000000000" pitchFamily="2" charset="2"/>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40000"/>
              </a:spcBef>
              <a:buClr>
                <a:srgbClr val="0070C0"/>
              </a:buClr>
              <a:buFont typeface="Wingdings" panose="05000000000000000000" pitchFamily="2" charset="2"/>
              <a:buChar char="ü"/>
              <a:defRPr sz="2400">
                <a:solidFill>
                  <a:schemeClr val="tx1"/>
                </a:solidFill>
                <a:latin typeface="Trebuchet MS" panose="020B0603020202020204" pitchFamily="34" charset="0"/>
                <a:cs typeface="Arial" panose="020B0604020202020204" pitchFamily="34" charset="0"/>
              </a:defRPr>
            </a:lvl2pPr>
            <a:lvl3pPr marL="1143000" indent="-228600">
              <a:spcBef>
                <a:spcPct val="40000"/>
              </a:spcBef>
              <a:buClr>
                <a:srgbClr val="0070C0"/>
              </a:buClr>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40000"/>
              </a:spcBef>
              <a:buChar char="–"/>
              <a:defRPr sz="2400">
                <a:solidFill>
                  <a:schemeClr val="tx1"/>
                </a:solidFill>
                <a:latin typeface="Trebuchet MS" panose="020B0603020202020204" pitchFamily="34" charset="0"/>
                <a:cs typeface="Arial" panose="020B0604020202020204" pitchFamily="34" charset="0"/>
              </a:defRPr>
            </a:lvl4pPr>
            <a:lvl5pPr marL="2057400" indent="-228600">
              <a:spcBef>
                <a:spcPct val="40000"/>
              </a:spcBef>
              <a:buChar char="»"/>
              <a:defRPr sz="2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40000"/>
              </a:spcBef>
              <a:spcAft>
                <a:spcPct val="0"/>
              </a:spcAft>
              <a:buChar char="»"/>
              <a:defRPr sz="2400">
                <a:solidFill>
                  <a:schemeClr val="tx1"/>
                </a:solidFill>
                <a:latin typeface="Trebuchet MS" panose="020B0603020202020204" pitchFamily="34" charset="0"/>
                <a:cs typeface="Arial" panose="020B0604020202020204" pitchFamily="34" charset="0"/>
              </a:defRPr>
            </a:lvl9pPr>
          </a:lstStyle>
          <a:p>
            <a:pPr>
              <a:spcBef>
                <a:spcPct val="0"/>
              </a:spcBef>
              <a:buClrTx/>
              <a:buFontTx/>
              <a:buNone/>
            </a:pPr>
            <a:r>
              <a:rPr lang="es-UY" altLang="en-US" b="1">
                <a:solidFill>
                  <a:schemeClr val="bg1"/>
                </a:solidFill>
              </a:rPr>
              <a:t>“GTE – Genuine Temporary Entrant ”</a:t>
            </a:r>
          </a:p>
          <a:p>
            <a:pPr>
              <a:spcBef>
                <a:spcPct val="0"/>
              </a:spcBef>
              <a:buClrTx/>
              <a:buFontTx/>
              <a:buNone/>
            </a:pPr>
            <a:endParaRPr lang="es-UY" altLang="en-US" b="1">
              <a:solidFill>
                <a:schemeClr val="bg1"/>
              </a:solidFill>
            </a:endParaRPr>
          </a:p>
        </p:txBody>
      </p:sp>
      <p:sp>
        <p:nvSpPr>
          <p:cNvPr id="2" name="TextBox 1">
            <a:extLst>
              <a:ext uri="{FF2B5EF4-FFF2-40B4-BE49-F238E27FC236}">
                <a16:creationId xmlns:a16="http://schemas.microsoft.com/office/drawing/2014/main" id="{CBAAB112-B899-F4BB-C19B-AA0B4C11C672}"/>
              </a:ext>
            </a:extLst>
          </p:cNvPr>
          <p:cNvSpPr txBox="1"/>
          <p:nvPr/>
        </p:nvSpPr>
        <p:spPr>
          <a:xfrm>
            <a:off x="173920" y="296556"/>
            <a:ext cx="11277182" cy="646331"/>
          </a:xfrm>
          <a:prstGeom prst="rect">
            <a:avLst/>
          </a:prstGeom>
          <a:noFill/>
        </p:spPr>
        <p:txBody>
          <a:bodyPr wrap="square">
            <a:spAutoFit/>
          </a:bodyPr>
          <a:lstStyle/>
          <a:p>
            <a:pPr algn="ctr"/>
            <a:r>
              <a:rPr lang="en-IN" sz="3600" dirty="0">
                <a:solidFill>
                  <a:srgbClr val="2E3194"/>
                </a:solidFill>
              </a:rPr>
              <a:t>GS – Genuine Student Criteria (SOP)</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483BA-ADE5-3BC5-1218-FA230298616A}"/>
            </a:ext>
          </a:extLst>
        </p:cNvPr>
        <p:cNvGrpSpPr/>
        <p:nvPr/>
      </p:nvGrpSpPr>
      <p:grpSpPr>
        <a:xfrm>
          <a:off x="0" y="0"/>
          <a:ext cx="0" cy="0"/>
          <a:chOff x="0" y="0"/>
          <a:chExt cx="0" cy="0"/>
        </a:xfrm>
      </p:grpSpPr>
      <p:pic>
        <p:nvPicPr>
          <p:cNvPr id="29" name="Picture 28" descr="A white icon with a gear and a check mark&#10;&#10;Description automatically generated">
            <a:extLst>
              <a:ext uri="{FF2B5EF4-FFF2-40B4-BE49-F238E27FC236}">
                <a16:creationId xmlns:a16="http://schemas.microsoft.com/office/drawing/2014/main" id="{8D357C39-E070-07C8-409C-CA0F5F8182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sp>
        <p:nvSpPr>
          <p:cNvPr id="8" name="TextBox 7">
            <a:extLst>
              <a:ext uri="{FF2B5EF4-FFF2-40B4-BE49-F238E27FC236}">
                <a16:creationId xmlns:a16="http://schemas.microsoft.com/office/drawing/2014/main" id="{E2A2BFD6-D246-DE6C-C411-DC22DA4B875B}"/>
              </a:ext>
            </a:extLst>
          </p:cNvPr>
          <p:cNvSpPr txBox="1"/>
          <p:nvPr/>
        </p:nvSpPr>
        <p:spPr>
          <a:xfrm>
            <a:off x="297135" y="266518"/>
            <a:ext cx="10985154" cy="1077218"/>
          </a:xfrm>
          <a:prstGeom prst="rect">
            <a:avLst/>
          </a:prstGeom>
          <a:noFill/>
        </p:spPr>
        <p:txBody>
          <a:bodyPr wrap="square">
            <a:spAutoFit/>
          </a:bodyPr>
          <a:lstStyle/>
          <a:p>
            <a:pPr algn="ctr"/>
            <a:r>
              <a:rPr lang="en-US" sz="3200" dirty="0">
                <a:solidFill>
                  <a:srgbClr val="2E3194"/>
                </a:solidFill>
              </a:rPr>
              <a:t>What are the Work Rights of </a:t>
            </a:r>
            <a:br>
              <a:rPr lang="en-US" sz="3200" dirty="0">
                <a:solidFill>
                  <a:srgbClr val="2E3194"/>
                </a:solidFill>
              </a:rPr>
            </a:br>
            <a:r>
              <a:rPr lang="en-US" sz="3200" dirty="0">
                <a:solidFill>
                  <a:srgbClr val="2E3194"/>
                </a:solidFill>
              </a:rPr>
              <a:t>International Students in Australia?</a:t>
            </a:r>
          </a:p>
        </p:txBody>
      </p:sp>
      <p:sp>
        <p:nvSpPr>
          <p:cNvPr id="22" name="TextBox 21">
            <a:extLst>
              <a:ext uri="{FF2B5EF4-FFF2-40B4-BE49-F238E27FC236}">
                <a16:creationId xmlns:a16="http://schemas.microsoft.com/office/drawing/2014/main" id="{0BEEF01F-1F06-6AB2-EF4C-11BE7F6651EF}"/>
              </a:ext>
            </a:extLst>
          </p:cNvPr>
          <p:cNvSpPr txBox="1"/>
          <p:nvPr/>
        </p:nvSpPr>
        <p:spPr>
          <a:xfrm>
            <a:off x="339079" y="1911118"/>
            <a:ext cx="11513841" cy="3139321"/>
          </a:xfrm>
          <a:prstGeom prst="rect">
            <a:avLst/>
          </a:prstGeom>
          <a:noFill/>
        </p:spPr>
        <p:txBody>
          <a:bodyPr wrap="square">
            <a:spAutoFit/>
          </a:bodyPr>
          <a:lstStyle/>
          <a:p>
            <a:pPr marL="285750" indent="-285750" algn="just">
              <a:buFont typeface="Arial" panose="020B0604020202020204" pitchFamily="34" charset="0"/>
              <a:buChar char="•"/>
              <a:defRPr/>
            </a:pPr>
            <a:r>
              <a:rPr lang="en-US" altLang="en-US" sz="1800" dirty="0">
                <a:solidFill>
                  <a:srgbClr val="2E3194"/>
                </a:solidFill>
              </a:rPr>
              <a:t>Students can work 48 hours/fortnight (part-time) when their course is in session</a:t>
            </a:r>
          </a:p>
          <a:p>
            <a:pPr marL="285750" indent="-285750" algn="just">
              <a:buFont typeface="Arial" panose="020B0604020202020204" pitchFamily="34" charset="0"/>
              <a:buChar char="•"/>
              <a:defRPr/>
            </a:pPr>
            <a:r>
              <a:rPr lang="en-US" altLang="en-US" sz="1800" dirty="0">
                <a:solidFill>
                  <a:srgbClr val="2E3194"/>
                </a:solidFill>
              </a:rPr>
              <a:t>Students can work 4</a:t>
            </a:r>
            <a:r>
              <a:rPr lang="en-US" altLang="en-US" dirty="0">
                <a:solidFill>
                  <a:srgbClr val="2E3194"/>
                </a:solidFill>
              </a:rPr>
              <a:t>0</a:t>
            </a:r>
            <a:r>
              <a:rPr lang="en-US" altLang="en-US" sz="1800" dirty="0">
                <a:solidFill>
                  <a:srgbClr val="2E3194"/>
                </a:solidFill>
              </a:rPr>
              <a:t> hours/week (full time) during semester breaks and vacations</a:t>
            </a:r>
          </a:p>
          <a:p>
            <a:pPr marL="285750" indent="-285750" algn="just">
              <a:buFont typeface="Arial" panose="020B0604020202020204" pitchFamily="34" charset="0"/>
              <a:buChar char="•"/>
              <a:defRPr/>
            </a:pPr>
            <a:r>
              <a:rPr lang="en-US" altLang="en-US" sz="1800" dirty="0">
                <a:solidFill>
                  <a:srgbClr val="2E3194"/>
                </a:solidFill>
              </a:rPr>
              <a:t>Students not having exhausted 20 hours of part time work in a week can work extra in the following week in such a manner that the total duration over two weeks should not exceed 40 hours</a:t>
            </a:r>
          </a:p>
          <a:p>
            <a:pPr marL="285750" indent="-285750" algn="just">
              <a:buFont typeface="Arial" panose="020B0604020202020204" pitchFamily="34" charset="0"/>
              <a:buChar char="•"/>
              <a:defRPr/>
            </a:pPr>
            <a:r>
              <a:rPr lang="en-US" altLang="en-US" sz="1800" dirty="0">
                <a:solidFill>
                  <a:srgbClr val="2E3194"/>
                </a:solidFill>
              </a:rPr>
              <a:t>Students are usually paid between AUD 15 to AUD 20 per hour</a:t>
            </a:r>
          </a:p>
          <a:p>
            <a:pPr marL="285750" indent="-285750" algn="just">
              <a:buFont typeface="Arial" panose="020B0604020202020204" pitchFamily="34" charset="0"/>
              <a:buChar char="•"/>
              <a:defRPr/>
            </a:pPr>
            <a:r>
              <a:rPr lang="en-US" altLang="en-US" sz="1800" dirty="0">
                <a:solidFill>
                  <a:srgbClr val="2E3194"/>
                </a:solidFill>
              </a:rPr>
              <a:t>Students are able to support their living expenses to a good extent by working part time in Australia </a:t>
            </a:r>
          </a:p>
          <a:p>
            <a:pPr marL="285750" indent="-285750" algn="just">
              <a:buFont typeface="Arial" panose="020B0604020202020204" pitchFamily="34" charset="0"/>
              <a:buChar char="•"/>
              <a:defRPr/>
            </a:pPr>
            <a:endParaRPr lang="en-US" altLang="en-US" sz="1800" dirty="0">
              <a:solidFill>
                <a:srgbClr val="2E3194"/>
              </a:solidFill>
            </a:endParaRPr>
          </a:p>
          <a:p>
            <a:pPr marL="285750" indent="-285750" algn="just">
              <a:buFont typeface="Arial" panose="020B0604020202020204" pitchFamily="34" charset="0"/>
              <a:buChar char="•"/>
              <a:defRPr/>
            </a:pPr>
            <a:r>
              <a:rPr lang="en-US" altLang="en-US" sz="1800" dirty="0">
                <a:solidFill>
                  <a:srgbClr val="2E3194"/>
                </a:solidFill>
              </a:rPr>
              <a:t>Note: Students are allowed to work full time even when their course is in session.</a:t>
            </a:r>
            <a:endParaRPr lang="en-IN" altLang="en-US" sz="1800" dirty="0">
              <a:solidFill>
                <a:srgbClr val="2E3194"/>
              </a:solidFill>
            </a:endParaRPr>
          </a:p>
          <a:p>
            <a:pPr marL="285750" indent="-285750" algn="just">
              <a:buFont typeface="Arial" panose="020B0604020202020204" pitchFamily="34" charset="0"/>
              <a:buChar char="•"/>
              <a:defRPr/>
            </a:pPr>
            <a:endParaRPr lang="en-IN" altLang="en-US" sz="1800" dirty="0">
              <a:solidFill>
                <a:srgbClr val="2E3194"/>
              </a:solidFill>
            </a:endParaRPr>
          </a:p>
        </p:txBody>
      </p:sp>
    </p:spTree>
    <p:extLst>
      <p:ext uri="{BB962C8B-B14F-4D97-AF65-F5344CB8AC3E}">
        <p14:creationId xmlns:p14="http://schemas.microsoft.com/office/powerpoint/2010/main" val="36213242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a:extLst>
              <a:ext uri="{FF2B5EF4-FFF2-40B4-BE49-F238E27FC236}">
                <a16:creationId xmlns:a16="http://schemas.microsoft.com/office/drawing/2014/main" id="{EB952ACD-F2FD-9B1B-BE94-8895CC4560CC}"/>
              </a:ext>
            </a:extLst>
          </p:cNvPr>
          <p:cNvSpPr txBox="1"/>
          <p:nvPr/>
        </p:nvSpPr>
        <p:spPr>
          <a:xfrm>
            <a:off x="4142594" y="1807019"/>
            <a:ext cx="7800076" cy="2699585"/>
          </a:xfrm>
          <a:prstGeom prst="rect">
            <a:avLst/>
          </a:prstGeom>
        </p:spPr>
        <p:txBody>
          <a:bodyPr vert="horz" wrap="square" lIns="0" tIns="12700" rIns="0" bIns="0" rtlCol="0">
            <a:spAutoFit/>
          </a:bodyPr>
          <a:lstStyle/>
          <a:p>
            <a:pPr marL="457200" marR="1138555" indent="-292100" algn="just">
              <a:lnSpc>
                <a:spcPct val="120000"/>
              </a:lnSpc>
              <a:spcBef>
                <a:spcPts val="100"/>
              </a:spcBef>
              <a:buClr>
                <a:srgbClr val="F72384"/>
              </a:buClr>
              <a:buSzPct val="100000"/>
              <a:buFont typeface="Wingdings" panose="05000000000000000000" pitchFamily="2" charset="2"/>
              <a:buChar char="v"/>
              <a:tabLst>
                <a:tab pos="249554" algn="l"/>
                <a:tab pos="250190" algn="l"/>
              </a:tabLst>
              <a:defRPr/>
            </a:pPr>
            <a:r>
              <a:rPr sz="1600" kern="0" dirty="0">
                <a:latin typeface="Montserrat" pitchFamily="2" charset="0"/>
                <a:cs typeface="Arial" panose="020B0604020202020204" pitchFamily="34" charset="0"/>
              </a:rPr>
              <a:t>Quick and easy admissions process with an interactive  agent portal</a:t>
            </a:r>
          </a:p>
          <a:p>
            <a:pPr marL="457200" marR="511175" indent="-292100" algn="just">
              <a:lnSpc>
                <a:spcPct val="120000"/>
              </a:lnSpc>
              <a:buClr>
                <a:srgbClr val="F72384"/>
              </a:buClr>
              <a:buSzPct val="100000"/>
              <a:buFont typeface="Wingdings" panose="05000000000000000000" pitchFamily="2" charset="2"/>
              <a:buChar char="v"/>
              <a:tabLst>
                <a:tab pos="249554" algn="l"/>
                <a:tab pos="250190" algn="l"/>
              </a:tabLst>
              <a:defRPr/>
            </a:pPr>
            <a:r>
              <a:rPr sz="1600" kern="0" dirty="0">
                <a:latin typeface="Montserrat" pitchFamily="2" charset="0"/>
                <a:cs typeface="Arial" panose="020B0604020202020204" pitchFamily="34" charset="0"/>
              </a:rPr>
              <a:t>View </a:t>
            </a:r>
            <a:r>
              <a:rPr lang="en-IN" sz="1600" kern="0" dirty="0">
                <a:latin typeface="Montserrat" pitchFamily="2" charset="0"/>
                <a:cs typeface="Arial" panose="020B0604020202020204" pitchFamily="34" charset="0"/>
              </a:rPr>
              <a:t>all</a:t>
            </a:r>
            <a:r>
              <a:rPr sz="1600" kern="0" dirty="0">
                <a:latin typeface="Montserrat" pitchFamily="2" charset="0"/>
                <a:cs typeface="Arial" panose="020B0604020202020204" pitchFamily="34" charset="0"/>
              </a:rPr>
              <a:t> your applications + Daily updates regarding your  application</a:t>
            </a:r>
          </a:p>
          <a:p>
            <a:pPr marL="457200" indent="-292100" algn="just">
              <a:lnSpc>
                <a:spcPct val="120000"/>
              </a:lnSpc>
              <a:spcBef>
                <a:spcPts val="865"/>
              </a:spcBef>
              <a:buClr>
                <a:srgbClr val="F72384"/>
              </a:buClr>
              <a:buSzPct val="100000"/>
              <a:buFont typeface="Wingdings" panose="05000000000000000000" pitchFamily="2" charset="2"/>
              <a:buChar char="v"/>
              <a:tabLst>
                <a:tab pos="249554" algn="l"/>
                <a:tab pos="250190" algn="l"/>
              </a:tabLst>
              <a:defRPr/>
            </a:pPr>
            <a:r>
              <a:rPr sz="1600" kern="0" dirty="0">
                <a:latin typeface="Montserrat" pitchFamily="2" charset="0"/>
                <a:cs typeface="Arial" panose="020B0604020202020204" pitchFamily="34" charset="0"/>
              </a:rPr>
              <a:t>Fast offers</a:t>
            </a:r>
          </a:p>
          <a:p>
            <a:pPr marL="457200" indent="-292100" algn="just">
              <a:lnSpc>
                <a:spcPct val="120000"/>
              </a:lnSpc>
              <a:spcBef>
                <a:spcPts val="865"/>
              </a:spcBef>
              <a:buClr>
                <a:srgbClr val="F72384"/>
              </a:buClr>
              <a:buSzPct val="100000"/>
              <a:buFont typeface="Wingdings" panose="05000000000000000000" pitchFamily="2" charset="2"/>
              <a:buChar char="v"/>
              <a:tabLst>
                <a:tab pos="249554" algn="l"/>
                <a:tab pos="250190" algn="l"/>
              </a:tabLst>
              <a:defRPr/>
            </a:pPr>
            <a:r>
              <a:rPr sz="1600" kern="0" dirty="0">
                <a:latin typeface="Montserrat" pitchFamily="2" charset="0"/>
                <a:cs typeface="Arial" panose="020B0604020202020204" pitchFamily="34" charset="0"/>
              </a:rPr>
              <a:t>Visa</a:t>
            </a:r>
            <a:r>
              <a:rPr lang="en-IN" sz="1600" kern="0" dirty="0">
                <a:latin typeface="Montserrat" pitchFamily="2" charset="0"/>
                <a:cs typeface="Arial" panose="020B0604020202020204" pitchFamily="34" charset="0"/>
              </a:rPr>
              <a:t> support, accommodation support.</a:t>
            </a:r>
            <a:endParaRPr sz="1600" kern="0" dirty="0">
              <a:latin typeface="Montserrat" pitchFamily="2" charset="0"/>
              <a:cs typeface="Arial" panose="020B0604020202020204" pitchFamily="34" charset="0"/>
            </a:endParaRPr>
          </a:p>
          <a:p>
            <a:pPr marL="457200" indent="-292100" algn="just">
              <a:lnSpc>
                <a:spcPct val="120000"/>
              </a:lnSpc>
              <a:spcBef>
                <a:spcPts val="860"/>
              </a:spcBef>
              <a:buClr>
                <a:srgbClr val="F72384"/>
              </a:buClr>
              <a:buSzPct val="100000"/>
              <a:buFont typeface="Wingdings" panose="05000000000000000000" pitchFamily="2" charset="2"/>
              <a:buChar char="v"/>
              <a:tabLst>
                <a:tab pos="249554" algn="l"/>
                <a:tab pos="250190" algn="l"/>
              </a:tabLst>
              <a:defRPr/>
            </a:pPr>
            <a:r>
              <a:rPr sz="1600" kern="0" dirty="0">
                <a:latin typeface="Montserrat" pitchFamily="2" charset="0"/>
                <a:cs typeface="Arial" panose="020B0604020202020204" pitchFamily="34" charset="0"/>
              </a:rPr>
              <a:t>Support to convert students from application to visa stage.</a:t>
            </a:r>
          </a:p>
          <a:p>
            <a:pPr marL="457200" marR="5080" indent="-292100" algn="just">
              <a:lnSpc>
                <a:spcPct val="120000"/>
              </a:lnSpc>
              <a:buClr>
                <a:srgbClr val="F72384"/>
              </a:buClr>
              <a:buSzPct val="100000"/>
              <a:buFont typeface="Wingdings" panose="05000000000000000000" pitchFamily="2" charset="2"/>
              <a:buChar char="v"/>
              <a:tabLst>
                <a:tab pos="249554" algn="l"/>
                <a:tab pos="250190" algn="l"/>
              </a:tabLst>
              <a:defRPr/>
            </a:pPr>
            <a:r>
              <a:rPr sz="1600" kern="0" dirty="0">
                <a:latin typeface="Montserrat" pitchFamily="2" charset="0"/>
                <a:cs typeface="Arial" panose="020B0604020202020204" pitchFamily="34" charset="0"/>
              </a:rPr>
              <a:t>Checklist of documents to maximize chances to obtain student  visa</a:t>
            </a:r>
          </a:p>
        </p:txBody>
      </p:sp>
      <p:pic>
        <p:nvPicPr>
          <p:cNvPr id="24" name="Picture 23" descr="A purple and black letter e&#10;&#10;Description automatically generated">
            <a:extLst>
              <a:ext uri="{FF2B5EF4-FFF2-40B4-BE49-F238E27FC236}">
                <a16:creationId xmlns:a16="http://schemas.microsoft.com/office/drawing/2014/main" id="{5C5CD2A4-24AF-29D1-5504-A60CC37DE1B5}"/>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565699" y="3156812"/>
            <a:ext cx="3330033" cy="1342157"/>
          </a:xfrm>
          <a:prstGeom prst="rect">
            <a:avLst/>
          </a:prstGeom>
        </p:spPr>
      </p:pic>
      <p:sp>
        <p:nvSpPr>
          <p:cNvPr id="5" name="Title 1">
            <a:extLst>
              <a:ext uri="{FF2B5EF4-FFF2-40B4-BE49-F238E27FC236}">
                <a16:creationId xmlns:a16="http://schemas.microsoft.com/office/drawing/2014/main" id="{CB40F4DE-CBAF-788D-391F-51F451B83CF9}"/>
              </a:ext>
            </a:extLst>
          </p:cNvPr>
          <p:cNvSpPr>
            <a:spLocks noGrp="1"/>
          </p:cNvSpPr>
          <p:nvPr>
            <p:ph type="title"/>
          </p:nvPr>
        </p:nvSpPr>
        <p:spPr>
          <a:xfrm>
            <a:off x="409717" y="611954"/>
            <a:ext cx="9780061" cy="580144"/>
          </a:xfrm>
        </p:spPr>
        <p:txBody>
          <a:bodyPr/>
          <a:lstStyle/>
          <a:p>
            <a:pPr>
              <a:spcBef>
                <a:spcPct val="0"/>
              </a:spcBef>
            </a:pPr>
            <a:r>
              <a:rPr lang="en-IN" sz="3200" b="1" spc="-135" dirty="0">
                <a:solidFill>
                  <a:srgbClr val="2E3194"/>
                </a:solidFill>
                <a:latin typeface="Montserrat" pitchFamily="2" charset="0"/>
                <a:ea typeface="+mj-ea"/>
                <a:cs typeface="Arial" panose="020B0604020202020204" pitchFamily="34" charset="0"/>
              </a:rPr>
              <a:t>Support from Us…</a:t>
            </a:r>
          </a:p>
        </p:txBody>
      </p:sp>
    </p:spTree>
    <p:extLst>
      <p:ext uri="{BB962C8B-B14F-4D97-AF65-F5344CB8AC3E}">
        <p14:creationId xmlns:p14="http://schemas.microsoft.com/office/powerpoint/2010/main" val="37084396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9" name="Google Shape;89;p1"/>
          <p:cNvSpPr/>
          <p:nvPr/>
        </p:nvSpPr>
        <p:spPr>
          <a:xfrm>
            <a:off x="0" y="5231650"/>
            <a:ext cx="12192000" cy="1626350"/>
          </a:xfrm>
          <a:prstGeom prst="rect">
            <a:avLst/>
          </a:prstGeom>
          <a:solidFill>
            <a:srgbClr val="F83E9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 name="Rectangle 1">
            <a:extLst>
              <a:ext uri="{FF2B5EF4-FFF2-40B4-BE49-F238E27FC236}">
                <a16:creationId xmlns:a16="http://schemas.microsoft.com/office/drawing/2014/main" id="{AA350B1A-4C58-31A0-0803-E42F7DF99FE2}"/>
              </a:ext>
            </a:extLst>
          </p:cNvPr>
          <p:cNvSpPr/>
          <p:nvPr/>
        </p:nvSpPr>
        <p:spPr>
          <a:xfrm>
            <a:off x="2690273" y="5288340"/>
            <a:ext cx="7294444" cy="1569660"/>
          </a:xfrm>
          <a:prstGeom prst="rect">
            <a:avLst/>
          </a:prstGeom>
          <a:noFill/>
        </p:spPr>
        <p:txBody>
          <a:bodyPr wrap="square" lIns="91440" tIns="45720" rIns="91440" bIns="45720">
            <a:spAutoFit/>
          </a:bodyPr>
          <a:lstStyle/>
          <a:p>
            <a:pPr algn="ctr"/>
            <a:r>
              <a:rPr lang="en-US" sz="96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CANADA</a:t>
            </a:r>
          </a:p>
        </p:txBody>
      </p:sp>
      <p:pic>
        <p:nvPicPr>
          <p:cNvPr id="1026" name="Picture 2" descr="Study In Canada : Top Universities ...">
            <a:extLst>
              <a:ext uri="{FF2B5EF4-FFF2-40B4-BE49-F238E27FC236}">
                <a16:creationId xmlns:a16="http://schemas.microsoft.com/office/drawing/2014/main" id="{FF56E11D-CA78-A8A7-6A8D-3EB999E6B3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3087" y="-976"/>
            <a:ext cx="5848816" cy="523262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129" name="Google Shape;129;p3"/>
          <p:cNvSpPr txBox="1"/>
          <p:nvPr/>
        </p:nvSpPr>
        <p:spPr>
          <a:xfrm>
            <a:off x="883597" y="368300"/>
            <a:ext cx="8568505"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chemeClr val="dk1"/>
                </a:solidFill>
                <a:latin typeface="Arial"/>
                <a:ea typeface="Arial"/>
                <a:cs typeface="Arial"/>
                <a:sym typeface="Arial"/>
              </a:rPr>
              <a:t>                Points for Today’s Discussion</a:t>
            </a:r>
            <a:endParaRPr/>
          </a:p>
        </p:txBody>
      </p:sp>
      <p:sp>
        <p:nvSpPr>
          <p:cNvPr id="130" name="Google Shape;130;p3"/>
          <p:cNvSpPr/>
          <p:nvPr/>
        </p:nvSpPr>
        <p:spPr>
          <a:xfrm>
            <a:off x="272599" y="1277519"/>
            <a:ext cx="2562214" cy="968829"/>
          </a:xfrm>
          <a:prstGeom prst="rect">
            <a:avLst/>
          </a:prstGeom>
          <a:gradFill>
            <a:gsLst>
              <a:gs pos="0">
                <a:srgbClr val="BDF295"/>
              </a:gs>
              <a:gs pos="50000">
                <a:srgbClr val="D5F5BE"/>
              </a:gs>
              <a:gs pos="100000">
                <a:srgbClr val="EAFADE"/>
              </a:gs>
            </a:gsLst>
            <a:lin ang="2700000" scaled="0"/>
          </a:gra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dk1"/>
              </a:solidFill>
              <a:latin typeface="Arial"/>
              <a:ea typeface="Arial"/>
              <a:cs typeface="Arial"/>
              <a:sym typeface="Arial"/>
            </a:endParaRPr>
          </a:p>
          <a:p>
            <a:pPr marL="0" marR="0" lvl="0" indent="0" algn="ctr" rtl="0">
              <a:spcBef>
                <a:spcPts val="0"/>
              </a:spcBef>
              <a:spcAft>
                <a:spcPts val="0"/>
              </a:spcAft>
              <a:buNone/>
            </a:pPr>
            <a:r>
              <a:rPr lang="en-US" sz="1800" b="1">
                <a:solidFill>
                  <a:schemeClr val="dk1"/>
                </a:solidFill>
                <a:latin typeface="Arial"/>
                <a:ea typeface="Arial"/>
                <a:cs typeface="Arial"/>
                <a:sym typeface="Arial"/>
              </a:rPr>
              <a:t>Why Study in Canada</a:t>
            </a:r>
            <a:endParaRPr sz="1800">
              <a:solidFill>
                <a:schemeClr val="dk1"/>
              </a:solidFill>
              <a:latin typeface="Arial"/>
              <a:ea typeface="Arial"/>
              <a:cs typeface="Arial"/>
              <a:sym typeface="Arial"/>
            </a:endParaRPr>
          </a:p>
          <a:p>
            <a:pPr marL="0" marR="0" lvl="0" indent="0" algn="ctr" rtl="0">
              <a:spcBef>
                <a:spcPts val="0"/>
              </a:spcBef>
              <a:spcAft>
                <a:spcPts val="0"/>
              </a:spcAft>
              <a:buNone/>
            </a:pPr>
            <a:endParaRPr sz="1800" b="1">
              <a:solidFill>
                <a:schemeClr val="dk1"/>
              </a:solidFill>
              <a:latin typeface="Arial"/>
              <a:ea typeface="Arial"/>
              <a:cs typeface="Arial"/>
              <a:sym typeface="Arial"/>
            </a:endParaRPr>
          </a:p>
        </p:txBody>
      </p:sp>
      <p:sp>
        <p:nvSpPr>
          <p:cNvPr id="131" name="Google Shape;131;p3"/>
          <p:cNvSpPr/>
          <p:nvPr/>
        </p:nvSpPr>
        <p:spPr>
          <a:xfrm>
            <a:off x="3328902" y="1321375"/>
            <a:ext cx="2090057" cy="968829"/>
          </a:xfrm>
          <a:prstGeom prst="rect">
            <a:avLst/>
          </a:prstGeom>
          <a:solidFill>
            <a:srgbClr val="FAE2D5"/>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Arial"/>
                <a:ea typeface="Arial"/>
                <a:cs typeface="Arial"/>
                <a:sym typeface="Arial"/>
              </a:rPr>
              <a:t>Key Facts Canada</a:t>
            </a:r>
            <a:endParaRPr/>
          </a:p>
        </p:txBody>
      </p:sp>
      <p:sp>
        <p:nvSpPr>
          <p:cNvPr id="132" name="Google Shape;132;p3"/>
          <p:cNvSpPr/>
          <p:nvPr/>
        </p:nvSpPr>
        <p:spPr>
          <a:xfrm>
            <a:off x="3272705" y="4033995"/>
            <a:ext cx="2202449" cy="873912"/>
          </a:xfrm>
          <a:prstGeom prst="rect">
            <a:avLst/>
          </a:prstGeom>
          <a:solidFill>
            <a:srgbClr val="FAE2D5"/>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Arial"/>
                <a:ea typeface="Arial"/>
                <a:cs typeface="Arial"/>
                <a:sym typeface="Arial"/>
              </a:rPr>
              <a:t>Employment Rate by University/Course</a:t>
            </a:r>
            <a:endParaRPr/>
          </a:p>
        </p:txBody>
      </p:sp>
      <p:sp>
        <p:nvSpPr>
          <p:cNvPr id="133" name="Google Shape;133;p3"/>
          <p:cNvSpPr/>
          <p:nvPr/>
        </p:nvSpPr>
        <p:spPr>
          <a:xfrm>
            <a:off x="5913048" y="1262490"/>
            <a:ext cx="2286000" cy="972789"/>
          </a:xfrm>
          <a:prstGeom prst="rect">
            <a:avLst/>
          </a:prstGeom>
          <a:gradFill>
            <a:gsLst>
              <a:gs pos="0">
                <a:srgbClr val="BDF295"/>
              </a:gs>
              <a:gs pos="50000">
                <a:srgbClr val="D5F5BE"/>
              </a:gs>
              <a:gs pos="100000">
                <a:srgbClr val="EAFADE"/>
              </a:gs>
            </a:gsLst>
            <a:lin ang="2700000" scaled="0"/>
          </a:gra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a:solidFill>
                  <a:schemeClr val="dk1"/>
                </a:solidFill>
                <a:latin typeface="Arial"/>
                <a:ea typeface="Arial"/>
                <a:cs typeface="Arial"/>
                <a:sym typeface="Arial"/>
              </a:rPr>
              <a:t>Type of Universities in Canada</a:t>
            </a:r>
            <a:endParaRPr/>
          </a:p>
        </p:txBody>
      </p:sp>
      <p:sp>
        <p:nvSpPr>
          <p:cNvPr id="134" name="Google Shape;134;p3"/>
          <p:cNvSpPr/>
          <p:nvPr/>
        </p:nvSpPr>
        <p:spPr>
          <a:xfrm>
            <a:off x="9136896" y="1251637"/>
            <a:ext cx="2209800" cy="944835"/>
          </a:xfrm>
          <a:prstGeom prst="rect">
            <a:avLst/>
          </a:prstGeom>
          <a:solidFill>
            <a:srgbClr val="FAE2D5"/>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Arial"/>
                <a:ea typeface="Arial"/>
                <a:cs typeface="Arial"/>
                <a:sym typeface="Arial"/>
              </a:rPr>
              <a:t>Level and Type of Courses in Canada</a:t>
            </a:r>
            <a:endParaRPr sz="1800" b="1">
              <a:solidFill>
                <a:schemeClr val="dk1"/>
              </a:solidFill>
              <a:latin typeface="Arial"/>
              <a:ea typeface="Arial"/>
              <a:cs typeface="Arial"/>
              <a:sym typeface="Arial"/>
            </a:endParaRPr>
          </a:p>
        </p:txBody>
      </p:sp>
      <p:sp>
        <p:nvSpPr>
          <p:cNvPr id="135" name="Google Shape;135;p3"/>
          <p:cNvSpPr/>
          <p:nvPr/>
        </p:nvSpPr>
        <p:spPr>
          <a:xfrm>
            <a:off x="3328902" y="2716659"/>
            <a:ext cx="2047929" cy="873912"/>
          </a:xfrm>
          <a:prstGeom prst="rect">
            <a:avLst/>
          </a:prstGeom>
          <a:solidFill>
            <a:srgbClr val="FAE2D5"/>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Arial"/>
                <a:ea typeface="Arial"/>
                <a:cs typeface="Arial"/>
                <a:sym typeface="Arial"/>
              </a:rPr>
              <a:t>Our University Tie ups</a:t>
            </a:r>
            <a:endParaRPr/>
          </a:p>
        </p:txBody>
      </p:sp>
      <p:sp>
        <p:nvSpPr>
          <p:cNvPr id="136" name="Google Shape;136;p3"/>
          <p:cNvSpPr/>
          <p:nvPr/>
        </p:nvSpPr>
        <p:spPr>
          <a:xfrm>
            <a:off x="224529" y="2678826"/>
            <a:ext cx="2562214" cy="881743"/>
          </a:xfrm>
          <a:prstGeom prst="rect">
            <a:avLst/>
          </a:prstGeom>
          <a:gradFill>
            <a:gsLst>
              <a:gs pos="0">
                <a:srgbClr val="BDF295"/>
              </a:gs>
              <a:gs pos="50000">
                <a:srgbClr val="D5F5BE"/>
              </a:gs>
              <a:gs pos="100000">
                <a:srgbClr val="EAFADE"/>
              </a:gs>
            </a:gsLst>
            <a:lin ang="2700000" scaled="0"/>
          </a:gra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Arial"/>
                <a:ea typeface="Arial"/>
                <a:cs typeface="Arial"/>
                <a:sym typeface="Arial"/>
              </a:rPr>
              <a:t>Intakes/ Time Schedule for Intakes</a:t>
            </a:r>
            <a:endParaRPr/>
          </a:p>
          <a:p>
            <a:pPr marL="0" marR="0" lvl="0" indent="0" algn="ctr" rtl="0">
              <a:spcBef>
                <a:spcPts val="0"/>
              </a:spcBef>
              <a:spcAft>
                <a:spcPts val="0"/>
              </a:spcAft>
              <a:buNone/>
            </a:pPr>
            <a:endParaRPr sz="1800" b="1">
              <a:solidFill>
                <a:schemeClr val="dk1"/>
              </a:solidFill>
              <a:latin typeface="Arial"/>
              <a:ea typeface="Arial"/>
              <a:cs typeface="Arial"/>
              <a:sym typeface="Arial"/>
            </a:endParaRPr>
          </a:p>
        </p:txBody>
      </p:sp>
      <p:sp>
        <p:nvSpPr>
          <p:cNvPr id="137" name="Google Shape;137;p3"/>
          <p:cNvSpPr/>
          <p:nvPr/>
        </p:nvSpPr>
        <p:spPr>
          <a:xfrm>
            <a:off x="5889129" y="3994185"/>
            <a:ext cx="2286000" cy="913722"/>
          </a:xfrm>
          <a:prstGeom prst="rect">
            <a:avLst/>
          </a:prstGeom>
          <a:gradFill>
            <a:gsLst>
              <a:gs pos="0">
                <a:srgbClr val="BDF295"/>
              </a:gs>
              <a:gs pos="50000">
                <a:srgbClr val="D5F5BE"/>
              </a:gs>
              <a:gs pos="100000">
                <a:srgbClr val="EAFADE"/>
              </a:gs>
            </a:gsLst>
            <a:lin ang="2700000" scaled="0"/>
          </a:gra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Arial"/>
                <a:ea typeface="Arial"/>
                <a:cs typeface="Arial"/>
                <a:sym typeface="Arial"/>
              </a:rPr>
              <a:t>Post Study Work Visa/Student Work Rights </a:t>
            </a:r>
            <a:endParaRPr/>
          </a:p>
        </p:txBody>
      </p:sp>
      <p:sp>
        <p:nvSpPr>
          <p:cNvPr id="138" name="Google Shape;138;p3"/>
          <p:cNvSpPr/>
          <p:nvPr/>
        </p:nvSpPr>
        <p:spPr>
          <a:xfrm>
            <a:off x="5936968" y="2678827"/>
            <a:ext cx="2238161" cy="881743"/>
          </a:xfrm>
          <a:prstGeom prst="rect">
            <a:avLst/>
          </a:prstGeom>
          <a:gradFill>
            <a:gsLst>
              <a:gs pos="0">
                <a:srgbClr val="BDF295"/>
              </a:gs>
              <a:gs pos="50000">
                <a:srgbClr val="D5F5BE"/>
              </a:gs>
              <a:gs pos="100000">
                <a:srgbClr val="EAFADE"/>
              </a:gs>
            </a:gsLst>
            <a:lin ang="2700000" scaled="0"/>
          </a:gra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Arial"/>
                <a:ea typeface="Arial"/>
                <a:cs typeface="Arial"/>
                <a:sym typeface="Arial"/>
              </a:rPr>
              <a:t>Academic Entry Criteria</a:t>
            </a:r>
            <a:endParaRPr/>
          </a:p>
        </p:txBody>
      </p:sp>
      <p:sp>
        <p:nvSpPr>
          <p:cNvPr id="139" name="Google Shape;139;p3"/>
          <p:cNvSpPr/>
          <p:nvPr/>
        </p:nvSpPr>
        <p:spPr>
          <a:xfrm>
            <a:off x="9072151" y="2658563"/>
            <a:ext cx="2307983" cy="873912"/>
          </a:xfrm>
          <a:prstGeom prst="rect">
            <a:avLst/>
          </a:prstGeom>
          <a:solidFill>
            <a:srgbClr val="FAE2D5"/>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Arial"/>
                <a:ea typeface="Arial"/>
                <a:cs typeface="Arial"/>
                <a:sym typeface="Arial"/>
              </a:rPr>
              <a:t>Documents Requirement</a:t>
            </a:r>
            <a:endParaRPr/>
          </a:p>
        </p:txBody>
      </p:sp>
      <p:sp>
        <p:nvSpPr>
          <p:cNvPr id="140" name="Google Shape;140;p3"/>
          <p:cNvSpPr/>
          <p:nvPr/>
        </p:nvSpPr>
        <p:spPr>
          <a:xfrm>
            <a:off x="224529" y="3987886"/>
            <a:ext cx="2562213" cy="881743"/>
          </a:xfrm>
          <a:prstGeom prst="rect">
            <a:avLst/>
          </a:prstGeom>
          <a:gradFill>
            <a:gsLst>
              <a:gs pos="0">
                <a:srgbClr val="BDF295"/>
              </a:gs>
              <a:gs pos="50000">
                <a:srgbClr val="D5F5BE"/>
              </a:gs>
              <a:gs pos="100000">
                <a:srgbClr val="EAFADE"/>
              </a:gs>
            </a:gsLst>
            <a:lin ang="2700000" scaled="0"/>
          </a:gra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Arial"/>
                <a:ea typeface="Arial"/>
                <a:cs typeface="Arial"/>
                <a:sym typeface="Arial"/>
              </a:rPr>
              <a:t>Average Cost to Study in Canada</a:t>
            </a:r>
            <a:endParaRPr/>
          </a:p>
        </p:txBody>
      </p:sp>
      <p:sp>
        <p:nvSpPr>
          <p:cNvPr id="141" name="Google Shape;141;p3"/>
          <p:cNvSpPr/>
          <p:nvPr/>
        </p:nvSpPr>
        <p:spPr>
          <a:xfrm>
            <a:off x="9072152" y="3946508"/>
            <a:ext cx="2286001" cy="961399"/>
          </a:xfrm>
          <a:prstGeom prst="rect">
            <a:avLst/>
          </a:prstGeom>
          <a:solidFill>
            <a:srgbClr val="FAE2D5"/>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Arial"/>
                <a:ea typeface="Arial"/>
                <a:cs typeface="Arial"/>
                <a:sym typeface="Arial"/>
              </a:rPr>
              <a:t>Counselling Tips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4"/>
          <p:cNvSpPr txBox="1">
            <a:spLocks noGrp="1"/>
          </p:cNvSpPr>
          <p:nvPr>
            <p:ph type="title"/>
          </p:nvPr>
        </p:nvSpPr>
        <p:spPr>
          <a:xfrm>
            <a:off x="838200" y="365126"/>
            <a:ext cx="10515600" cy="72344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endParaRPr/>
          </a:p>
        </p:txBody>
      </p:sp>
      <p:sp>
        <p:nvSpPr>
          <p:cNvPr id="147" name="Google Shape;147;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16-02-2024</a:t>
            </a:r>
            <a:endParaRPr/>
          </a:p>
        </p:txBody>
      </p:sp>
      <p:sp>
        <p:nvSpPr>
          <p:cNvPr id="148" name="Google Shape;148;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sp>
        <p:nvSpPr>
          <p:cNvPr id="149" name="Google Shape;149;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23</a:t>
            </a:fld>
            <a:endParaRPr/>
          </a:p>
        </p:txBody>
      </p:sp>
      <p:sp>
        <p:nvSpPr>
          <p:cNvPr id="150" name="Google Shape;150;p4"/>
          <p:cNvSpPr txBox="1"/>
          <p:nvPr/>
        </p:nvSpPr>
        <p:spPr>
          <a:xfrm>
            <a:off x="4346802" y="1295400"/>
            <a:ext cx="751114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Arial"/>
                <a:ea typeface="Arial"/>
                <a:cs typeface="Arial"/>
                <a:sym typeface="Arial"/>
              </a:rPr>
              <a:t>United Kingdom of great Britain &amp; Northern Ireland</a:t>
            </a:r>
            <a:endParaRPr/>
          </a:p>
        </p:txBody>
      </p:sp>
      <p:pic>
        <p:nvPicPr>
          <p:cNvPr id="151" name="Google Shape;151;p4" descr="A map of canada with different colored states&#10;&#10;Description automatically generated"/>
          <p:cNvPicPr preferRelativeResize="0">
            <a:picLocks noGrp="1"/>
          </p:cNvPicPr>
          <p:nvPr>
            <p:ph type="body" idx="1"/>
          </p:nvPr>
        </p:nvPicPr>
        <p:blipFill rotWithShape="1">
          <a:blip r:embed="rId3">
            <a:alphaModFix/>
          </a:blip>
          <a:srcRect/>
          <a:stretch/>
        </p:blipFill>
        <p:spPr>
          <a:xfrm>
            <a:off x="0" y="1179075"/>
            <a:ext cx="5103860" cy="5542399"/>
          </a:xfrm>
          <a:prstGeom prst="rect">
            <a:avLst/>
          </a:prstGeom>
          <a:noFill/>
          <a:ln>
            <a:noFill/>
          </a:ln>
        </p:spPr>
      </p:pic>
      <p:pic>
        <p:nvPicPr>
          <p:cNvPr id="152" name="Google Shape;152;p4" descr="A white and pink logo"/>
          <p:cNvPicPr preferRelativeResize="0"/>
          <p:nvPr/>
        </p:nvPicPr>
        <p:blipFill rotWithShape="1">
          <a:blip r:embed="rId4">
            <a:alphaModFix/>
          </a:blip>
          <a:srcRect/>
          <a:stretch/>
        </p:blipFill>
        <p:spPr>
          <a:xfrm>
            <a:off x="7278" y="32672"/>
            <a:ext cx="12177444" cy="6858000"/>
          </a:xfrm>
          <a:prstGeom prst="rect">
            <a:avLst/>
          </a:prstGeom>
          <a:noFill/>
          <a:ln>
            <a:noFill/>
          </a:ln>
        </p:spPr>
      </p:pic>
      <p:sp>
        <p:nvSpPr>
          <p:cNvPr id="160" name="Google Shape;160;p4"/>
          <p:cNvSpPr/>
          <p:nvPr/>
        </p:nvSpPr>
        <p:spPr>
          <a:xfrm>
            <a:off x="7175321" y="3811797"/>
            <a:ext cx="4415989" cy="489434"/>
          </a:xfrm>
          <a:prstGeom prst="rect">
            <a:avLst/>
          </a:prstGeom>
          <a:solidFill>
            <a:srgbClr val="D8F2CF"/>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a:solidFill>
                  <a:schemeClr val="dk1"/>
                </a:solidFill>
                <a:latin typeface="Arial"/>
                <a:ea typeface="Arial"/>
                <a:cs typeface="Arial"/>
                <a:sym typeface="Arial"/>
              </a:rPr>
              <a:t>Capital : Ottawa </a:t>
            </a:r>
            <a:endParaRPr sz="1600" b="1">
              <a:solidFill>
                <a:schemeClr val="dk1"/>
              </a:solidFill>
              <a:latin typeface="Arial"/>
              <a:ea typeface="Arial"/>
              <a:cs typeface="Arial"/>
              <a:sym typeface="Arial"/>
            </a:endParaRPr>
          </a:p>
        </p:txBody>
      </p:sp>
      <p:sp>
        <p:nvSpPr>
          <p:cNvPr id="161" name="Google Shape;161;p4"/>
          <p:cNvSpPr/>
          <p:nvPr/>
        </p:nvSpPr>
        <p:spPr>
          <a:xfrm>
            <a:off x="5817520" y="4494156"/>
            <a:ext cx="4659068" cy="614929"/>
          </a:xfrm>
          <a:prstGeom prst="rect">
            <a:avLst/>
          </a:prstGeom>
          <a:solidFill>
            <a:srgbClr val="D8F2CF"/>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a:solidFill>
                  <a:schemeClr val="dk1"/>
                </a:solidFill>
                <a:latin typeface="Arial"/>
                <a:ea typeface="Arial"/>
                <a:cs typeface="Arial"/>
                <a:sym typeface="Arial"/>
              </a:rPr>
              <a:t>Canada–United States border is the longest international border in the world</a:t>
            </a:r>
            <a:endParaRPr sz="1600" b="1">
              <a:solidFill>
                <a:schemeClr val="dk1"/>
              </a:solidFill>
              <a:latin typeface="arial"/>
              <a:ea typeface="arial"/>
              <a:cs typeface="arial"/>
              <a:sym typeface="arial"/>
            </a:endParaRPr>
          </a:p>
        </p:txBody>
      </p:sp>
      <p:sp>
        <p:nvSpPr>
          <p:cNvPr id="162" name="Google Shape;162;p4"/>
          <p:cNvSpPr/>
          <p:nvPr/>
        </p:nvSpPr>
        <p:spPr>
          <a:xfrm>
            <a:off x="7278023" y="5315496"/>
            <a:ext cx="4415989" cy="511361"/>
          </a:xfrm>
          <a:prstGeom prst="rect">
            <a:avLst/>
          </a:prstGeom>
          <a:solidFill>
            <a:srgbClr val="D8F2CF"/>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a:solidFill>
                  <a:schemeClr val="dk1"/>
                </a:solidFill>
                <a:latin typeface="Arial"/>
                <a:ea typeface="Arial"/>
                <a:cs typeface="Arial"/>
                <a:sym typeface="Arial"/>
              </a:rPr>
              <a:t>Currency: CAD ( Canadian Dollars )  </a:t>
            </a:r>
            <a:endParaRPr/>
          </a:p>
        </p:txBody>
      </p:sp>
      <p:sp>
        <p:nvSpPr>
          <p:cNvPr id="163" name="Google Shape;163;p4"/>
          <p:cNvSpPr txBox="1"/>
          <p:nvPr/>
        </p:nvSpPr>
        <p:spPr>
          <a:xfrm>
            <a:off x="5817520" y="134223"/>
            <a:ext cx="619397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u="sng">
                <a:solidFill>
                  <a:schemeClr val="dk1"/>
                </a:solidFill>
                <a:latin typeface="Arial"/>
                <a:ea typeface="Arial"/>
                <a:cs typeface="Arial"/>
                <a:sym typeface="Arial"/>
              </a:rPr>
              <a:t>Canada is Divided into 10 Provinces; Province is a Political Boundary that divides Canada into different regions. </a:t>
            </a:r>
            <a:endParaRPr/>
          </a:p>
        </p:txBody>
      </p:sp>
      <p:sp>
        <p:nvSpPr>
          <p:cNvPr id="164" name="Google Shape;164;p4"/>
          <p:cNvSpPr txBox="1"/>
          <p:nvPr/>
        </p:nvSpPr>
        <p:spPr>
          <a:xfrm>
            <a:off x="5733490" y="1031143"/>
            <a:ext cx="604157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Canada Stretches from Pacific Ocean from West to the Atlantic Ocean on the East. </a:t>
            </a:r>
            <a:endParaRPr/>
          </a:p>
        </p:txBody>
      </p:sp>
      <p:sp>
        <p:nvSpPr>
          <p:cNvPr id="165" name="Google Shape;165;p4"/>
          <p:cNvSpPr/>
          <p:nvPr/>
        </p:nvSpPr>
        <p:spPr>
          <a:xfrm>
            <a:off x="5906692" y="1691251"/>
            <a:ext cx="5731053" cy="1864050"/>
          </a:xfrm>
          <a:prstGeom prst="rect">
            <a:avLst/>
          </a:prstGeom>
          <a:solidFill>
            <a:srgbClr val="D8F2CF"/>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Arial"/>
                <a:ea typeface="Arial"/>
                <a:cs typeface="Arial"/>
                <a:sym typeface="Arial"/>
              </a:rPr>
              <a:t>Top Provinces popular Cities : </a:t>
            </a:r>
            <a:endParaRPr/>
          </a:p>
          <a:p>
            <a:pPr marL="285750" marR="0" lvl="0" indent="-285750" algn="l" rtl="0">
              <a:spcBef>
                <a:spcPts val="0"/>
              </a:spcBef>
              <a:spcAft>
                <a:spcPts val="0"/>
              </a:spcAft>
              <a:buClr>
                <a:schemeClr val="dk1"/>
              </a:buClr>
              <a:buSzPts val="1800"/>
              <a:buFont typeface="Arial"/>
              <a:buChar char="•"/>
            </a:pPr>
            <a:r>
              <a:rPr lang="en-US" sz="1800" b="1">
                <a:solidFill>
                  <a:schemeClr val="dk1"/>
                </a:solidFill>
                <a:latin typeface="Arial"/>
                <a:ea typeface="Arial"/>
                <a:cs typeface="Arial"/>
                <a:sym typeface="Arial"/>
              </a:rPr>
              <a:t>Ontario: </a:t>
            </a:r>
            <a:r>
              <a:rPr lang="en-US" sz="1800">
                <a:solidFill>
                  <a:schemeClr val="dk1"/>
                </a:solidFill>
                <a:latin typeface="Arial"/>
                <a:ea typeface="Arial"/>
                <a:cs typeface="Arial"/>
                <a:sym typeface="Arial"/>
              </a:rPr>
              <a:t> Toronto </a:t>
            </a:r>
            <a:endParaRPr/>
          </a:p>
          <a:p>
            <a:pPr marL="285750" marR="0" lvl="0" indent="-285750" algn="l" rtl="0">
              <a:spcBef>
                <a:spcPts val="0"/>
              </a:spcBef>
              <a:spcAft>
                <a:spcPts val="0"/>
              </a:spcAft>
              <a:buClr>
                <a:schemeClr val="dk1"/>
              </a:buClr>
              <a:buSzPts val="1800"/>
              <a:buFont typeface="Arial"/>
              <a:buChar char="•"/>
            </a:pPr>
            <a:r>
              <a:rPr lang="en-US" sz="1800" b="1">
                <a:solidFill>
                  <a:schemeClr val="dk1"/>
                </a:solidFill>
                <a:latin typeface="Arial"/>
                <a:ea typeface="Arial"/>
                <a:cs typeface="Arial"/>
                <a:sym typeface="Arial"/>
              </a:rPr>
              <a:t>British Columbia: </a:t>
            </a:r>
            <a:r>
              <a:rPr lang="en-US" sz="1800">
                <a:solidFill>
                  <a:schemeClr val="dk1"/>
                </a:solidFill>
                <a:latin typeface="Arial"/>
                <a:ea typeface="Arial"/>
                <a:cs typeface="Arial"/>
                <a:sym typeface="Arial"/>
              </a:rPr>
              <a:t>Vancouver</a:t>
            </a:r>
            <a:endParaRPr/>
          </a:p>
          <a:p>
            <a:pPr marL="285750" marR="0" lvl="0" indent="-285750" algn="l" rtl="0">
              <a:spcBef>
                <a:spcPts val="0"/>
              </a:spcBef>
              <a:spcAft>
                <a:spcPts val="0"/>
              </a:spcAft>
              <a:buClr>
                <a:schemeClr val="dk1"/>
              </a:buClr>
              <a:buSzPts val="1800"/>
              <a:buFont typeface="Arial"/>
              <a:buChar char="•"/>
            </a:pPr>
            <a:r>
              <a:rPr lang="en-US" sz="1800" b="1">
                <a:solidFill>
                  <a:schemeClr val="dk1"/>
                </a:solidFill>
                <a:latin typeface="Arial"/>
                <a:ea typeface="Arial"/>
                <a:cs typeface="Arial"/>
                <a:sym typeface="Arial"/>
              </a:rPr>
              <a:t>Quebec: </a:t>
            </a:r>
            <a:r>
              <a:rPr lang="en-US" sz="1800">
                <a:solidFill>
                  <a:schemeClr val="dk1"/>
                </a:solidFill>
                <a:latin typeface="Arial"/>
                <a:ea typeface="Arial"/>
                <a:cs typeface="Arial"/>
                <a:sym typeface="Arial"/>
              </a:rPr>
              <a:t>Montreal</a:t>
            </a:r>
            <a:r>
              <a:rPr lang="en-US" sz="1800" b="1">
                <a:solidFill>
                  <a:schemeClr val="dk1"/>
                </a:solidFill>
                <a:latin typeface="Arial"/>
                <a:ea typeface="Arial"/>
                <a:cs typeface="Arial"/>
                <a:sym typeface="Arial"/>
              </a:rPr>
              <a:t> </a:t>
            </a:r>
            <a:endParaRPr/>
          </a:p>
          <a:p>
            <a:pPr marL="285750" marR="0" lvl="0" indent="-285750" algn="l" rtl="0">
              <a:spcBef>
                <a:spcPts val="0"/>
              </a:spcBef>
              <a:spcAft>
                <a:spcPts val="0"/>
              </a:spcAft>
              <a:buClr>
                <a:schemeClr val="dk1"/>
              </a:buClr>
              <a:buSzPts val="1800"/>
              <a:buFont typeface="Arial"/>
              <a:buChar char="•"/>
            </a:pPr>
            <a:r>
              <a:rPr lang="en-US" sz="1800" b="1">
                <a:solidFill>
                  <a:schemeClr val="dk1"/>
                </a:solidFill>
                <a:latin typeface="Arial"/>
                <a:ea typeface="Arial"/>
                <a:cs typeface="Arial"/>
                <a:sym typeface="Arial"/>
              </a:rPr>
              <a:t>Alberta: </a:t>
            </a:r>
            <a:r>
              <a:rPr lang="en-US" sz="1800">
                <a:solidFill>
                  <a:schemeClr val="dk1"/>
                </a:solidFill>
                <a:latin typeface="Arial"/>
                <a:ea typeface="Arial"/>
                <a:cs typeface="Arial"/>
                <a:sym typeface="Arial"/>
              </a:rPr>
              <a:t>Calgery</a:t>
            </a:r>
            <a:r>
              <a:rPr lang="en-US" sz="1800" b="1">
                <a:solidFill>
                  <a:schemeClr val="dk1"/>
                </a:solidFill>
                <a:latin typeface="Arial"/>
                <a:ea typeface="Arial"/>
                <a:cs typeface="Arial"/>
                <a:sym typeface="Arial"/>
              </a:rPr>
              <a:t> </a:t>
            </a:r>
            <a:endParaRPr sz="1800">
              <a:solidFill>
                <a:schemeClr val="dk1"/>
              </a:solidFill>
              <a:latin typeface="Arial"/>
              <a:ea typeface="Arial"/>
              <a:cs typeface="Arial"/>
              <a:sym typeface="Arial"/>
            </a:endParaRPr>
          </a:p>
        </p:txBody>
      </p:sp>
      <p:pic>
        <p:nvPicPr>
          <p:cNvPr id="166" name="Google Shape;166;p4" descr="A map of canada with different colored states&#10;&#10;Description automatically generated"/>
          <p:cNvPicPr preferRelativeResize="0"/>
          <p:nvPr/>
        </p:nvPicPr>
        <p:blipFill rotWithShape="1">
          <a:blip r:embed="rId3">
            <a:alphaModFix/>
          </a:blip>
          <a:srcRect/>
          <a:stretch/>
        </p:blipFill>
        <p:spPr>
          <a:xfrm>
            <a:off x="103756" y="32665"/>
            <a:ext cx="5629734" cy="611345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86" name="Google Shape;186;p5"/>
          <p:cNvSpPr txBox="1"/>
          <p:nvPr/>
        </p:nvSpPr>
        <p:spPr>
          <a:xfrm>
            <a:off x="383583" y="186545"/>
            <a:ext cx="4440573"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rgbClr val="FF3185"/>
                </a:solidFill>
                <a:latin typeface="Montserrat"/>
                <a:ea typeface="Montserrat"/>
                <a:cs typeface="Montserrat"/>
                <a:sym typeface="Montserrat"/>
              </a:rPr>
              <a:t>Why Canada?</a:t>
            </a:r>
            <a:endParaRPr/>
          </a:p>
        </p:txBody>
      </p:sp>
      <p:sp>
        <p:nvSpPr>
          <p:cNvPr id="187" name="Google Shape;187;p5"/>
          <p:cNvSpPr txBox="1"/>
          <p:nvPr/>
        </p:nvSpPr>
        <p:spPr>
          <a:xfrm>
            <a:off x="352041" y="793317"/>
            <a:ext cx="6930500" cy="5031506"/>
          </a:xfrm>
          <a:prstGeom prst="rect">
            <a:avLst/>
          </a:prstGeom>
          <a:noFill/>
          <a:ln>
            <a:noFill/>
          </a:ln>
        </p:spPr>
        <p:txBody>
          <a:bodyPr spcFirstLastPara="1" wrap="square" lIns="91425" tIns="45700" rIns="91425" bIns="45700" anchor="t" anchorCtr="0">
            <a:spAutoFit/>
          </a:bodyPr>
          <a:lstStyle/>
          <a:p>
            <a:pPr marL="355600" marR="0" lvl="0" indent="-355600" algn="l" rtl="0">
              <a:lnSpc>
                <a:spcPct val="150000"/>
              </a:lnSpc>
              <a:spcBef>
                <a:spcPts val="0"/>
              </a:spcBef>
              <a:spcAft>
                <a:spcPts val="0"/>
              </a:spcAft>
              <a:buClr>
                <a:schemeClr val="dk1"/>
              </a:buClr>
              <a:buSzPts val="1800"/>
              <a:buFont typeface="Noto Sans Symbols"/>
              <a:buChar char="❖"/>
            </a:pPr>
            <a:r>
              <a:rPr lang="en-US" sz="1800" b="1">
                <a:solidFill>
                  <a:schemeClr val="dk1"/>
                </a:solidFill>
                <a:latin typeface="Montserrat"/>
                <a:ea typeface="Montserrat"/>
                <a:cs typeface="Montserrat"/>
                <a:sym typeface="Montserrat"/>
              </a:rPr>
              <a:t>Post-Graduation Work Permits</a:t>
            </a:r>
            <a:r>
              <a:rPr lang="en-US" sz="1800">
                <a:solidFill>
                  <a:schemeClr val="dk1"/>
                </a:solidFill>
                <a:latin typeface="Montserrat"/>
                <a:ea typeface="Montserrat"/>
                <a:cs typeface="Montserrat"/>
                <a:sym typeface="Montserrat"/>
              </a:rPr>
              <a:t>- PGWPs guarantees high-paying career opportunities for international students</a:t>
            </a:r>
            <a:endParaRPr/>
          </a:p>
          <a:p>
            <a:pPr marL="355600" marR="0" lvl="0" indent="-355600" algn="l" rtl="0">
              <a:lnSpc>
                <a:spcPct val="150000"/>
              </a:lnSpc>
              <a:spcBef>
                <a:spcPts val="0"/>
              </a:spcBef>
              <a:spcAft>
                <a:spcPts val="0"/>
              </a:spcAft>
              <a:buClr>
                <a:schemeClr val="dk1"/>
              </a:buClr>
              <a:buSzPts val="1800"/>
              <a:buFont typeface="Noto Sans Symbols"/>
              <a:buChar char="❖"/>
            </a:pPr>
            <a:r>
              <a:rPr lang="en-US" sz="1800">
                <a:solidFill>
                  <a:schemeClr val="dk1"/>
                </a:solidFill>
                <a:latin typeface="Montserrat"/>
                <a:ea typeface="Montserrat"/>
                <a:cs typeface="Montserrat"/>
                <a:sym typeface="Montserrat"/>
              </a:rPr>
              <a:t>Canada's exotic geography and climate- </a:t>
            </a:r>
            <a:r>
              <a:rPr lang="en-US" sz="1800" b="1">
                <a:solidFill>
                  <a:schemeClr val="dk1"/>
                </a:solidFill>
                <a:latin typeface="Montserrat"/>
                <a:ea typeface="Montserrat"/>
                <a:cs typeface="Montserrat"/>
                <a:sym typeface="Montserrat"/>
              </a:rPr>
              <a:t>World 2</a:t>
            </a:r>
            <a:r>
              <a:rPr lang="en-US" sz="1800" b="1" baseline="30000">
                <a:solidFill>
                  <a:schemeClr val="dk1"/>
                </a:solidFill>
                <a:latin typeface="Montserrat"/>
                <a:ea typeface="Montserrat"/>
                <a:cs typeface="Montserrat"/>
                <a:sym typeface="Montserrat"/>
              </a:rPr>
              <a:t>nd</a:t>
            </a:r>
            <a:r>
              <a:rPr lang="en-US" sz="1800" b="1">
                <a:solidFill>
                  <a:schemeClr val="dk1"/>
                </a:solidFill>
                <a:latin typeface="Montserrat"/>
                <a:ea typeface="Montserrat"/>
                <a:cs typeface="Montserrat"/>
                <a:sym typeface="Montserrat"/>
              </a:rPr>
              <a:t> Largest Country</a:t>
            </a:r>
            <a:r>
              <a:rPr lang="en-US" sz="1800">
                <a:solidFill>
                  <a:schemeClr val="dk1"/>
                </a:solidFill>
                <a:latin typeface="Montserrat"/>
                <a:ea typeface="Montserrat"/>
                <a:cs typeface="Montserrat"/>
                <a:sym typeface="Montserrat"/>
              </a:rPr>
              <a:t>. </a:t>
            </a:r>
            <a:endParaRPr/>
          </a:p>
          <a:p>
            <a:pPr marL="355600" marR="0" lvl="0" indent="-355600" algn="l" rtl="0">
              <a:lnSpc>
                <a:spcPct val="150000"/>
              </a:lnSpc>
              <a:spcBef>
                <a:spcPts val="0"/>
              </a:spcBef>
              <a:spcAft>
                <a:spcPts val="0"/>
              </a:spcAft>
              <a:buClr>
                <a:schemeClr val="dk1"/>
              </a:buClr>
              <a:buSzPts val="1800"/>
              <a:buFont typeface="Noto Sans Symbols"/>
              <a:buChar char="❖"/>
            </a:pPr>
            <a:r>
              <a:rPr lang="en-US" sz="1800">
                <a:solidFill>
                  <a:schemeClr val="dk1"/>
                </a:solidFill>
                <a:latin typeface="Montserrat"/>
                <a:ea typeface="Montserrat"/>
                <a:cs typeface="Montserrat"/>
                <a:sym typeface="Montserrat"/>
              </a:rPr>
              <a:t>Every </a:t>
            </a:r>
            <a:r>
              <a:rPr lang="en-US" sz="1800" b="1">
                <a:solidFill>
                  <a:schemeClr val="dk1"/>
                </a:solidFill>
                <a:latin typeface="Montserrat"/>
                <a:ea typeface="Montserrat"/>
                <a:cs typeface="Montserrat"/>
                <a:sym typeface="Montserrat"/>
              </a:rPr>
              <a:t>1 out of 5 people </a:t>
            </a:r>
            <a:r>
              <a:rPr lang="en-US" sz="1800">
                <a:solidFill>
                  <a:schemeClr val="dk1"/>
                </a:solidFill>
                <a:latin typeface="Montserrat"/>
                <a:ea typeface="Montserrat"/>
                <a:cs typeface="Montserrat"/>
                <a:sym typeface="Montserrat"/>
              </a:rPr>
              <a:t>in Canada is International. </a:t>
            </a:r>
            <a:endParaRPr/>
          </a:p>
          <a:p>
            <a:pPr marL="355600" marR="0" lvl="0" indent="-355600" algn="l" rtl="0">
              <a:lnSpc>
                <a:spcPct val="150000"/>
              </a:lnSpc>
              <a:spcBef>
                <a:spcPts val="0"/>
              </a:spcBef>
              <a:spcAft>
                <a:spcPts val="0"/>
              </a:spcAft>
              <a:buClr>
                <a:schemeClr val="dk1"/>
              </a:buClr>
              <a:buSzPts val="1800"/>
              <a:buFont typeface="Noto Sans Symbols"/>
              <a:buChar char="❖"/>
            </a:pPr>
            <a:r>
              <a:rPr lang="en-US" sz="1800" b="1">
                <a:solidFill>
                  <a:schemeClr val="dk1"/>
                </a:solidFill>
                <a:latin typeface="Montserrat"/>
                <a:ea typeface="Montserrat"/>
                <a:cs typeface="Montserrat"/>
                <a:sym typeface="Montserrat"/>
              </a:rPr>
              <a:t>Tuition &amp; Cost of Living</a:t>
            </a:r>
            <a:r>
              <a:rPr lang="en-US" sz="1800">
                <a:solidFill>
                  <a:schemeClr val="dk1"/>
                </a:solidFill>
                <a:latin typeface="Montserrat"/>
                <a:ea typeface="Montserrat"/>
                <a:cs typeface="Montserrat"/>
                <a:sym typeface="Montserrat"/>
              </a:rPr>
              <a:t> is Lower than its western Counterparts. </a:t>
            </a:r>
            <a:endParaRPr/>
          </a:p>
          <a:p>
            <a:pPr marL="355600" marR="0" lvl="0" indent="-355600" algn="l" rtl="0">
              <a:lnSpc>
                <a:spcPct val="150000"/>
              </a:lnSpc>
              <a:spcBef>
                <a:spcPts val="0"/>
              </a:spcBef>
              <a:spcAft>
                <a:spcPts val="0"/>
              </a:spcAft>
              <a:buClr>
                <a:schemeClr val="dk1"/>
              </a:buClr>
              <a:buSzPts val="1800"/>
              <a:buFont typeface="Noto Sans Symbols"/>
              <a:buChar char="❖"/>
            </a:pPr>
            <a:r>
              <a:rPr lang="en-US" sz="1800">
                <a:solidFill>
                  <a:schemeClr val="dk1"/>
                </a:solidFill>
                <a:latin typeface="Montserrat"/>
                <a:ea typeface="Montserrat"/>
                <a:cs typeface="Montserrat"/>
                <a:sym typeface="Montserrat"/>
              </a:rPr>
              <a:t>Canada’s </a:t>
            </a:r>
            <a:r>
              <a:rPr lang="en-US" sz="1800" b="1">
                <a:solidFill>
                  <a:schemeClr val="dk1"/>
                </a:solidFill>
                <a:latin typeface="Montserrat"/>
                <a:ea typeface="Montserrat"/>
                <a:cs typeface="Montserrat"/>
                <a:sym typeface="Montserrat"/>
              </a:rPr>
              <a:t>VISA acceptance rate is 90% </a:t>
            </a:r>
            <a:r>
              <a:rPr lang="en-US" sz="1800">
                <a:solidFill>
                  <a:schemeClr val="dk1"/>
                </a:solidFill>
                <a:latin typeface="Montserrat"/>
                <a:ea typeface="Montserrat"/>
                <a:cs typeface="Montserrat"/>
                <a:sym typeface="Montserrat"/>
              </a:rPr>
              <a:t>for Indian students.</a:t>
            </a:r>
            <a:endParaRPr/>
          </a:p>
          <a:p>
            <a:pPr marL="355600" marR="0" lvl="0" indent="-355600" algn="l" rtl="0">
              <a:lnSpc>
                <a:spcPct val="150000"/>
              </a:lnSpc>
              <a:spcBef>
                <a:spcPts val="0"/>
              </a:spcBef>
              <a:spcAft>
                <a:spcPts val="0"/>
              </a:spcAft>
              <a:buClr>
                <a:schemeClr val="dk1"/>
              </a:buClr>
              <a:buSzPts val="1800"/>
              <a:buFont typeface="Noto Sans Symbols"/>
              <a:buChar char="❖"/>
            </a:pPr>
            <a:r>
              <a:rPr lang="en-US" sz="1800">
                <a:solidFill>
                  <a:schemeClr val="dk1"/>
                </a:solidFill>
                <a:latin typeface="Montserrat"/>
                <a:ea typeface="Montserrat"/>
                <a:cs typeface="Montserrat"/>
                <a:sym typeface="Montserrat"/>
              </a:rPr>
              <a:t>One of the safest places in the world.</a:t>
            </a:r>
            <a:endParaRPr/>
          </a:p>
          <a:p>
            <a:pPr marL="355600" marR="0" lvl="0" indent="-355600" algn="l" rtl="0">
              <a:lnSpc>
                <a:spcPct val="150000"/>
              </a:lnSpc>
              <a:spcBef>
                <a:spcPts val="0"/>
              </a:spcBef>
              <a:spcAft>
                <a:spcPts val="0"/>
              </a:spcAft>
              <a:buClr>
                <a:schemeClr val="dk1"/>
              </a:buClr>
              <a:buSzPts val="1800"/>
              <a:buFont typeface="Noto Sans Symbols"/>
              <a:buChar char="❖"/>
            </a:pPr>
            <a:r>
              <a:rPr lang="en-US" sz="1800">
                <a:solidFill>
                  <a:schemeClr val="dk1"/>
                </a:solidFill>
                <a:latin typeface="Montserrat"/>
                <a:ea typeface="Montserrat"/>
                <a:cs typeface="Montserrat"/>
                <a:sym typeface="Montserrat"/>
              </a:rPr>
              <a:t>Tuition fee for 1 year diploma starts at 6 Lacs (10k CAD)</a:t>
            </a:r>
            <a:endParaRPr/>
          </a:p>
        </p:txBody>
      </p:sp>
      <p:pic>
        <p:nvPicPr>
          <p:cNvPr id="188" name="Google Shape;188;p5" descr="Study In Canada: How Much Money You Need As An International Student"/>
          <p:cNvPicPr preferRelativeResize="0"/>
          <p:nvPr/>
        </p:nvPicPr>
        <p:blipFill rotWithShape="1">
          <a:blip r:embed="rId3">
            <a:alphaModFix/>
          </a:blip>
          <a:srcRect/>
          <a:stretch/>
        </p:blipFill>
        <p:spPr>
          <a:xfrm>
            <a:off x="7282541" y="1735332"/>
            <a:ext cx="3868679" cy="336203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208" name="Google Shape;208;p6"/>
          <p:cNvSpPr txBox="1"/>
          <p:nvPr/>
        </p:nvSpPr>
        <p:spPr>
          <a:xfrm>
            <a:off x="1802657" y="197148"/>
            <a:ext cx="8586685"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u="sng" dirty="0">
                <a:solidFill>
                  <a:srgbClr val="FF3185"/>
                </a:solidFill>
                <a:latin typeface="Montserrat"/>
                <a:ea typeface="Montserrat"/>
                <a:cs typeface="Montserrat"/>
                <a:sym typeface="Montserrat"/>
              </a:rPr>
              <a:t>Our Partnered Universities</a:t>
            </a:r>
            <a:endParaRPr sz="3200" b="1" u="sng" dirty="0">
              <a:solidFill>
                <a:srgbClr val="FF3185"/>
              </a:solidFill>
              <a:latin typeface="Montserrat"/>
              <a:ea typeface="Montserrat"/>
              <a:cs typeface="Montserrat"/>
              <a:sym typeface="Montserrat"/>
            </a:endParaRPr>
          </a:p>
        </p:txBody>
      </p:sp>
      <p:sp>
        <p:nvSpPr>
          <p:cNvPr id="209" name="Google Shape;209;p6"/>
          <p:cNvSpPr txBox="1"/>
          <p:nvPr/>
        </p:nvSpPr>
        <p:spPr>
          <a:xfrm>
            <a:off x="520558" y="2196434"/>
            <a:ext cx="4303598" cy="923330"/>
          </a:xfrm>
          <a:prstGeom prst="rect">
            <a:avLst/>
          </a:prstGeom>
          <a:noFill/>
          <a:ln>
            <a:noFill/>
          </a:ln>
        </p:spPr>
        <p:txBody>
          <a:bodyPr spcFirstLastPara="1" wrap="square" lIns="91425" tIns="45700" rIns="91425" bIns="45700" anchor="t" anchorCtr="0">
            <a:spAutoFit/>
          </a:bodyPr>
          <a:lstStyle/>
          <a:p>
            <a:pPr marL="342900" marR="0" lvl="0" indent="-22860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a:p>
            <a:pPr marL="342900" marR="0" lvl="0" indent="-22860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10" name="Google Shape;210;p6"/>
          <p:cNvSpPr txBox="1"/>
          <p:nvPr/>
        </p:nvSpPr>
        <p:spPr>
          <a:xfrm>
            <a:off x="520558" y="926418"/>
            <a:ext cx="5380525" cy="5355312"/>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Crandall University</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Cape Breton University</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Seneca College</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Canadore College (North Bay Campus)</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University of Regina</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Canadore College (Scarborough &amp; Mississauga Campus)</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Lakehead University</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Niagara College</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Mount Saint Vincent University</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Great Plain College</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Durham College</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LaSalle College, Montreal</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Fanshawe College</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Georgian College</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Adler University</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University of Canada West</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George Brown College</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Royal Roads University</a:t>
            </a:r>
            <a:endParaRPr/>
          </a:p>
        </p:txBody>
      </p:sp>
      <p:sp>
        <p:nvSpPr>
          <p:cNvPr id="211" name="Google Shape;211;p6"/>
          <p:cNvSpPr txBox="1"/>
          <p:nvPr/>
        </p:nvSpPr>
        <p:spPr>
          <a:xfrm>
            <a:off x="5602225" y="833500"/>
            <a:ext cx="6147000" cy="53565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en-US" sz="1800" dirty="0">
                <a:solidFill>
                  <a:schemeClr val="dk1"/>
                </a:solidFill>
                <a:latin typeface="Arial"/>
                <a:ea typeface="Arial"/>
                <a:cs typeface="Arial"/>
                <a:sym typeface="Arial"/>
              </a:rPr>
              <a:t>Cape Breton University</a:t>
            </a:r>
            <a:endParaRPr dirty="0"/>
          </a:p>
          <a:p>
            <a:pPr marL="285750" marR="0" lvl="0" indent="-285750" algn="l" rtl="0">
              <a:spcBef>
                <a:spcPts val="0"/>
              </a:spcBef>
              <a:spcAft>
                <a:spcPts val="0"/>
              </a:spcAft>
              <a:buClr>
                <a:schemeClr val="dk1"/>
              </a:buClr>
              <a:buSzPts val="1800"/>
              <a:buFont typeface="Arial"/>
              <a:buChar char="•"/>
            </a:pPr>
            <a:r>
              <a:rPr lang="en-US" sz="1800" dirty="0">
                <a:solidFill>
                  <a:schemeClr val="dk1"/>
                </a:solidFill>
                <a:latin typeface="Arial"/>
                <a:ea typeface="Arial"/>
                <a:cs typeface="Arial"/>
                <a:sym typeface="Arial"/>
              </a:rPr>
              <a:t>Mount Saint Vincent University</a:t>
            </a:r>
            <a:endParaRPr dirty="0"/>
          </a:p>
          <a:p>
            <a:pPr marL="285750" marR="0" lvl="0" indent="-285750" algn="l" rtl="0">
              <a:spcBef>
                <a:spcPts val="0"/>
              </a:spcBef>
              <a:spcAft>
                <a:spcPts val="0"/>
              </a:spcAft>
              <a:buClr>
                <a:schemeClr val="dk1"/>
              </a:buClr>
              <a:buSzPts val="1800"/>
              <a:buFont typeface="Arial"/>
              <a:buChar char="•"/>
            </a:pPr>
            <a:r>
              <a:rPr lang="en-US" sz="1800" dirty="0">
                <a:solidFill>
                  <a:schemeClr val="dk1"/>
                </a:solidFill>
                <a:latin typeface="Arial"/>
                <a:ea typeface="Arial"/>
                <a:cs typeface="Arial"/>
                <a:sym typeface="Arial"/>
              </a:rPr>
              <a:t>LaSalle College, Montreal</a:t>
            </a:r>
            <a:endParaRPr dirty="0"/>
          </a:p>
          <a:p>
            <a:pPr marL="285750" marR="0" lvl="0" indent="-285750" algn="l" rtl="0">
              <a:spcBef>
                <a:spcPts val="0"/>
              </a:spcBef>
              <a:spcAft>
                <a:spcPts val="0"/>
              </a:spcAft>
              <a:buClr>
                <a:schemeClr val="dk1"/>
              </a:buClr>
              <a:buSzPts val="1800"/>
              <a:buFont typeface="Arial"/>
              <a:buChar char="•"/>
            </a:pPr>
            <a:r>
              <a:rPr lang="en-US" sz="1800" dirty="0">
                <a:solidFill>
                  <a:schemeClr val="dk1"/>
                </a:solidFill>
                <a:latin typeface="Arial"/>
                <a:ea typeface="Arial"/>
                <a:cs typeface="Arial"/>
                <a:sym typeface="Arial"/>
              </a:rPr>
              <a:t>University of Canada West</a:t>
            </a:r>
            <a:endParaRPr dirty="0"/>
          </a:p>
          <a:p>
            <a:pPr marL="285750" marR="0" lvl="0" indent="-285750" algn="l" rtl="0">
              <a:spcBef>
                <a:spcPts val="0"/>
              </a:spcBef>
              <a:spcAft>
                <a:spcPts val="0"/>
              </a:spcAft>
              <a:buClr>
                <a:schemeClr val="dk1"/>
              </a:buClr>
              <a:buSzPts val="1800"/>
              <a:buFont typeface="Arial"/>
              <a:buChar char="•"/>
            </a:pPr>
            <a:r>
              <a:rPr lang="en-US" sz="1800" dirty="0">
                <a:solidFill>
                  <a:schemeClr val="dk1"/>
                </a:solidFill>
                <a:latin typeface="Arial"/>
                <a:ea typeface="Arial"/>
                <a:cs typeface="Arial"/>
                <a:sym typeface="Arial"/>
              </a:rPr>
              <a:t>Nipissing University</a:t>
            </a:r>
            <a:endParaRPr dirty="0"/>
          </a:p>
          <a:p>
            <a:pPr marL="285750" marR="0" lvl="0" indent="-285750" algn="l" rtl="0">
              <a:spcBef>
                <a:spcPts val="0"/>
              </a:spcBef>
              <a:spcAft>
                <a:spcPts val="0"/>
              </a:spcAft>
              <a:buClr>
                <a:schemeClr val="dk1"/>
              </a:buClr>
              <a:buSzPts val="1800"/>
              <a:buFont typeface="Arial"/>
              <a:buChar char="•"/>
            </a:pPr>
            <a:r>
              <a:rPr lang="en-US" sz="1800" dirty="0">
                <a:solidFill>
                  <a:schemeClr val="dk1"/>
                </a:solidFill>
                <a:latin typeface="Arial"/>
                <a:ea typeface="Arial"/>
                <a:cs typeface="Arial"/>
                <a:sym typeface="Arial"/>
              </a:rPr>
              <a:t>Selkirk College</a:t>
            </a:r>
            <a:endParaRPr dirty="0"/>
          </a:p>
          <a:p>
            <a:pPr marL="285750" marR="0" lvl="0" indent="-285750" algn="l" rtl="0">
              <a:spcBef>
                <a:spcPts val="0"/>
              </a:spcBef>
              <a:spcAft>
                <a:spcPts val="0"/>
              </a:spcAft>
              <a:buClr>
                <a:schemeClr val="dk1"/>
              </a:buClr>
              <a:buSzPts val="1800"/>
              <a:buFont typeface="Arial"/>
              <a:buChar char="•"/>
            </a:pPr>
            <a:r>
              <a:rPr lang="en-US" sz="1800" dirty="0">
                <a:solidFill>
                  <a:schemeClr val="dk1"/>
                </a:solidFill>
                <a:latin typeface="Arial"/>
                <a:ea typeface="Arial"/>
                <a:cs typeface="Arial"/>
                <a:sym typeface="Arial"/>
              </a:rPr>
              <a:t>Fraser International College (FIC)</a:t>
            </a:r>
            <a:endParaRPr dirty="0"/>
          </a:p>
          <a:p>
            <a:pPr marL="285750" marR="0" lvl="0" indent="-285750" algn="l" rtl="0">
              <a:spcBef>
                <a:spcPts val="0"/>
              </a:spcBef>
              <a:spcAft>
                <a:spcPts val="0"/>
              </a:spcAft>
              <a:buClr>
                <a:schemeClr val="dk1"/>
              </a:buClr>
              <a:buSzPts val="1800"/>
              <a:buFont typeface="Arial"/>
              <a:buChar char="•"/>
            </a:pPr>
            <a:r>
              <a:rPr lang="en-US" sz="1800" dirty="0">
                <a:solidFill>
                  <a:schemeClr val="dk1"/>
                </a:solidFill>
                <a:latin typeface="Arial"/>
                <a:ea typeface="Arial"/>
                <a:cs typeface="Arial"/>
                <a:sym typeface="Arial"/>
              </a:rPr>
              <a:t>Lakeland College</a:t>
            </a:r>
            <a:endParaRPr dirty="0"/>
          </a:p>
          <a:p>
            <a:pPr marL="285750" marR="0" lvl="0" indent="-285750" algn="l" rtl="0">
              <a:spcBef>
                <a:spcPts val="0"/>
              </a:spcBef>
              <a:spcAft>
                <a:spcPts val="0"/>
              </a:spcAft>
              <a:buClr>
                <a:schemeClr val="dk1"/>
              </a:buClr>
              <a:buSzPts val="1800"/>
              <a:buFont typeface="Arial"/>
              <a:buChar char="•"/>
            </a:pPr>
            <a:r>
              <a:rPr lang="en-US" sz="1800" dirty="0">
                <a:solidFill>
                  <a:schemeClr val="dk1"/>
                </a:solidFill>
                <a:latin typeface="Arial"/>
                <a:ea typeface="Arial"/>
                <a:cs typeface="Arial"/>
                <a:sym typeface="Arial"/>
              </a:rPr>
              <a:t>Toronto Metropolitan University International College(Ryerson University)</a:t>
            </a:r>
            <a:endParaRPr dirty="0"/>
          </a:p>
          <a:p>
            <a:pPr marL="285750" marR="0" lvl="0" indent="-285750" algn="l" rtl="0">
              <a:spcBef>
                <a:spcPts val="0"/>
              </a:spcBef>
              <a:spcAft>
                <a:spcPts val="0"/>
              </a:spcAft>
              <a:buClr>
                <a:schemeClr val="dk1"/>
              </a:buClr>
              <a:buSzPts val="1800"/>
              <a:buFont typeface="Arial"/>
              <a:buChar char="•"/>
            </a:pPr>
            <a:r>
              <a:rPr lang="en-US" sz="1800" dirty="0">
                <a:solidFill>
                  <a:schemeClr val="dk1"/>
                </a:solidFill>
                <a:latin typeface="Arial"/>
                <a:ea typeface="Arial"/>
                <a:cs typeface="Arial"/>
                <a:sym typeface="Arial"/>
              </a:rPr>
              <a:t>Saskatchewan Polytechnic</a:t>
            </a:r>
            <a:endParaRPr dirty="0"/>
          </a:p>
          <a:p>
            <a:pPr marL="285750" marR="0" lvl="0" indent="-285750" algn="l" rtl="0">
              <a:spcBef>
                <a:spcPts val="0"/>
              </a:spcBef>
              <a:spcAft>
                <a:spcPts val="0"/>
              </a:spcAft>
              <a:buClr>
                <a:schemeClr val="dk1"/>
              </a:buClr>
              <a:buSzPts val="1800"/>
              <a:buFont typeface="Arial"/>
              <a:buChar char="•"/>
            </a:pPr>
            <a:r>
              <a:rPr lang="en-US" sz="1800" dirty="0">
                <a:solidFill>
                  <a:schemeClr val="dk1"/>
                </a:solidFill>
                <a:latin typeface="Arial"/>
                <a:ea typeface="Arial"/>
                <a:cs typeface="Arial"/>
                <a:sym typeface="Arial"/>
              </a:rPr>
              <a:t>Trent University</a:t>
            </a:r>
            <a:endParaRPr dirty="0"/>
          </a:p>
          <a:p>
            <a:pPr marL="285750" marR="0" lvl="0" indent="-285750" algn="l" rtl="0">
              <a:spcBef>
                <a:spcPts val="0"/>
              </a:spcBef>
              <a:spcAft>
                <a:spcPts val="0"/>
              </a:spcAft>
              <a:buClr>
                <a:schemeClr val="dk1"/>
              </a:buClr>
              <a:buSzPts val="1800"/>
              <a:buFont typeface="Arial"/>
              <a:buChar char="•"/>
            </a:pPr>
            <a:r>
              <a:rPr lang="en-US" sz="1800" dirty="0">
                <a:solidFill>
                  <a:schemeClr val="dk1"/>
                </a:solidFill>
                <a:latin typeface="Arial"/>
                <a:ea typeface="Arial"/>
                <a:cs typeface="Arial"/>
                <a:sym typeface="Arial"/>
              </a:rPr>
              <a:t>Sault College</a:t>
            </a:r>
            <a:endParaRPr dirty="0"/>
          </a:p>
          <a:p>
            <a:pPr marL="285750" marR="0" lvl="0" indent="-285750" algn="l" rtl="0">
              <a:spcBef>
                <a:spcPts val="0"/>
              </a:spcBef>
              <a:spcAft>
                <a:spcPts val="0"/>
              </a:spcAft>
              <a:buClr>
                <a:schemeClr val="dk1"/>
              </a:buClr>
              <a:buSzPts val="1800"/>
              <a:buFont typeface="Arial"/>
              <a:buChar char="•"/>
            </a:pPr>
            <a:r>
              <a:rPr lang="en-US" sz="1800" dirty="0">
                <a:solidFill>
                  <a:schemeClr val="dk1"/>
                </a:solidFill>
                <a:latin typeface="Arial"/>
                <a:ea typeface="Arial"/>
                <a:cs typeface="Arial"/>
                <a:sym typeface="Arial"/>
              </a:rPr>
              <a:t>Fleming College- Toronto</a:t>
            </a:r>
            <a:endParaRPr dirty="0"/>
          </a:p>
          <a:p>
            <a:pPr marL="285750" marR="0" lvl="0" indent="-285750" algn="l" rtl="0">
              <a:spcBef>
                <a:spcPts val="0"/>
              </a:spcBef>
              <a:spcAft>
                <a:spcPts val="0"/>
              </a:spcAft>
              <a:buClr>
                <a:schemeClr val="dk1"/>
              </a:buClr>
              <a:buSzPts val="1800"/>
              <a:buFont typeface="Arial"/>
              <a:buChar char="•"/>
            </a:pPr>
            <a:r>
              <a:rPr lang="en-US" sz="1800" dirty="0">
                <a:solidFill>
                  <a:schemeClr val="dk1"/>
                </a:solidFill>
                <a:latin typeface="Arial"/>
                <a:ea typeface="Arial"/>
                <a:cs typeface="Arial"/>
                <a:sym typeface="Arial"/>
              </a:rPr>
              <a:t>Canadian College of Technology and Business</a:t>
            </a:r>
            <a:endParaRPr dirty="0"/>
          </a:p>
          <a:p>
            <a:pPr marL="285750" marR="0" lvl="0" indent="-285750" algn="l" rtl="0">
              <a:spcBef>
                <a:spcPts val="0"/>
              </a:spcBef>
              <a:spcAft>
                <a:spcPts val="0"/>
              </a:spcAft>
              <a:buClr>
                <a:schemeClr val="dk1"/>
              </a:buClr>
              <a:buSzPts val="1800"/>
              <a:buFont typeface="Arial"/>
              <a:buChar char="•"/>
            </a:pPr>
            <a:r>
              <a:rPr lang="en-US" sz="1800" dirty="0">
                <a:solidFill>
                  <a:schemeClr val="dk1"/>
                </a:solidFill>
                <a:latin typeface="Arial"/>
                <a:ea typeface="Arial"/>
                <a:cs typeface="Arial"/>
                <a:sym typeface="Arial"/>
              </a:rPr>
              <a:t>Northern Lights College</a:t>
            </a:r>
            <a:endParaRPr dirty="0"/>
          </a:p>
          <a:p>
            <a:pPr marL="285750" marR="0" lvl="0" indent="-285750" algn="l" rtl="0">
              <a:spcBef>
                <a:spcPts val="0"/>
              </a:spcBef>
              <a:spcAft>
                <a:spcPts val="0"/>
              </a:spcAft>
              <a:buClr>
                <a:schemeClr val="dk1"/>
              </a:buClr>
              <a:buSzPts val="1800"/>
              <a:buFont typeface="Arial"/>
              <a:buChar char="•"/>
            </a:pPr>
            <a:r>
              <a:rPr lang="en-US" sz="1800" dirty="0">
                <a:solidFill>
                  <a:schemeClr val="dk1"/>
                </a:solidFill>
                <a:latin typeface="Arial"/>
                <a:ea typeface="Arial"/>
                <a:cs typeface="Arial"/>
                <a:sym typeface="Arial"/>
              </a:rPr>
              <a:t>University of Northern British Columbia</a:t>
            </a:r>
            <a:endParaRPr dirty="0"/>
          </a:p>
          <a:p>
            <a:pPr marL="285750" marR="0" lvl="0" indent="-285750" algn="l" rtl="0">
              <a:spcBef>
                <a:spcPts val="0"/>
              </a:spcBef>
              <a:spcAft>
                <a:spcPts val="0"/>
              </a:spcAft>
              <a:buClr>
                <a:schemeClr val="dk1"/>
              </a:buClr>
              <a:buSzPts val="1800"/>
              <a:buFont typeface="Arial"/>
              <a:buChar char="•"/>
            </a:pPr>
            <a:r>
              <a:rPr lang="en-US" sz="1800" dirty="0">
                <a:solidFill>
                  <a:schemeClr val="dk1"/>
                </a:solidFill>
                <a:latin typeface="Arial"/>
                <a:ea typeface="Arial"/>
                <a:cs typeface="Arial"/>
                <a:sym typeface="Arial"/>
              </a:rPr>
              <a:t>Cambrian College</a:t>
            </a:r>
            <a:endParaRPr dirty="0"/>
          </a:p>
          <a:p>
            <a:pPr marL="285750" marR="0" lvl="0" indent="-285750" algn="l" rtl="0">
              <a:spcBef>
                <a:spcPts val="0"/>
              </a:spcBef>
              <a:spcAft>
                <a:spcPts val="0"/>
              </a:spcAft>
              <a:buClr>
                <a:schemeClr val="dk1"/>
              </a:buClr>
              <a:buSzPts val="1800"/>
              <a:buFont typeface="Arial"/>
              <a:buChar char="•"/>
            </a:pPr>
            <a:r>
              <a:rPr lang="en-US" sz="1800" dirty="0">
                <a:solidFill>
                  <a:schemeClr val="dk1"/>
                </a:solidFill>
                <a:latin typeface="Arial"/>
                <a:ea typeface="Arial"/>
                <a:cs typeface="Arial"/>
                <a:sym typeface="Arial"/>
              </a:rPr>
              <a:t>Acadia University                    </a:t>
            </a:r>
            <a:r>
              <a:rPr lang="en-US" sz="1800" b="1" dirty="0">
                <a:solidFill>
                  <a:schemeClr val="dk1"/>
                </a:solidFill>
                <a:latin typeface="Arial"/>
                <a:ea typeface="Arial"/>
                <a:cs typeface="Arial"/>
                <a:sym typeface="Arial"/>
              </a:rPr>
              <a:t>and many more…</a:t>
            </a:r>
            <a:r>
              <a:rPr lang="en-US" sz="1800" b="1" dirty="0">
                <a:solidFill>
                  <a:schemeClr val="dk1"/>
                </a:solidFill>
              </a:rPr>
              <a:t>.</a:t>
            </a: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3185"/>
              </a:buClr>
              <a:buSzPts val="3600"/>
              <a:buFont typeface="Play"/>
              <a:buNone/>
            </a:pPr>
            <a:r>
              <a:rPr lang="en-US" sz="3600" b="1" u="sng" dirty="0">
                <a:solidFill>
                  <a:srgbClr val="FF3185"/>
                </a:solidFill>
              </a:rPr>
              <a:t>Our Featured Universities</a:t>
            </a:r>
            <a:endParaRPr dirty="0"/>
          </a:p>
        </p:txBody>
      </p:sp>
      <p:pic>
        <p:nvPicPr>
          <p:cNvPr id="218" name="Google Shape;218;p7" descr="Study In Canada: How Much Money You Need As An International Student"/>
          <p:cNvPicPr preferRelativeResize="0">
            <a:picLocks noGrp="1"/>
          </p:cNvPicPr>
          <p:nvPr>
            <p:ph type="body" idx="1"/>
          </p:nvPr>
        </p:nvPicPr>
        <p:blipFill rotWithShape="1">
          <a:blip r:embed="rId3">
            <a:alphaModFix/>
          </a:blip>
          <a:srcRect/>
          <a:stretch/>
        </p:blipFill>
        <p:spPr>
          <a:xfrm>
            <a:off x="7802846" y="2131106"/>
            <a:ext cx="4114800" cy="2525485"/>
          </a:xfrm>
          <a:prstGeom prst="rect">
            <a:avLst/>
          </a:prstGeom>
          <a:noFill/>
          <a:ln>
            <a:noFill/>
          </a:ln>
        </p:spPr>
      </p:pic>
      <p:pic>
        <p:nvPicPr>
          <p:cNvPr id="231" name="Google Shape;231;p7" descr="Study In Canada: How Much Money You Need As An International Student"/>
          <p:cNvPicPr preferRelativeResize="0"/>
          <p:nvPr/>
        </p:nvPicPr>
        <p:blipFill rotWithShape="1">
          <a:blip r:embed="rId3">
            <a:alphaModFix/>
          </a:blip>
          <a:srcRect/>
          <a:stretch/>
        </p:blipFill>
        <p:spPr>
          <a:xfrm>
            <a:off x="7748416" y="1756399"/>
            <a:ext cx="4109412" cy="2813504"/>
          </a:xfrm>
          <a:prstGeom prst="rect">
            <a:avLst/>
          </a:prstGeom>
          <a:noFill/>
          <a:ln>
            <a:noFill/>
          </a:ln>
        </p:spPr>
      </p:pic>
      <p:sp>
        <p:nvSpPr>
          <p:cNvPr id="232" name="Google Shape;232;p7"/>
          <p:cNvSpPr txBox="1"/>
          <p:nvPr/>
        </p:nvSpPr>
        <p:spPr>
          <a:xfrm>
            <a:off x="838200" y="1480457"/>
            <a:ext cx="507274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33" name="Google Shape;233;p7"/>
          <p:cNvSpPr txBox="1"/>
          <p:nvPr/>
        </p:nvSpPr>
        <p:spPr>
          <a:xfrm>
            <a:off x="500743" y="1317171"/>
            <a:ext cx="6694800" cy="415590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400">
                <a:solidFill>
                  <a:schemeClr val="dk1"/>
                </a:solidFill>
                <a:latin typeface="Arial"/>
                <a:ea typeface="Arial"/>
                <a:cs typeface="Arial"/>
                <a:sym typeface="Arial"/>
              </a:rPr>
              <a:t>1. University of Niagara Falls </a:t>
            </a:r>
            <a:endParaRPr/>
          </a:p>
          <a:p>
            <a:pPr marL="0" marR="0" lvl="0" indent="0" algn="just" rtl="0">
              <a:spcBef>
                <a:spcPts val="0"/>
              </a:spcBef>
              <a:spcAft>
                <a:spcPts val="0"/>
              </a:spcAft>
              <a:buNone/>
            </a:pPr>
            <a:r>
              <a:rPr lang="en-US" sz="2400">
                <a:solidFill>
                  <a:schemeClr val="dk1"/>
                </a:solidFill>
                <a:latin typeface="Arial"/>
                <a:ea typeface="Arial"/>
                <a:cs typeface="Arial"/>
                <a:sym typeface="Arial"/>
              </a:rPr>
              <a:t>2. University Canada West </a:t>
            </a:r>
            <a:endParaRPr/>
          </a:p>
          <a:p>
            <a:pPr marL="0" marR="0" lvl="0" indent="0" algn="just" rtl="0">
              <a:spcBef>
                <a:spcPts val="0"/>
              </a:spcBef>
              <a:spcAft>
                <a:spcPts val="0"/>
              </a:spcAft>
              <a:buNone/>
            </a:pPr>
            <a:r>
              <a:rPr lang="en-US" sz="2400">
                <a:solidFill>
                  <a:schemeClr val="dk1"/>
                </a:solidFill>
                <a:latin typeface="Arial"/>
                <a:ea typeface="Arial"/>
                <a:cs typeface="Arial"/>
                <a:sym typeface="Arial"/>
              </a:rPr>
              <a:t>3. Trinity Western University </a:t>
            </a:r>
            <a:endParaRPr/>
          </a:p>
          <a:p>
            <a:pPr marL="0" marR="0" lvl="0" indent="0" algn="just" rtl="0">
              <a:spcBef>
                <a:spcPts val="0"/>
              </a:spcBef>
              <a:spcAft>
                <a:spcPts val="0"/>
              </a:spcAft>
              <a:buNone/>
            </a:pPr>
            <a:r>
              <a:rPr lang="en-US" sz="2400">
                <a:solidFill>
                  <a:schemeClr val="dk1"/>
                </a:solidFill>
                <a:latin typeface="Arial"/>
                <a:ea typeface="Arial"/>
                <a:cs typeface="Arial"/>
                <a:sym typeface="Arial"/>
              </a:rPr>
              <a:t>4.Canadian College of Technology and   Business. </a:t>
            </a:r>
            <a:endParaRPr/>
          </a:p>
          <a:p>
            <a:pPr marL="0" marR="0" lvl="0" indent="0" algn="just" rtl="0">
              <a:spcBef>
                <a:spcPts val="0"/>
              </a:spcBef>
              <a:spcAft>
                <a:spcPts val="0"/>
              </a:spcAft>
              <a:buNone/>
            </a:pPr>
            <a:r>
              <a:rPr lang="en-US" sz="2400">
                <a:solidFill>
                  <a:schemeClr val="dk1"/>
                </a:solidFill>
                <a:latin typeface="Arial"/>
                <a:ea typeface="Arial"/>
                <a:cs typeface="Arial"/>
                <a:sym typeface="Arial"/>
              </a:rPr>
              <a:t>5. Holmes Institute of Canada </a:t>
            </a:r>
            <a:endParaRPr/>
          </a:p>
          <a:p>
            <a:pPr marL="0" marR="0" lvl="0" indent="0" algn="just" rtl="0">
              <a:spcBef>
                <a:spcPts val="0"/>
              </a:spcBef>
              <a:spcAft>
                <a:spcPts val="0"/>
              </a:spcAft>
              <a:buNone/>
            </a:pPr>
            <a:r>
              <a:rPr lang="en-US" sz="2400">
                <a:solidFill>
                  <a:schemeClr val="dk1"/>
                </a:solidFill>
                <a:latin typeface="Arial"/>
                <a:ea typeface="Arial"/>
                <a:cs typeface="Arial"/>
                <a:sym typeface="Arial"/>
              </a:rPr>
              <a:t>6. Pacific Link College </a:t>
            </a:r>
            <a:endParaRPr/>
          </a:p>
          <a:p>
            <a:pPr marL="0" marR="0" lvl="0" indent="0" algn="just" rtl="0">
              <a:spcBef>
                <a:spcPts val="0"/>
              </a:spcBef>
              <a:spcAft>
                <a:spcPts val="0"/>
              </a:spcAft>
              <a:buNone/>
            </a:pPr>
            <a:r>
              <a:rPr lang="en-US" sz="2400">
                <a:solidFill>
                  <a:schemeClr val="dk1"/>
                </a:solidFill>
                <a:latin typeface="Arial"/>
                <a:ea typeface="Arial"/>
                <a:cs typeface="Arial"/>
                <a:sym typeface="Arial"/>
              </a:rPr>
              <a:t>7. Sprott Shaw College </a:t>
            </a:r>
            <a:endParaRPr/>
          </a:p>
          <a:p>
            <a:pPr marL="0" marR="0" lvl="0" indent="0" algn="just" rtl="0">
              <a:spcBef>
                <a:spcPts val="0"/>
              </a:spcBef>
              <a:spcAft>
                <a:spcPts val="0"/>
              </a:spcAft>
              <a:buNone/>
            </a:pPr>
            <a:r>
              <a:rPr lang="en-US" sz="2400">
                <a:solidFill>
                  <a:schemeClr val="dk1"/>
                </a:solidFill>
                <a:latin typeface="Arial"/>
                <a:ea typeface="Arial"/>
                <a:cs typeface="Arial"/>
                <a:sym typeface="Arial"/>
              </a:rPr>
              <a:t>8. Crandall University </a:t>
            </a:r>
            <a:endParaRPr/>
          </a:p>
          <a:p>
            <a:pPr marL="0" marR="0" lvl="0" indent="0" algn="just" rtl="0">
              <a:spcBef>
                <a:spcPts val="0"/>
              </a:spcBef>
              <a:spcAft>
                <a:spcPts val="0"/>
              </a:spcAft>
              <a:buNone/>
            </a:pPr>
            <a:r>
              <a:rPr lang="en-US" sz="2400">
                <a:solidFill>
                  <a:schemeClr val="dk1"/>
                </a:solidFill>
                <a:latin typeface="Arial"/>
                <a:ea typeface="Arial"/>
                <a:cs typeface="Arial"/>
                <a:sym typeface="Arial"/>
              </a:rPr>
              <a:t>9. Trinity Western University </a:t>
            </a:r>
            <a:endParaRPr/>
          </a:p>
          <a:p>
            <a:pPr marL="0" marR="0" lvl="0" indent="0" algn="just" rtl="0">
              <a:spcBef>
                <a:spcPts val="0"/>
              </a:spcBef>
              <a:spcAft>
                <a:spcPts val="0"/>
              </a:spcAft>
              <a:buNone/>
            </a:pPr>
            <a:r>
              <a:rPr lang="en-US" sz="2400">
                <a:solidFill>
                  <a:schemeClr val="dk1"/>
                </a:solidFill>
                <a:latin typeface="Arial"/>
                <a:ea typeface="Arial"/>
                <a:cs typeface="Arial"/>
                <a:sym typeface="Arial"/>
              </a:rPr>
              <a:t>10.Hermes College Network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9" name="Google Shape;239;p8"/>
          <p:cNvSpPr/>
          <p:nvPr/>
        </p:nvSpPr>
        <p:spPr>
          <a:xfrm>
            <a:off x="2436760" y="914399"/>
            <a:ext cx="7318480" cy="473737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5" name="Google Shape;255;p8"/>
          <p:cNvSpPr/>
          <p:nvPr/>
        </p:nvSpPr>
        <p:spPr>
          <a:xfrm>
            <a:off x="1885071" y="778473"/>
            <a:ext cx="8048568" cy="4044972"/>
          </a:xfrm>
          <a:prstGeom prst="roundRect">
            <a:avLst>
              <a:gd name="adj" fmla="val 5230"/>
            </a:avLst>
          </a:prstGeom>
          <a:solidFill>
            <a:schemeClr val="lt1"/>
          </a:solidFill>
          <a:ln w="38100" cap="flat" cmpd="sng">
            <a:solidFill>
              <a:srgbClr val="FF3185"/>
            </a:solidFill>
            <a:prstDash val="solid"/>
            <a:miter lim="800000"/>
            <a:headEnd type="none" w="sm" len="sm"/>
            <a:tailEnd type="none" w="sm" len="sm"/>
          </a:ln>
          <a:effectLst>
            <a:outerShdw blurRad="304800" sx="98000" sy="98000" algn="ctr" rotWithShape="0">
              <a:srgbClr val="000000">
                <a:alpha val="2196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56" name="Google Shape;256;p8" descr="A close up of a logo&#10;&#10;Description automatically generated with low confidence"/>
          <p:cNvPicPr preferRelativeResize="0"/>
          <p:nvPr/>
        </p:nvPicPr>
        <p:blipFill rotWithShape="1">
          <a:blip r:embed="rId3">
            <a:alphaModFix/>
          </a:blip>
          <a:srcRect/>
          <a:stretch/>
        </p:blipFill>
        <p:spPr>
          <a:xfrm>
            <a:off x="2097272" y="1575582"/>
            <a:ext cx="7318480" cy="2861637"/>
          </a:xfrm>
          <a:prstGeom prst="rect">
            <a:avLst/>
          </a:prstGeom>
          <a:noFill/>
          <a:ln>
            <a:noFill/>
          </a:ln>
        </p:spPr>
      </p:pic>
      <p:sp>
        <p:nvSpPr>
          <p:cNvPr id="257" name="Google Shape;257;p8"/>
          <p:cNvSpPr txBox="1"/>
          <p:nvPr/>
        </p:nvSpPr>
        <p:spPr>
          <a:xfrm>
            <a:off x="2436760" y="5018196"/>
            <a:ext cx="7318500" cy="769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a:solidFill>
                  <a:schemeClr val="dk1"/>
                </a:solidFill>
                <a:latin typeface="Montserrat"/>
                <a:ea typeface="Montserrat"/>
                <a:cs typeface="Montserrat"/>
                <a:sym typeface="Montserrat"/>
              </a:rPr>
              <a:t>GATEWAY TO CANADA </a:t>
            </a:r>
            <a:endParaRPr sz="4400">
              <a:solidFill>
                <a:schemeClr val="dk1"/>
              </a:solidFill>
              <a:latin typeface="Montserrat"/>
              <a:ea typeface="Montserrat"/>
              <a:cs typeface="Montserrat"/>
              <a:sym typeface="Montserra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77" name="Google Shape;277;p9"/>
          <p:cNvSpPr txBox="1"/>
          <p:nvPr/>
        </p:nvSpPr>
        <p:spPr>
          <a:xfrm>
            <a:off x="364127" y="307104"/>
            <a:ext cx="8072100" cy="646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rgbClr val="FF3185"/>
                </a:solidFill>
                <a:latin typeface="Montserrat"/>
                <a:ea typeface="Montserrat"/>
                <a:cs typeface="Montserrat"/>
                <a:sym typeface="Montserrat"/>
              </a:rPr>
              <a:t>Why Holmes?</a:t>
            </a:r>
            <a:endParaRPr/>
          </a:p>
        </p:txBody>
      </p:sp>
      <p:sp>
        <p:nvSpPr>
          <p:cNvPr id="278" name="Google Shape;278;p9"/>
          <p:cNvSpPr txBox="1"/>
          <p:nvPr/>
        </p:nvSpPr>
        <p:spPr>
          <a:xfrm>
            <a:off x="896468" y="1290623"/>
            <a:ext cx="5344200" cy="1938900"/>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dk1"/>
              </a:buClr>
              <a:buSzPts val="2000"/>
              <a:buFont typeface="Noto Sans Symbols"/>
              <a:buChar char="❖"/>
            </a:pPr>
            <a:r>
              <a:rPr lang="en-US" sz="2000">
                <a:solidFill>
                  <a:schemeClr val="dk1"/>
                </a:solidFill>
                <a:latin typeface="Montserrat"/>
                <a:ea typeface="Montserrat"/>
                <a:cs typeface="Montserrat"/>
                <a:sym typeface="Montserrat"/>
              </a:rPr>
              <a:t>High Quality, Affordable Education</a:t>
            </a:r>
            <a:endParaRPr/>
          </a:p>
          <a:p>
            <a:pPr marL="342900" marR="0" lvl="0" indent="-342900" algn="l" rtl="0">
              <a:spcBef>
                <a:spcPts val="0"/>
              </a:spcBef>
              <a:spcAft>
                <a:spcPts val="0"/>
              </a:spcAft>
              <a:buClr>
                <a:schemeClr val="dk1"/>
              </a:buClr>
              <a:buSzPts val="2000"/>
              <a:buFont typeface="Noto Sans Symbols"/>
              <a:buChar char="❖"/>
            </a:pPr>
            <a:r>
              <a:rPr lang="en-US" sz="2000">
                <a:solidFill>
                  <a:schemeClr val="dk1"/>
                </a:solidFill>
                <a:latin typeface="Montserrat"/>
                <a:ea typeface="Montserrat"/>
                <a:cs typeface="Montserrat"/>
                <a:sym typeface="Montserrat"/>
              </a:rPr>
              <a:t>Strong Industry Partners for Jobs</a:t>
            </a:r>
            <a:endParaRPr/>
          </a:p>
          <a:p>
            <a:pPr marL="342900" marR="0" lvl="0" indent="-342900" algn="l" rtl="0">
              <a:spcBef>
                <a:spcPts val="0"/>
              </a:spcBef>
              <a:spcAft>
                <a:spcPts val="0"/>
              </a:spcAft>
              <a:buClr>
                <a:schemeClr val="dk1"/>
              </a:buClr>
              <a:buSzPts val="2000"/>
              <a:buFont typeface="Noto Sans Symbols"/>
              <a:buChar char="❖"/>
            </a:pPr>
            <a:r>
              <a:rPr lang="en-US" sz="2000">
                <a:solidFill>
                  <a:schemeClr val="dk1"/>
                </a:solidFill>
                <a:latin typeface="Montserrat"/>
                <a:ea typeface="Montserrat"/>
                <a:cs typeface="Montserrat"/>
                <a:sym typeface="Montserrat"/>
              </a:rPr>
              <a:t>20 Institutes, Schools, and Colleges across 4 Continents</a:t>
            </a:r>
            <a:endParaRPr/>
          </a:p>
          <a:p>
            <a:pPr marL="342900" marR="0" lvl="0" indent="-342900" algn="l" rtl="0">
              <a:spcBef>
                <a:spcPts val="0"/>
              </a:spcBef>
              <a:spcAft>
                <a:spcPts val="0"/>
              </a:spcAft>
              <a:buClr>
                <a:schemeClr val="dk1"/>
              </a:buClr>
              <a:buSzPts val="2000"/>
              <a:buFont typeface="Noto Sans Symbols"/>
              <a:buChar char="❖"/>
            </a:pPr>
            <a:r>
              <a:rPr lang="en-US" sz="2000">
                <a:solidFill>
                  <a:schemeClr val="dk1"/>
                </a:solidFill>
                <a:latin typeface="Montserrat"/>
                <a:ea typeface="Montserrat"/>
                <a:cs typeface="Montserrat"/>
                <a:sym typeface="Montserrat"/>
              </a:rPr>
              <a:t>85,000 successful graduates worldwide</a:t>
            </a:r>
            <a:endParaRPr/>
          </a:p>
        </p:txBody>
      </p:sp>
      <p:pic>
        <p:nvPicPr>
          <p:cNvPr id="279" name="Google Shape;279;p9"/>
          <p:cNvPicPr preferRelativeResize="0"/>
          <p:nvPr/>
        </p:nvPicPr>
        <p:blipFill rotWithShape="1">
          <a:blip r:embed="rId3">
            <a:alphaModFix/>
          </a:blip>
          <a:srcRect/>
          <a:stretch/>
        </p:blipFill>
        <p:spPr>
          <a:xfrm>
            <a:off x="969495" y="3383154"/>
            <a:ext cx="4945533" cy="2466727"/>
          </a:xfrm>
          <a:prstGeom prst="rect">
            <a:avLst/>
          </a:prstGeom>
          <a:noFill/>
          <a:ln>
            <a:noFill/>
          </a:ln>
        </p:spPr>
      </p:pic>
      <p:grpSp>
        <p:nvGrpSpPr>
          <p:cNvPr id="280" name="Google Shape;280;p9"/>
          <p:cNvGrpSpPr/>
          <p:nvPr/>
        </p:nvGrpSpPr>
        <p:grpSpPr>
          <a:xfrm>
            <a:off x="7179168" y="1272266"/>
            <a:ext cx="3876675" cy="4480515"/>
            <a:chOff x="7002006" y="1039951"/>
            <a:chExt cx="4191000" cy="4843800"/>
          </a:xfrm>
        </p:grpSpPr>
        <p:sp>
          <p:nvSpPr>
            <p:cNvPr id="281" name="Google Shape;281;p9"/>
            <p:cNvSpPr/>
            <p:nvPr/>
          </p:nvSpPr>
          <p:spPr>
            <a:xfrm>
              <a:off x="7002006" y="1039951"/>
              <a:ext cx="4191000" cy="4843800"/>
            </a:xfrm>
            <a:prstGeom prst="roundRect">
              <a:avLst>
                <a:gd name="adj" fmla="val 4303"/>
              </a:avLst>
            </a:prstGeom>
            <a:solidFill>
              <a:schemeClr val="lt1"/>
            </a:solidFill>
            <a:ln w="28575" cap="flat" cmpd="sng">
              <a:solidFill>
                <a:srgbClr val="FF3185"/>
              </a:solidFill>
              <a:prstDash val="solid"/>
              <a:miter lim="800000"/>
              <a:headEnd type="none" w="sm" len="sm"/>
              <a:tailEnd type="none" w="sm" len="sm"/>
            </a:ln>
            <a:effectLst>
              <a:outerShdw blurRad="304800" sx="98000" sy="98000" algn="ctr" rotWithShape="0">
                <a:srgbClr val="000000">
                  <a:alpha val="2196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nvGrpSpPr>
            <p:cNvPr id="282" name="Google Shape;282;p9"/>
            <p:cNvGrpSpPr/>
            <p:nvPr/>
          </p:nvGrpSpPr>
          <p:grpSpPr>
            <a:xfrm>
              <a:off x="7478863" y="1159453"/>
              <a:ext cx="3257616" cy="4270362"/>
              <a:chOff x="7796310" y="1317744"/>
              <a:chExt cx="3257616" cy="4270362"/>
            </a:xfrm>
          </p:grpSpPr>
          <p:pic>
            <p:nvPicPr>
              <p:cNvPr id="283" name="Google Shape;283;p9"/>
              <p:cNvPicPr preferRelativeResize="0"/>
              <p:nvPr/>
            </p:nvPicPr>
            <p:blipFill rotWithShape="1">
              <a:blip r:embed="rId4">
                <a:alphaModFix/>
              </a:blip>
              <a:srcRect/>
              <a:stretch/>
            </p:blipFill>
            <p:spPr>
              <a:xfrm>
                <a:off x="7960312" y="3966376"/>
                <a:ext cx="2911458" cy="874774"/>
              </a:xfrm>
              <a:prstGeom prst="rect">
                <a:avLst/>
              </a:prstGeom>
              <a:noFill/>
              <a:ln>
                <a:noFill/>
              </a:ln>
            </p:spPr>
          </p:pic>
          <p:pic>
            <p:nvPicPr>
              <p:cNvPr id="284" name="Google Shape;284;p9"/>
              <p:cNvPicPr preferRelativeResize="0"/>
              <p:nvPr/>
            </p:nvPicPr>
            <p:blipFill rotWithShape="1">
              <a:blip r:embed="rId5">
                <a:alphaModFix/>
              </a:blip>
              <a:srcRect/>
              <a:stretch/>
            </p:blipFill>
            <p:spPr>
              <a:xfrm>
                <a:off x="9513012" y="1430246"/>
                <a:ext cx="1214562" cy="1214560"/>
              </a:xfrm>
              <a:prstGeom prst="rect">
                <a:avLst/>
              </a:prstGeom>
              <a:noFill/>
              <a:ln>
                <a:noFill/>
              </a:ln>
            </p:spPr>
          </p:pic>
          <p:pic>
            <p:nvPicPr>
              <p:cNvPr id="285" name="Google Shape;285;p9"/>
              <p:cNvPicPr preferRelativeResize="0"/>
              <p:nvPr/>
            </p:nvPicPr>
            <p:blipFill rotWithShape="1">
              <a:blip r:embed="rId6">
                <a:alphaModFix/>
              </a:blip>
              <a:srcRect/>
              <a:stretch/>
            </p:blipFill>
            <p:spPr>
              <a:xfrm>
                <a:off x="8083504" y="1317744"/>
                <a:ext cx="1268038" cy="1311768"/>
              </a:xfrm>
              <a:prstGeom prst="rect">
                <a:avLst/>
              </a:prstGeom>
              <a:noFill/>
              <a:ln>
                <a:noFill/>
              </a:ln>
            </p:spPr>
          </p:pic>
          <p:pic>
            <p:nvPicPr>
              <p:cNvPr id="286" name="Google Shape;286;p9"/>
              <p:cNvPicPr preferRelativeResize="0"/>
              <p:nvPr/>
            </p:nvPicPr>
            <p:blipFill rotWithShape="1">
              <a:blip r:embed="rId7">
                <a:alphaModFix/>
              </a:blip>
              <a:srcRect/>
              <a:stretch/>
            </p:blipFill>
            <p:spPr>
              <a:xfrm>
                <a:off x="7960312" y="4881710"/>
                <a:ext cx="2911458" cy="706396"/>
              </a:xfrm>
              <a:prstGeom prst="rect">
                <a:avLst/>
              </a:prstGeom>
              <a:noFill/>
              <a:ln>
                <a:noFill/>
              </a:ln>
            </p:spPr>
          </p:pic>
          <p:pic>
            <p:nvPicPr>
              <p:cNvPr id="287" name="Google Shape;287;p9"/>
              <p:cNvPicPr preferRelativeResize="0"/>
              <p:nvPr/>
            </p:nvPicPr>
            <p:blipFill rotWithShape="1">
              <a:blip r:embed="rId8">
                <a:alphaModFix/>
              </a:blip>
              <a:srcRect/>
              <a:stretch/>
            </p:blipFill>
            <p:spPr>
              <a:xfrm>
                <a:off x="8352084" y="3314175"/>
                <a:ext cx="1998916" cy="773819"/>
              </a:xfrm>
              <a:prstGeom prst="rect">
                <a:avLst/>
              </a:prstGeom>
              <a:noFill/>
              <a:ln>
                <a:noFill/>
              </a:ln>
            </p:spPr>
          </p:pic>
          <p:pic>
            <p:nvPicPr>
              <p:cNvPr id="288" name="Google Shape;288;p9"/>
              <p:cNvPicPr preferRelativeResize="0"/>
              <p:nvPr/>
            </p:nvPicPr>
            <p:blipFill rotWithShape="1">
              <a:blip r:embed="rId9">
                <a:alphaModFix/>
              </a:blip>
              <a:srcRect/>
              <a:stretch/>
            </p:blipFill>
            <p:spPr>
              <a:xfrm>
                <a:off x="9223610" y="2599603"/>
                <a:ext cx="1830316" cy="554691"/>
              </a:xfrm>
              <a:prstGeom prst="rect">
                <a:avLst/>
              </a:prstGeom>
              <a:noFill/>
              <a:ln>
                <a:noFill/>
              </a:ln>
            </p:spPr>
          </p:pic>
          <p:pic>
            <p:nvPicPr>
              <p:cNvPr id="289" name="Google Shape;289;p9"/>
              <p:cNvPicPr preferRelativeResize="0"/>
              <p:nvPr/>
            </p:nvPicPr>
            <p:blipFill rotWithShape="1">
              <a:blip r:embed="rId10">
                <a:alphaModFix/>
              </a:blip>
              <a:srcRect/>
              <a:stretch/>
            </p:blipFill>
            <p:spPr>
              <a:xfrm>
                <a:off x="7796310" y="2536654"/>
                <a:ext cx="1236828" cy="710311"/>
              </a:xfrm>
              <a:prstGeom prst="rect">
                <a:avLst/>
              </a:prstGeom>
              <a:noFill/>
              <a:ln>
                <a:noFill/>
              </a:ln>
            </p:spPr>
          </p:pic>
        </p:gr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309" name="Google Shape;309;p10"/>
          <p:cNvSpPr txBox="1"/>
          <p:nvPr/>
        </p:nvSpPr>
        <p:spPr>
          <a:xfrm>
            <a:off x="364127" y="307104"/>
            <a:ext cx="8072100" cy="1200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rgbClr val="FF3185"/>
                </a:solidFill>
                <a:latin typeface="Montserrat"/>
                <a:ea typeface="Montserrat"/>
                <a:cs typeface="Montserrat"/>
                <a:sym typeface="Montserrat"/>
              </a:rPr>
              <a:t>Course- Diploma in Hospitality Operations CO-UP</a:t>
            </a:r>
            <a:endParaRPr sz="3600" b="1">
              <a:solidFill>
                <a:srgbClr val="FF3185"/>
              </a:solidFill>
              <a:latin typeface="Montserrat"/>
              <a:ea typeface="Montserrat"/>
              <a:cs typeface="Montserrat"/>
              <a:sym typeface="Montserrat"/>
            </a:endParaRPr>
          </a:p>
        </p:txBody>
      </p:sp>
      <p:sp>
        <p:nvSpPr>
          <p:cNvPr id="310" name="Google Shape;310;p10"/>
          <p:cNvSpPr txBox="1"/>
          <p:nvPr/>
        </p:nvSpPr>
        <p:spPr>
          <a:xfrm>
            <a:off x="1158537" y="2143428"/>
            <a:ext cx="5403900" cy="83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i="0">
                <a:solidFill>
                  <a:schemeClr val="dk1"/>
                </a:solidFill>
                <a:latin typeface="Montserrat"/>
                <a:ea typeface="Montserrat"/>
                <a:cs typeface="Montserrat"/>
                <a:sym typeface="Montserrat"/>
              </a:rPr>
              <a:t>There are eight core modules to complete</a:t>
            </a:r>
            <a:r>
              <a:rPr lang="en-US" sz="2400" b="1">
                <a:solidFill>
                  <a:schemeClr val="dk1"/>
                </a:solidFill>
                <a:latin typeface="Montserrat"/>
                <a:ea typeface="Montserrat"/>
                <a:cs typeface="Montserrat"/>
                <a:sym typeface="Montserrat"/>
              </a:rPr>
              <a:t>:</a:t>
            </a:r>
            <a:endParaRPr/>
          </a:p>
        </p:txBody>
      </p:sp>
      <p:sp>
        <p:nvSpPr>
          <p:cNvPr id="311" name="Google Shape;311;p10"/>
          <p:cNvSpPr txBox="1"/>
          <p:nvPr/>
        </p:nvSpPr>
        <p:spPr>
          <a:xfrm>
            <a:off x="1142358" y="3165982"/>
            <a:ext cx="5210700" cy="23082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Montserrat"/>
                <a:ea typeface="Montserrat"/>
                <a:cs typeface="Montserrat"/>
                <a:sym typeface="Montserrat"/>
              </a:rPr>
              <a:t>Careers in Hospitality Operations</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Montserrat"/>
                <a:ea typeface="Montserrat"/>
                <a:cs typeface="Montserrat"/>
                <a:sym typeface="Montserrat"/>
              </a:rPr>
              <a:t>Food and Beverage Studies</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Montserrat"/>
                <a:ea typeface="Montserrat"/>
                <a:cs typeface="Montserrat"/>
                <a:sym typeface="Montserrat"/>
              </a:rPr>
              <a:t>Management and Leadership</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Montserrat"/>
                <a:ea typeface="Montserrat"/>
                <a:cs typeface="Montserrat"/>
                <a:sym typeface="Montserrat"/>
              </a:rPr>
              <a:t>Front Office Operations</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Montserrat"/>
                <a:ea typeface="Montserrat"/>
                <a:cs typeface="Montserrat"/>
                <a:sym typeface="Montserrat"/>
              </a:rPr>
              <a:t>Customer Service</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Montserrat"/>
                <a:ea typeface="Montserrat"/>
                <a:cs typeface="Montserrat"/>
                <a:sym typeface="Montserrat"/>
              </a:rPr>
              <a:t>Accounting and Finance</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Montserrat"/>
                <a:ea typeface="Montserrat"/>
                <a:cs typeface="Montserrat"/>
                <a:sym typeface="Montserrat"/>
              </a:rPr>
              <a:t>Human Resources</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Montserrat"/>
                <a:ea typeface="Montserrat"/>
                <a:cs typeface="Montserrat"/>
                <a:sym typeface="Montserrat"/>
              </a:rPr>
              <a:t>Marketing</a:t>
            </a:r>
            <a:endParaRPr/>
          </a:p>
        </p:txBody>
      </p:sp>
      <p:sp>
        <p:nvSpPr>
          <p:cNvPr id="312" name="Google Shape;312;p10"/>
          <p:cNvSpPr/>
          <p:nvPr/>
        </p:nvSpPr>
        <p:spPr>
          <a:xfrm>
            <a:off x="7613337" y="1418370"/>
            <a:ext cx="3197700" cy="4268400"/>
          </a:xfrm>
          <a:prstGeom prst="roundRect">
            <a:avLst>
              <a:gd name="adj" fmla="val 2591"/>
            </a:avLst>
          </a:prstGeom>
          <a:solidFill>
            <a:schemeClr val="lt1"/>
          </a:solidFill>
          <a:ln w="28575" cap="flat" cmpd="sng">
            <a:solidFill>
              <a:srgbClr val="FF3185"/>
            </a:solidFill>
            <a:prstDash val="solid"/>
            <a:miter lim="800000"/>
            <a:headEnd type="none" w="sm" len="sm"/>
            <a:tailEnd type="none" w="sm" len="sm"/>
          </a:ln>
          <a:effectLst>
            <a:outerShdw blurRad="304800" sx="98000" sy="98000" algn="ctr" rotWithShape="0">
              <a:srgbClr val="000000">
                <a:alpha val="2196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13" name="Google Shape;313;p10" descr="Two men standing next to each other&#10;&#10;Description automatically generated with medium confidence"/>
          <p:cNvPicPr preferRelativeResize="0"/>
          <p:nvPr/>
        </p:nvPicPr>
        <p:blipFill rotWithShape="1">
          <a:blip r:embed="rId3">
            <a:alphaModFix/>
          </a:blip>
          <a:srcRect/>
          <a:stretch/>
        </p:blipFill>
        <p:spPr>
          <a:xfrm>
            <a:off x="7738410" y="1547936"/>
            <a:ext cx="2937114" cy="4018758"/>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33" name="Google Shape;333;p11"/>
          <p:cNvSpPr txBox="1"/>
          <p:nvPr/>
        </p:nvSpPr>
        <p:spPr>
          <a:xfrm>
            <a:off x="364127" y="307104"/>
            <a:ext cx="8072100" cy="646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rgbClr val="FF3185"/>
                </a:solidFill>
                <a:latin typeface="Montserrat"/>
                <a:ea typeface="Montserrat"/>
                <a:cs typeface="Montserrat"/>
                <a:sym typeface="Montserrat"/>
              </a:rPr>
              <a:t>Fees and Scholarship:</a:t>
            </a:r>
            <a:endParaRPr/>
          </a:p>
        </p:txBody>
      </p:sp>
      <p:sp>
        <p:nvSpPr>
          <p:cNvPr id="334" name="Google Shape;334;p11"/>
          <p:cNvSpPr txBox="1"/>
          <p:nvPr/>
        </p:nvSpPr>
        <p:spPr>
          <a:xfrm>
            <a:off x="1053798" y="1540555"/>
            <a:ext cx="54039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Montserrat"/>
                <a:ea typeface="Montserrat"/>
                <a:cs typeface="Montserrat"/>
                <a:sym typeface="Montserrat"/>
              </a:rPr>
              <a:t>Requirements:</a:t>
            </a:r>
            <a:endParaRPr sz="2400" b="1">
              <a:solidFill>
                <a:schemeClr val="dk1"/>
              </a:solidFill>
              <a:latin typeface="Montserrat"/>
              <a:ea typeface="Montserrat"/>
              <a:cs typeface="Montserrat"/>
              <a:sym typeface="Montserrat"/>
            </a:endParaRPr>
          </a:p>
        </p:txBody>
      </p:sp>
      <p:sp>
        <p:nvSpPr>
          <p:cNvPr id="335" name="Google Shape;335;p11"/>
          <p:cNvSpPr txBox="1"/>
          <p:nvPr/>
        </p:nvSpPr>
        <p:spPr>
          <a:xfrm>
            <a:off x="1054512" y="2068027"/>
            <a:ext cx="5873400" cy="2031300"/>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dk1"/>
              </a:buClr>
              <a:buSzPts val="1800"/>
              <a:buFont typeface="Noto Sans Symbols"/>
              <a:buChar char="❖"/>
            </a:pPr>
            <a:r>
              <a:rPr lang="en-US" sz="1800">
                <a:solidFill>
                  <a:schemeClr val="dk1"/>
                </a:solidFill>
                <a:latin typeface="Montserrat"/>
                <a:ea typeface="Montserrat"/>
                <a:cs typeface="Montserrat"/>
                <a:sym typeface="Montserrat"/>
              </a:rPr>
              <a:t>Tuition Fee : CAD $14000 </a:t>
            </a:r>
            <a:endParaRPr/>
          </a:p>
          <a:p>
            <a:pPr marL="342900" marR="0" lvl="0" indent="-342900" algn="l" rtl="0">
              <a:spcBef>
                <a:spcPts val="0"/>
              </a:spcBef>
              <a:spcAft>
                <a:spcPts val="0"/>
              </a:spcAft>
              <a:buClr>
                <a:schemeClr val="dk1"/>
              </a:buClr>
              <a:buSzPts val="1800"/>
              <a:buFont typeface="Noto Sans Symbols"/>
              <a:buChar char="❖"/>
            </a:pPr>
            <a:r>
              <a:rPr lang="en-US" sz="1800">
                <a:solidFill>
                  <a:schemeClr val="dk1"/>
                </a:solidFill>
                <a:latin typeface="Montserrat"/>
                <a:ea typeface="Montserrat"/>
                <a:cs typeface="Montserrat"/>
                <a:sym typeface="Montserrat"/>
              </a:rPr>
              <a:t>Scholarship Up to CAD $5000</a:t>
            </a:r>
            <a:endParaRPr/>
          </a:p>
          <a:p>
            <a:pPr marL="342900" marR="0" lvl="0" indent="-342900" algn="l" rtl="0">
              <a:spcBef>
                <a:spcPts val="0"/>
              </a:spcBef>
              <a:spcAft>
                <a:spcPts val="0"/>
              </a:spcAft>
              <a:buClr>
                <a:schemeClr val="dk1"/>
              </a:buClr>
              <a:buSzPts val="1800"/>
              <a:buFont typeface="Noto Sans Symbols"/>
              <a:buChar char="❖"/>
            </a:pPr>
            <a:r>
              <a:rPr lang="en-US" sz="1800">
                <a:solidFill>
                  <a:schemeClr val="dk1"/>
                </a:solidFill>
                <a:latin typeface="Montserrat"/>
                <a:ea typeface="Montserrat"/>
                <a:cs typeface="Montserrat"/>
                <a:sym typeface="Montserrat"/>
              </a:rPr>
              <a:t>Tuition Fees after Scholarship is CAD $9700</a:t>
            </a:r>
            <a:endParaRPr/>
          </a:p>
          <a:p>
            <a:pPr marL="342900" marR="0" lvl="0" indent="-342900" algn="l" rtl="0">
              <a:spcBef>
                <a:spcPts val="0"/>
              </a:spcBef>
              <a:spcAft>
                <a:spcPts val="0"/>
              </a:spcAft>
              <a:buClr>
                <a:schemeClr val="dk1"/>
              </a:buClr>
              <a:buSzPts val="1800"/>
              <a:buFont typeface="Noto Sans Symbols"/>
              <a:buChar char="❖"/>
            </a:pPr>
            <a:r>
              <a:rPr lang="en-US" sz="1800">
                <a:solidFill>
                  <a:schemeClr val="dk1"/>
                </a:solidFill>
                <a:latin typeface="Montserrat"/>
                <a:ea typeface="Montserrat"/>
                <a:cs typeface="Montserrat"/>
                <a:sym typeface="Montserrat"/>
              </a:rPr>
              <a:t>Achieving Standard XII with average of 33% i.e. Just Pass Student. </a:t>
            </a:r>
            <a:endParaRPr/>
          </a:p>
          <a:p>
            <a:pPr marL="342900" marR="0" lvl="0" indent="-342900" algn="l" rtl="0">
              <a:spcBef>
                <a:spcPts val="0"/>
              </a:spcBef>
              <a:spcAft>
                <a:spcPts val="0"/>
              </a:spcAft>
              <a:buClr>
                <a:schemeClr val="dk1"/>
              </a:buClr>
              <a:buSzPts val="1800"/>
              <a:buFont typeface="Noto Sans Symbols"/>
              <a:buChar char="❖"/>
            </a:pPr>
            <a:r>
              <a:rPr lang="en-US" sz="1800">
                <a:solidFill>
                  <a:schemeClr val="dk1"/>
                </a:solidFill>
                <a:latin typeface="Montserrat"/>
                <a:ea typeface="Montserrat"/>
                <a:cs typeface="Montserrat"/>
                <a:sym typeface="Montserrat"/>
              </a:rPr>
              <a:t>IELTS 6 Overall and No less than 6 in each Band. </a:t>
            </a:r>
            <a:endParaRPr/>
          </a:p>
        </p:txBody>
      </p:sp>
      <p:sp>
        <p:nvSpPr>
          <p:cNvPr id="336" name="Google Shape;336;p11"/>
          <p:cNvSpPr txBox="1"/>
          <p:nvPr/>
        </p:nvSpPr>
        <p:spPr>
          <a:xfrm>
            <a:off x="1053798" y="4374508"/>
            <a:ext cx="5420100" cy="83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Montserrat"/>
                <a:ea typeface="Montserrat"/>
                <a:cs typeface="Montserrat"/>
                <a:sym typeface="Montserrat"/>
              </a:rPr>
              <a:t>Please Refer to the country wise</a:t>
            </a:r>
            <a:endParaRPr/>
          </a:p>
          <a:p>
            <a:pPr marL="0" marR="0" lvl="0" indent="0" algn="l" rtl="0">
              <a:spcBef>
                <a:spcPts val="0"/>
              </a:spcBef>
              <a:spcAft>
                <a:spcPts val="0"/>
              </a:spcAft>
              <a:buNone/>
            </a:pPr>
            <a:r>
              <a:rPr lang="en-US" sz="2400" b="1">
                <a:solidFill>
                  <a:schemeClr val="dk1"/>
                </a:solidFill>
                <a:latin typeface="Montserrat"/>
                <a:ea typeface="Montserrat"/>
                <a:cs typeface="Montserrat"/>
                <a:sym typeface="Montserrat"/>
              </a:rPr>
              <a:t>requirements here -</a:t>
            </a:r>
            <a:endParaRPr/>
          </a:p>
        </p:txBody>
      </p:sp>
      <p:grpSp>
        <p:nvGrpSpPr>
          <p:cNvPr id="337" name="Google Shape;337;p11"/>
          <p:cNvGrpSpPr/>
          <p:nvPr/>
        </p:nvGrpSpPr>
        <p:grpSpPr>
          <a:xfrm>
            <a:off x="7734245" y="1771387"/>
            <a:ext cx="3150300" cy="3459000"/>
            <a:chOff x="7734245" y="1771387"/>
            <a:chExt cx="3150300" cy="3459000"/>
          </a:xfrm>
        </p:grpSpPr>
        <p:sp>
          <p:nvSpPr>
            <p:cNvPr id="338" name="Google Shape;338;p11"/>
            <p:cNvSpPr/>
            <p:nvPr/>
          </p:nvSpPr>
          <p:spPr>
            <a:xfrm>
              <a:off x="7734245" y="1771387"/>
              <a:ext cx="3150300" cy="3459000"/>
            </a:xfrm>
            <a:prstGeom prst="roundRect">
              <a:avLst>
                <a:gd name="adj" fmla="val 2591"/>
              </a:avLst>
            </a:prstGeom>
            <a:solidFill>
              <a:schemeClr val="lt1"/>
            </a:solidFill>
            <a:ln w="28575" cap="flat" cmpd="sng">
              <a:solidFill>
                <a:srgbClr val="FF3185"/>
              </a:solidFill>
              <a:prstDash val="solid"/>
              <a:miter lim="800000"/>
              <a:headEnd type="none" w="sm" len="sm"/>
              <a:tailEnd type="none" w="sm" len="sm"/>
            </a:ln>
            <a:effectLst>
              <a:outerShdw blurRad="304800" sx="98000" sy="98000" algn="ctr" rotWithShape="0">
                <a:srgbClr val="000000">
                  <a:alpha val="2196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nvGrpSpPr>
            <p:cNvPr id="339" name="Google Shape;339;p11"/>
            <p:cNvGrpSpPr/>
            <p:nvPr/>
          </p:nvGrpSpPr>
          <p:grpSpPr>
            <a:xfrm>
              <a:off x="7984331" y="2375369"/>
              <a:ext cx="2650200" cy="2404195"/>
              <a:chOff x="7692375" y="2304249"/>
              <a:chExt cx="2650200" cy="2404195"/>
            </a:xfrm>
          </p:grpSpPr>
          <p:sp>
            <p:nvSpPr>
              <p:cNvPr id="340" name="Google Shape;340;p11"/>
              <p:cNvSpPr txBox="1"/>
              <p:nvPr/>
            </p:nvSpPr>
            <p:spPr>
              <a:xfrm>
                <a:off x="7692375" y="3877444"/>
                <a:ext cx="2650200" cy="831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1"/>
                    </a:solidFill>
                    <a:latin typeface="Montserrat"/>
                    <a:ea typeface="Montserrat"/>
                    <a:cs typeface="Montserrat"/>
                    <a:sym typeface="Montserrat"/>
                  </a:rPr>
                  <a:t>Microsoft Excel</a:t>
                </a:r>
                <a:endParaRPr/>
              </a:p>
              <a:p>
                <a:pPr marL="0" marR="0" lvl="0" indent="0" algn="ctr" rtl="0">
                  <a:spcBef>
                    <a:spcPts val="0"/>
                  </a:spcBef>
                  <a:spcAft>
                    <a:spcPts val="0"/>
                  </a:spcAft>
                  <a:buNone/>
                </a:pPr>
                <a:r>
                  <a:rPr lang="en-US" sz="2400" b="1">
                    <a:solidFill>
                      <a:schemeClr val="dk1"/>
                    </a:solidFill>
                    <a:latin typeface="Montserrat"/>
                    <a:ea typeface="Montserrat"/>
                    <a:cs typeface="Montserrat"/>
                    <a:sym typeface="Montserrat"/>
                  </a:rPr>
                  <a:t>Worksheet</a:t>
                </a:r>
                <a:endParaRPr/>
              </a:p>
            </p:txBody>
          </p:sp>
          <p:pic>
            <p:nvPicPr>
              <p:cNvPr id="341" name="Google Shape;341;p11"/>
              <p:cNvPicPr preferRelativeResize="0"/>
              <p:nvPr/>
            </p:nvPicPr>
            <p:blipFill rotWithShape="1">
              <a:blip r:embed="rId3">
                <a:alphaModFix/>
              </a:blip>
              <a:srcRect/>
              <a:stretch/>
            </p:blipFill>
            <p:spPr>
              <a:xfrm>
                <a:off x="8121998" y="2304249"/>
                <a:ext cx="1449734" cy="1375004"/>
              </a:xfrm>
              <a:prstGeom prst="rect">
                <a:avLst/>
              </a:prstGeom>
              <a:noFill/>
              <a:ln>
                <a:noFill/>
              </a:ln>
            </p:spPr>
          </p:pic>
        </p:gr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61" name="Google Shape;361;p12"/>
          <p:cNvSpPr txBox="1"/>
          <p:nvPr/>
        </p:nvSpPr>
        <p:spPr>
          <a:xfrm>
            <a:off x="364127" y="307104"/>
            <a:ext cx="8072100" cy="646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rgbClr val="FF3185"/>
                </a:solidFill>
                <a:latin typeface="Montserrat"/>
                <a:ea typeface="Montserrat"/>
                <a:cs typeface="Montserrat"/>
                <a:sym typeface="Montserrat"/>
              </a:rPr>
              <a:t>Accommodation</a:t>
            </a:r>
            <a:endParaRPr/>
          </a:p>
        </p:txBody>
      </p:sp>
      <p:sp>
        <p:nvSpPr>
          <p:cNvPr id="362" name="Google Shape;362;p12"/>
          <p:cNvSpPr txBox="1"/>
          <p:nvPr/>
        </p:nvSpPr>
        <p:spPr>
          <a:xfrm>
            <a:off x="971865" y="2333023"/>
            <a:ext cx="4821900" cy="2080800"/>
          </a:xfrm>
          <a:prstGeom prst="rect">
            <a:avLst/>
          </a:prstGeom>
          <a:noFill/>
          <a:ln>
            <a:noFill/>
          </a:ln>
        </p:spPr>
        <p:txBody>
          <a:bodyPr spcFirstLastPara="1" wrap="square" lIns="0" tIns="125075" rIns="0" bIns="0" anchor="t" anchorCtr="0">
            <a:spAutoFit/>
          </a:bodyPr>
          <a:lstStyle/>
          <a:p>
            <a:pPr marL="469900" marR="0" lvl="0" indent="-457200" algn="l" rtl="0">
              <a:lnSpc>
                <a:spcPct val="100000"/>
              </a:lnSpc>
              <a:spcBef>
                <a:spcPts val="0"/>
              </a:spcBef>
              <a:spcAft>
                <a:spcPts val="0"/>
              </a:spcAft>
              <a:buClr>
                <a:schemeClr val="dk1"/>
              </a:buClr>
              <a:buSzPts val="2800"/>
              <a:buFont typeface="Noto Sans Symbols"/>
              <a:buChar char="❖"/>
            </a:pPr>
            <a:r>
              <a:rPr lang="en-US" sz="2800">
                <a:solidFill>
                  <a:schemeClr val="dk1"/>
                </a:solidFill>
                <a:latin typeface="Montserrat"/>
                <a:ea typeface="Montserrat"/>
                <a:cs typeface="Montserrat"/>
                <a:sym typeface="Montserrat"/>
              </a:rPr>
              <a:t>Host family</a:t>
            </a:r>
            <a:endParaRPr sz="2800">
              <a:solidFill>
                <a:schemeClr val="dk1"/>
              </a:solidFill>
              <a:latin typeface="Montserrat"/>
              <a:ea typeface="Montserrat"/>
              <a:cs typeface="Montserrat"/>
              <a:sym typeface="Montserrat"/>
            </a:endParaRPr>
          </a:p>
          <a:p>
            <a:pPr marL="469900" marR="0" lvl="0" indent="-457200" algn="l" rtl="0">
              <a:lnSpc>
                <a:spcPct val="100000"/>
              </a:lnSpc>
              <a:spcBef>
                <a:spcPts val="890"/>
              </a:spcBef>
              <a:spcAft>
                <a:spcPts val="0"/>
              </a:spcAft>
              <a:buClr>
                <a:schemeClr val="dk1"/>
              </a:buClr>
              <a:buSzPts val="2800"/>
              <a:buFont typeface="Noto Sans Symbols"/>
              <a:buChar char="❖"/>
            </a:pPr>
            <a:r>
              <a:rPr lang="en-US" sz="2800">
                <a:solidFill>
                  <a:schemeClr val="dk1"/>
                </a:solidFill>
                <a:latin typeface="Montserrat"/>
                <a:ea typeface="Montserrat"/>
                <a:cs typeface="Montserrat"/>
                <a:sym typeface="Montserrat"/>
              </a:rPr>
              <a:t>Student Residences</a:t>
            </a:r>
            <a:endParaRPr sz="2800">
              <a:solidFill>
                <a:schemeClr val="dk1"/>
              </a:solidFill>
              <a:latin typeface="Montserrat"/>
              <a:ea typeface="Montserrat"/>
              <a:cs typeface="Montserrat"/>
              <a:sym typeface="Montserrat"/>
            </a:endParaRPr>
          </a:p>
          <a:p>
            <a:pPr marL="469900" marR="0" lvl="0" indent="-457200" algn="l" rtl="0">
              <a:lnSpc>
                <a:spcPct val="100000"/>
              </a:lnSpc>
              <a:spcBef>
                <a:spcPts val="865"/>
              </a:spcBef>
              <a:spcAft>
                <a:spcPts val="0"/>
              </a:spcAft>
              <a:buClr>
                <a:schemeClr val="dk1"/>
              </a:buClr>
              <a:buSzPts val="2800"/>
              <a:buFont typeface="Noto Sans Symbols"/>
              <a:buChar char="❖"/>
            </a:pPr>
            <a:r>
              <a:rPr lang="en-US" sz="2800">
                <a:solidFill>
                  <a:schemeClr val="dk1"/>
                </a:solidFill>
                <a:latin typeface="Montserrat"/>
                <a:ea typeface="Montserrat"/>
                <a:cs typeface="Montserrat"/>
                <a:sym typeface="Montserrat"/>
              </a:rPr>
              <a:t>Shared House/Apartments</a:t>
            </a:r>
            <a:endParaRPr sz="2800">
              <a:solidFill>
                <a:schemeClr val="dk1"/>
              </a:solidFill>
              <a:latin typeface="Montserrat"/>
              <a:ea typeface="Montserrat"/>
              <a:cs typeface="Montserrat"/>
              <a:sym typeface="Montserrat"/>
            </a:endParaRPr>
          </a:p>
        </p:txBody>
      </p:sp>
      <p:grpSp>
        <p:nvGrpSpPr>
          <p:cNvPr id="363" name="Google Shape;363;p12"/>
          <p:cNvGrpSpPr/>
          <p:nvPr/>
        </p:nvGrpSpPr>
        <p:grpSpPr>
          <a:xfrm>
            <a:off x="6260434" y="1243823"/>
            <a:ext cx="4746663" cy="4370550"/>
            <a:chOff x="6775715" y="1438068"/>
            <a:chExt cx="4142301" cy="3814076"/>
          </a:xfrm>
        </p:grpSpPr>
        <p:pic>
          <p:nvPicPr>
            <p:cNvPr id="364" name="Google Shape;364;p12" descr="UHI Student Residences | Educational Architecture | Keppie Design"/>
            <p:cNvPicPr preferRelativeResize="0"/>
            <p:nvPr/>
          </p:nvPicPr>
          <p:blipFill rotWithShape="1">
            <a:blip r:embed="rId3">
              <a:alphaModFix/>
            </a:blip>
            <a:srcRect/>
            <a:stretch/>
          </p:blipFill>
          <p:spPr>
            <a:xfrm>
              <a:off x="6775715" y="1438068"/>
              <a:ext cx="4142299" cy="2330043"/>
            </a:xfrm>
            <a:prstGeom prst="rect">
              <a:avLst/>
            </a:prstGeom>
            <a:noFill/>
            <a:ln>
              <a:noFill/>
            </a:ln>
          </p:spPr>
        </p:pic>
        <p:pic>
          <p:nvPicPr>
            <p:cNvPr id="365" name="Google Shape;365;p12" descr="All Residences | NYC Student Housing Locations | Student &amp; Intern ..."/>
            <p:cNvPicPr preferRelativeResize="0"/>
            <p:nvPr/>
          </p:nvPicPr>
          <p:blipFill rotWithShape="1">
            <a:blip r:embed="rId4">
              <a:alphaModFix/>
            </a:blip>
            <a:srcRect/>
            <a:stretch/>
          </p:blipFill>
          <p:spPr>
            <a:xfrm>
              <a:off x="6775716" y="3937299"/>
              <a:ext cx="1970441" cy="1314845"/>
            </a:xfrm>
            <a:prstGeom prst="rect">
              <a:avLst/>
            </a:prstGeom>
            <a:noFill/>
            <a:ln>
              <a:noFill/>
            </a:ln>
          </p:spPr>
        </p:pic>
        <p:pic>
          <p:nvPicPr>
            <p:cNvPr id="366" name="Google Shape;366;p12" descr="Furnished Student Accommodations Vancouver | Bell Accommodation ..."/>
            <p:cNvPicPr preferRelativeResize="0"/>
            <p:nvPr/>
          </p:nvPicPr>
          <p:blipFill rotWithShape="1">
            <a:blip r:embed="rId5">
              <a:alphaModFix/>
            </a:blip>
            <a:srcRect/>
            <a:stretch/>
          </p:blipFill>
          <p:spPr>
            <a:xfrm>
              <a:off x="8946711" y="3937299"/>
              <a:ext cx="1971305" cy="1314845"/>
            </a:xfrm>
            <a:prstGeom prst="rect">
              <a:avLst/>
            </a:prstGeom>
            <a:noFill/>
            <a:ln>
              <a:noFill/>
            </a:ln>
          </p:spPr>
        </p:pic>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pic>
        <p:nvPicPr>
          <p:cNvPr id="393" name="Google Shape;393;p13" descr="A close up of a logo&#10;&#10;Description generated with very high confidence"/>
          <p:cNvPicPr preferRelativeResize="0"/>
          <p:nvPr/>
        </p:nvPicPr>
        <p:blipFill rotWithShape="1">
          <a:blip r:embed="rId3">
            <a:alphaModFix/>
          </a:blip>
          <a:srcRect/>
          <a:stretch/>
        </p:blipFill>
        <p:spPr>
          <a:xfrm>
            <a:off x="3460653" y="714075"/>
            <a:ext cx="6496648" cy="54298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419" name="Google Shape;419;p14"/>
          <p:cNvSpPr txBox="1"/>
          <p:nvPr/>
        </p:nvSpPr>
        <p:spPr>
          <a:xfrm>
            <a:off x="364127" y="307104"/>
            <a:ext cx="807195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3185"/>
                </a:solidFill>
                <a:latin typeface="Montserrat"/>
                <a:ea typeface="Montserrat"/>
                <a:cs typeface="Montserrat"/>
                <a:sym typeface="Montserrat"/>
              </a:rPr>
              <a:t>Location</a:t>
            </a:r>
            <a:endParaRPr sz="3200" b="1">
              <a:solidFill>
                <a:srgbClr val="FF3185"/>
              </a:solidFill>
              <a:latin typeface="Montserrat"/>
              <a:ea typeface="Montserrat"/>
              <a:cs typeface="Montserrat"/>
              <a:sym typeface="Montserrat"/>
            </a:endParaRPr>
          </a:p>
        </p:txBody>
      </p:sp>
      <p:sp>
        <p:nvSpPr>
          <p:cNvPr id="420" name="Google Shape;420;p14"/>
          <p:cNvSpPr/>
          <p:nvPr/>
        </p:nvSpPr>
        <p:spPr>
          <a:xfrm>
            <a:off x="4074160" y="1504481"/>
            <a:ext cx="7278233" cy="3863398"/>
          </a:xfrm>
          <a:prstGeom prst="roundRect">
            <a:avLst>
              <a:gd name="adj" fmla="val 2591"/>
            </a:avLst>
          </a:prstGeom>
          <a:solidFill>
            <a:schemeClr val="lt1"/>
          </a:solidFill>
          <a:ln w="28575" cap="flat" cmpd="sng">
            <a:solidFill>
              <a:srgbClr val="FF3185"/>
            </a:solidFill>
            <a:prstDash val="solid"/>
            <a:miter lim="800000"/>
            <a:headEnd type="none" w="sm" len="sm"/>
            <a:tailEnd type="none" w="sm" len="sm"/>
          </a:ln>
          <a:effectLst>
            <a:outerShdw blurRad="304800" sx="98000" sy="98000" algn="ctr" rotWithShape="0">
              <a:srgbClr val="000000">
                <a:alpha val="2196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21" name="Google Shape;421;p14"/>
          <p:cNvPicPr preferRelativeResize="0"/>
          <p:nvPr/>
        </p:nvPicPr>
        <p:blipFill rotWithShape="1">
          <a:blip r:embed="rId3">
            <a:alphaModFix/>
          </a:blip>
          <a:srcRect/>
          <a:stretch/>
        </p:blipFill>
        <p:spPr>
          <a:xfrm>
            <a:off x="4206026" y="1615440"/>
            <a:ext cx="7020560" cy="3627120"/>
          </a:xfrm>
          <a:prstGeom prst="rect">
            <a:avLst/>
          </a:prstGeom>
          <a:noFill/>
          <a:ln>
            <a:noFill/>
          </a:ln>
        </p:spPr>
      </p:pic>
      <p:sp>
        <p:nvSpPr>
          <p:cNvPr id="422" name="Google Shape;422;p14"/>
          <p:cNvSpPr/>
          <p:nvPr/>
        </p:nvSpPr>
        <p:spPr>
          <a:xfrm>
            <a:off x="862445" y="1270699"/>
            <a:ext cx="2316738" cy="46166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3" name="Google Shape;423;p14"/>
          <p:cNvSpPr txBox="1"/>
          <p:nvPr/>
        </p:nvSpPr>
        <p:spPr>
          <a:xfrm>
            <a:off x="799262" y="2470882"/>
            <a:ext cx="2732236" cy="3325334"/>
          </a:xfrm>
          <a:prstGeom prst="rect">
            <a:avLst/>
          </a:prstGeom>
          <a:noFill/>
          <a:ln>
            <a:noFill/>
          </a:ln>
        </p:spPr>
        <p:txBody>
          <a:bodyPr spcFirstLastPara="1" wrap="square" lIns="91425" tIns="45700" rIns="91425" bIns="45700" anchor="t" anchorCtr="0">
            <a:spAutoFit/>
          </a:bodyPr>
          <a:lstStyle/>
          <a:p>
            <a:pPr marL="171450" marR="0" lvl="0" indent="-171450" algn="l" rtl="0">
              <a:lnSpc>
                <a:spcPct val="110000"/>
              </a:lnSpc>
              <a:spcBef>
                <a:spcPts val="0"/>
              </a:spcBef>
              <a:spcAft>
                <a:spcPts val="0"/>
              </a:spcAft>
              <a:buClr>
                <a:schemeClr val="dk1"/>
              </a:buClr>
              <a:buSzPts val="1200"/>
              <a:buFont typeface="Arial"/>
              <a:buChar char="•"/>
            </a:pPr>
            <a:r>
              <a:rPr lang="en-US" sz="1200">
                <a:solidFill>
                  <a:schemeClr val="dk1"/>
                </a:solidFill>
                <a:latin typeface="Montserrat"/>
                <a:ea typeface="Montserrat"/>
                <a:cs typeface="Montserrat"/>
                <a:sym typeface="Montserrat"/>
              </a:rPr>
              <a:t>International Office</a:t>
            </a:r>
            <a:endParaRPr/>
          </a:p>
          <a:p>
            <a:pPr marL="171450" marR="0" lvl="0" indent="-171450" algn="l" rtl="0">
              <a:lnSpc>
                <a:spcPct val="110000"/>
              </a:lnSpc>
              <a:spcBef>
                <a:spcPts val="0"/>
              </a:spcBef>
              <a:spcAft>
                <a:spcPts val="0"/>
              </a:spcAft>
              <a:buClr>
                <a:schemeClr val="dk1"/>
              </a:buClr>
              <a:buSzPts val="1200"/>
              <a:buFont typeface="Arial"/>
              <a:buChar char="•"/>
            </a:pPr>
            <a:r>
              <a:rPr lang="en-US" sz="1200">
                <a:solidFill>
                  <a:schemeClr val="dk1"/>
                </a:solidFill>
                <a:latin typeface="Montserrat"/>
                <a:ea typeface="Montserrat"/>
                <a:cs typeface="Montserrat"/>
                <a:sym typeface="Montserrat"/>
              </a:rPr>
              <a:t>Vancouver Downtown</a:t>
            </a:r>
            <a:endParaRPr/>
          </a:p>
          <a:p>
            <a:pPr marL="171450" marR="0" lvl="0" indent="-171450" algn="l" rtl="0">
              <a:lnSpc>
                <a:spcPct val="110000"/>
              </a:lnSpc>
              <a:spcBef>
                <a:spcPts val="0"/>
              </a:spcBef>
              <a:spcAft>
                <a:spcPts val="0"/>
              </a:spcAft>
              <a:buClr>
                <a:schemeClr val="dk1"/>
              </a:buClr>
              <a:buSzPts val="1200"/>
              <a:buFont typeface="Arial"/>
              <a:buChar char="•"/>
            </a:pPr>
            <a:r>
              <a:rPr lang="en-US" sz="1200">
                <a:solidFill>
                  <a:schemeClr val="dk1"/>
                </a:solidFill>
                <a:latin typeface="Montserrat"/>
                <a:ea typeface="Montserrat"/>
                <a:cs typeface="Montserrat"/>
                <a:sym typeface="Montserrat"/>
              </a:rPr>
              <a:t>East Vancouver</a:t>
            </a:r>
            <a:endParaRPr/>
          </a:p>
          <a:p>
            <a:pPr marL="171450" marR="0" lvl="0" indent="-171450" algn="l" rtl="0">
              <a:lnSpc>
                <a:spcPct val="110000"/>
              </a:lnSpc>
              <a:spcBef>
                <a:spcPts val="0"/>
              </a:spcBef>
              <a:spcAft>
                <a:spcPts val="0"/>
              </a:spcAft>
              <a:buClr>
                <a:schemeClr val="dk1"/>
              </a:buClr>
              <a:buSzPts val="1200"/>
              <a:buFont typeface="Arial"/>
              <a:buChar char="•"/>
            </a:pPr>
            <a:r>
              <a:rPr lang="en-US" sz="1200">
                <a:solidFill>
                  <a:schemeClr val="dk1"/>
                </a:solidFill>
                <a:latin typeface="Montserrat"/>
                <a:ea typeface="Montserrat"/>
                <a:cs typeface="Montserrat"/>
                <a:sym typeface="Montserrat"/>
              </a:rPr>
              <a:t>Richmond</a:t>
            </a:r>
            <a:endParaRPr/>
          </a:p>
          <a:p>
            <a:pPr marL="171450" marR="0" lvl="0" indent="-171450" algn="l" rtl="0">
              <a:lnSpc>
                <a:spcPct val="110000"/>
              </a:lnSpc>
              <a:spcBef>
                <a:spcPts val="0"/>
              </a:spcBef>
              <a:spcAft>
                <a:spcPts val="0"/>
              </a:spcAft>
              <a:buClr>
                <a:schemeClr val="dk1"/>
              </a:buClr>
              <a:buSzPts val="1200"/>
              <a:buFont typeface="Arial"/>
              <a:buChar char="•"/>
            </a:pPr>
            <a:r>
              <a:rPr lang="en-US" sz="1200">
                <a:solidFill>
                  <a:schemeClr val="dk1"/>
                </a:solidFill>
                <a:latin typeface="Montserrat"/>
                <a:ea typeface="Montserrat"/>
                <a:cs typeface="Montserrat"/>
                <a:sym typeface="Montserrat"/>
              </a:rPr>
              <a:t>Burnaby</a:t>
            </a:r>
            <a:endParaRPr/>
          </a:p>
          <a:p>
            <a:pPr marL="171450" marR="0" lvl="0" indent="-171450" algn="l" rtl="0">
              <a:lnSpc>
                <a:spcPct val="110000"/>
              </a:lnSpc>
              <a:spcBef>
                <a:spcPts val="0"/>
              </a:spcBef>
              <a:spcAft>
                <a:spcPts val="0"/>
              </a:spcAft>
              <a:buClr>
                <a:schemeClr val="dk1"/>
              </a:buClr>
              <a:buSzPts val="1200"/>
              <a:buFont typeface="Arial"/>
              <a:buChar char="•"/>
            </a:pPr>
            <a:r>
              <a:rPr lang="en-US" sz="1200">
                <a:solidFill>
                  <a:schemeClr val="dk1"/>
                </a:solidFill>
                <a:latin typeface="Montserrat"/>
                <a:ea typeface="Montserrat"/>
                <a:cs typeface="Montserrat"/>
                <a:sym typeface="Montserrat"/>
              </a:rPr>
              <a:t>New Westminster</a:t>
            </a:r>
            <a:endParaRPr/>
          </a:p>
          <a:p>
            <a:pPr marL="171450" marR="0" lvl="0" indent="-171450" algn="l" rtl="0">
              <a:lnSpc>
                <a:spcPct val="110000"/>
              </a:lnSpc>
              <a:spcBef>
                <a:spcPts val="0"/>
              </a:spcBef>
              <a:spcAft>
                <a:spcPts val="0"/>
              </a:spcAft>
              <a:buClr>
                <a:schemeClr val="dk1"/>
              </a:buClr>
              <a:buSzPts val="1200"/>
              <a:buFont typeface="Arial"/>
              <a:buChar char="•"/>
            </a:pPr>
            <a:r>
              <a:rPr lang="en-US" sz="1200">
                <a:solidFill>
                  <a:schemeClr val="dk1"/>
                </a:solidFill>
                <a:latin typeface="Montserrat"/>
                <a:ea typeface="Montserrat"/>
                <a:cs typeface="Montserrat"/>
                <a:sym typeface="Montserrat"/>
              </a:rPr>
              <a:t>Surrey</a:t>
            </a:r>
            <a:endParaRPr/>
          </a:p>
          <a:p>
            <a:pPr marL="171450" marR="0" lvl="0" indent="-171450" algn="l" rtl="0">
              <a:lnSpc>
                <a:spcPct val="110000"/>
              </a:lnSpc>
              <a:spcBef>
                <a:spcPts val="0"/>
              </a:spcBef>
              <a:spcAft>
                <a:spcPts val="0"/>
              </a:spcAft>
              <a:buClr>
                <a:schemeClr val="dk1"/>
              </a:buClr>
              <a:buSzPts val="1200"/>
              <a:buFont typeface="Arial"/>
              <a:buChar char="•"/>
            </a:pPr>
            <a:r>
              <a:rPr lang="en-US" sz="1200">
                <a:solidFill>
                  <a:schemeClr val="dk1"/>
                </a:solidFill>
                <a:latin typeface="Montserrat"/>
                <a:ea typeface="Montserrat"/>
                <a:cs typeface="Montserrat"/>
                <a:sym typeface="Montserrat"/>
              </a:rPr>
              <a:t>Victoria</a:t>
            </a:r>
            <a:endParaRPr/>
          </a:p>
          <a:p>
            <a:pPr marL="171450" marR="0" lvl="0" indent="-171450" algn="l" rtl="0">
              <a:lnSpc>
                <a:spcPct val="110000"/>
              </a:lnSpc>
              <a:spcBef>
                <a:spcPts val="0"/>
              </a:spcBef>
              <a:spcAft>
                <a:spcPts val="0"/>
              </a:spcAft>
              <a:buClr>
                <a:schemeClr val="dk1"/>
              </a:buClr>
              <a:buSzPts val="1200"/>
              <a:buFont typeface="Arial"/>
              <a:buChar char="•"/>
            </a:pPr>
            <a:r>
              <a:rPr lang="en-US" sz="1200">
                <a:solidFill>
                  <a:schemeClr val="dk1"/>
                </a:solidFill>
                <a:latin typeface="Montserrat"/>
                <a:ea typeface="Montserrat"/>
                <a:cs typeface="Montserrat"/>
                <a:sym typeface="Montserrat"/>
              </a:rPr>
              <a:t>Abbotsford</a:t>
            </a:r>
            <a:endParaRPr/>
          </a:p>
          <a:p>
            <a:pPr marL="171450" marR="0" lvl="0" indent="-171450" algn="l" rtl="0">
              <a:lnSpc>
                <a:spcPct val="110000"/>
              </a:lnSpc>
              <a:spcBef>
                <a:spcPts val="0"/>
              </a:spcBef>
              <a:spcAft>
                <a:spcPts val="0"/>
              </a:spcAft>
              <a:buClr>
                <a:schemeClr val="dk1"/>
              </a:buClr>
              <a:buSzPts val="1200"/>
              <a:buFont typeface="Arial"/>
              <a:buChar char="•"/>
            </a:pPr>
            <a:r>
              <a:rPr lang="en-US" sz="1200">
                <a:solidFill>
                  <a:schemeClr val="dk1"/>
                </a:solidFill>
                <a:latin typeface="Montserrat"/>
                <a:ea typeface="Montserrat"/>
                <a:cs typeface="Montserrat"/>
                <a:sym typeface="Montserrat"/>
              </a:rPr>
              <a:t>Chilliwack</a:t>
            </a:r>
            <a:endParaRPr/>
          </a:p>
          <a:p>
            <a:pPr marL="171450" marR="0" lvl="0" indent="-171450" algn="l" rtl="0">
              <a:lnSpc>
                <a:spcPct val="110000"/>
              </a:lnSpc>
              <a:spcBef>
                <a:spcPts val="0"/>
              </a:spcBef>
              <a:spcAft>
                <a:spcPts val="0"/>
              </a:spcAft>
              <a:buClr>
                <a:schemeClr val="dk1"/>
              </a:buClr>
              <a:buSzPts val="1200"/>
              <a:buFont typeface="Arial"/>
              <a:buChar char="•"/>
            </a:pPr>
            <a:r>
              <a:rPr lang="en-US" sz="1200">
                <a:solidFill>
                  <a:schemeClr val="dk1"/>
                </a:solidFill>
                <a:latin typeface="Montserrat"/>
                <a:ea typeface="Montserrat"/>
                <a:cs typeface="Montserrat"/>
                <a:sym typeface="Montserrat"/>
              </a:rPr>
              <a:t>Kamloops</a:t>
            </a:r>
            <a:endParaRPr/>
          </a:p>
          <a:p>
            <a:pPr marL="171450" marR="0" lvl="0" indent="-171450" algn="l" rtl="0">
              <a:lnSpc>
                <a:spcPct val="110000"/>
              </a:lnSpc>
              <a:spcBef>
                <a:spcPts val="0"/>
              </a:spcBef>
              <a:spcAft>
                <a:spcPts val="0"/>
              </a:spcAft>
              <a:buClr>
                <a:schemeClr val="dk1"/>
              </a:buClr>
              <a:buSzPts val="1200"/>
              <a:buFont typeface="Arial"/>
              <a:buChar char="•"/>
            </a:pPr>
            <a:r>
              <a:rPr lang="en-US" sz="1200">
                <a:solidFill>
                  <a:schemeClr val="dk1"/>
                </a:solidFill>
                <a:latin typeface="Montserrat"/>
                <a:ea typeface="Montserrat"/>
                <a:cs typeface="Montserrat"/>
                <a:sym typeface="Montserrat"/>
              </a:rPr>
              <a:t>Kelowna</a:t>
            </a:r>
            <a:endParaRPr/>
          </a:p>
          <a:p>
            <a:pPr marL="171450" marR="0" lvl="0" indent="-171450" algn="l" rtl="0">
              <a:lnSpc>
                <a:spcPct val="110000"/>
              </a:lnSpc>
              <a:spcBef>
                <a:spcPts val="0"/>
              </a:spcBef>
              <a:spcAft>
                <a:spcPts val="0"/>
              </a:spcAft>
              <a:buClr>
                <a:schemeClr val="dk1"/>
              </a:buClr>
              <a:buSzPts val="1200"/>
              <a:buFont typeface="Arial"/>
              <a:buChar char="•"/>
            </a:pPr>
            <a:r>
              <a:rPr lang="en-US" sz="1200">
                <a:solidFill>
                  <a:schemeClr val="dk1"/>
                </a:solidFill>
                <a:latin typeface="Montserrat"/>
                <a:ea typeface="Montserrat"/>
                <a:cs typeface="Montserrat"/>
                <a:sym typeface="Montserrat"/>
              </a:rPr>
              <a:t>Nanaimo</a:t>
            </a:r>
            <a:endParaRPr/>
          </a:p>
          <a:p>
            <a:pPr marL="171450" marR="0" lvl="0" indent="-171450" algn="l" rtl="0">
              <a:lnSpc>
                <a:spcPct val="110000"/>
              </a:lnSpc>
              <a:spcBef>
                <a:spcPts val="0"/>
              </a:spcBef>
              <a:spcAft>
                <a:spcPts val="0"/>
              </a:spcAft>
              <a:buClr>
                <a:schemeClr val="dk1"/>
              </a:buClr>
              <a:buSzPts val="1200"/>
              <a:buFont typeface="Arial"/>
              <a:buChar char="•"/>
            </a:pPr>
            <a:r>
              <a:rPr lang="en-US" sz="1200">
                <a:solidFill>
                  <a:schemeClr val="dk1"/>
                </a:solidFill>
                <a:latin typeface="Montserrat"/>
                <a:ea typeface="Montserrat"/>
                <a:cs typeface="Montserrat"/>
                <a:sym typeface="Montserrat"/>
              </a:rPr>
              <a:t>Maple Ridge</a:t>
            </a:r>
            <a:endParaRPr/>
          </a:p>
          <a:p>
            <a:pPr marL="171450" marR="0" lvl="0" indent="-171450" algn="l" rtl="0">
              <a:lnSpc>
                <a:spcPct val="110000"/>
              </a:lnSpc>
              <a:spcBef>
                <a:spcPts val="0"/>
              </a:spcBef>
              <a:spcAft>
                <a:spcPts val="0"/>
              </a:spcAft>
              <a:buClr>
                <a:schemeClr val="dk1"/>
              </a:buClr>
              <a:buSzPts val="1200"/>
              <a:buFont typeface="Arial"/>
              <a:buChar char="•"/>
            </a:pPr>
            <a:r>
              <a:rPr lang="en-US" sz="1200">
                <a:solidFill>
                  <a:schemeClr val="dk1"/>
                </a:solidFill>
                <a:latin typeface="Montserrat"/>
                <a:ea typeface="Montserrat"/>
                <a:cs typeface="Montserrat"/>
                <a:sym typeface="Montserrat"/>
              </a:rPr>
              <a:t>Pentiction</a:t>
            </a:r>
            <a:endParaRPr sz="1200">
              <a:solidFill>
                <a:schemeClr val="dk1"/>
              </a:solidFill>
              <a:latin typeface="Montserrat"/>
              <a:ea typeface="Montserrat"/>
              <a:cs typeface="Montserrat"/>
              <a:sym typeface="Montserrat"/>
            </a:endParaRPr>
          </a:p>
          <a:p>
            <a:pPr marL="171450" marR="0" lvl="0" indent="-171450" algn="l" rtl="0">
              <a:lnSpc>
                <a:spcPct val="110000"/>
              </a:lnSpc>
              <a:spcBef>
                <a:spcPts val="0"/>
              </a:spcBef>
              <a:spcAft>
                <a:spcPts val="0"/>
              </a:spcAft>
              <a:buClr>
                <a:schemeClr val="dk1"/>
              </a:buClr>
              <a:buSzPts val="1200"/>
              <a:buFont typeface="Arial"/>
              <a:buChar char="•"/>
            </a:pPr>
            <a:r>
              <a:rPr lang="en-US" sz="1200">
                <a:solidFill>
                  <a:schemeClr val="dk1"/>
                </a:solidFill>
                <a:latin typeface="Montserrat"/>
                <a:ea typeface="Montserrat"/>
                <a:cs typeface="Montserrat"/>
                <a:sym typeface="Montserrat"/>
              </a:rPr>
              <a:t>Osoyoos</a:t>
            </a:r>
            <a:endParaRPr/>
          </a:p>
        </p:txBody>
      </p:sp>
      <p:sp>
        <p:nvSpPr>
          <p:cNvPr id="424" name="Google Shape;424;p14"/>
          <p:cNvSpPr txBox="1"/>
          <p:nvPr/>
        </p:nvSpPr>
        <p:spPr>
          <a:xfrm>
            <a:off x="799262" y="1824551"/>
            <a:ext cx="1853392"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2E3192"/>
                </a:solidFill>
                <a:latin typeface="Montserrat"/>
                <a:ea typeface="Montserrat"/>
                <a:cs typeface="Montserrat"/>
                <a:sym typeface="Montserrat"/>
              </a:rPr>
              <a:t>Across British</a:t>
            </a:r>
            <a:endParaRPr/>
          </a:p>
          <a:p>
            <a:pPr marL="0" marR="0" lvl="0" indent="0" algn="l" rtl="0">
              <a:spcBef>
                <a:spcPts val="0"/>
              </a:spcBef>
              <a:spcAft>
                <a:spcPts val="0"/>
              </a:spcAft>
              <a:buNone/>
            </a:pPr>
            <a:r>
              <a:rPr lang="en-US" sz="1800" b="1">
                <a:solidFill>
                  <a:srgbClr val="2E3192"/>
                </a:solidFill>
                <a:latin typeface="Montserrat"/>
                <a:ea typeface="Montserrat"/>
                <a:cs typeface="Montserrat"/>
                <a:sym typeface="Montserrat"/>
              </a:rPr>
              <a:t>Columbia:</a:t>
            </a:r>
            <a:endParaRPr/>
          </a:p>
        </p:txBody>
      </p:sp>
      <p:sp>
        <p:nvSpPr>
          <p:cNvPr id="425" name="Google Shape;425;p14"/>
          <p:cNvSpPr txBox="1"/>
          <p:nvPr/>
        </p:nvSpPr>
        <p:spPr>
          <a:xfrm>
            <a:off x="862444" y="1260539"/>
            <a:ext cx="231673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lt1"/>
                </a:solidFill>
                <a:latin typeface="Montserrat"/>
                <a:ea typeface="Montserrat"/>
                <a:cs typeface="Montserrat"/>
                <a:sym typeface="Montserrat"/>
              </a:rPr>
              <a:t>16 Campuses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51" name="Google Shape;451;p15"/>
          <p:cNvSpPr txBox="1"/>
          <p:nvPr/>
        </p:nvSpPr>
        <p:spPr>
          <a:xfrm>
            <a:off x="387458" y="307845"/>
            <a:ext cx="807195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3185"/>
                </a:solidFill>
                <a:latin typeface="Montserrat"/>
                <a:ea typeface="Montserrat"/>
                <a:cs typeface="Montserrat"/>
                <a:sym typeface="Montserrat"/>
              </a:rPr>
              <a:t>Key Faculties</a:t>
            </a:r>
            <a:endParaRPr sz="3200" b="1">
              <a:solidFill>
                <a:srgbClr val="FF3185"/>
              </a:solidFill>
              <a:latin typeface="Montserrat"/>
              <a:ea typeface="Montserrat"/>
              <a:cs typeface="Montserrat"/>
              <a:sym typeface="Montserrat"/>
            </a:endParaRPr>
          </a:p>
        </p:txBody>
      </p:sp>
      <p:grpSp>
        <p:nvGrpSpPr>
          <p:cNvPr id="452" name="Google Shape;452;p15"/>
          <p:cNvGrpSpPr/>
          <p:nvPr/>
        </p:nvGrpSpPr>
        <p:grpSpPr>
          <a:xfrm>
            <a:off x="913297" y="1187983"/>
            <a:ext cx="10371170" cy="4645652"/>
            <a:chOff x="913297" y="1147343"/>
            <a:chExt cx="10371170" cy="4645652"/>
          </a:xfrm>
        </p:grpSpPr>
        <p:grpSp>
          <p:nvGrpSpPr>
            <p:cNvPr id="453" name="Google Shape;453;p15"/>
            <p:cNvGrpSpPr/>
            <p:nvPr/>
          </p:nvGrpSpPr>
          <p:grpSpPr>
            <a:xfrm>
              <a:off x="923459" y="1159522"/>
              <a:ext cx="3090593" cy="2145025"/>
              <a:chOff x="923459" y="1159522"/>
              <a:chExt cx="3090593" cy="2145025"/>
            </a:xfrm>
          </p:grpSpPr>
          <p:sp>
            <p:nvSpPr>
              <p:cNvPr id="454" name="Google Shape;454;p15"/>
              <p:cNvSpPr/>
              <p:nvPr/>
            </p:nvSpPr>
            <p:spPr>
              <a:xfrm>
                <a:off x="927855" y="1159522"/>
                <a:ext cx="3086197" cy="2145025"/>
              </a:xfrm>
              <a:prstGeom prst="roundRect">
                <a:avLst>
                  <a:gd name="adj" fmla="val 2591"/>
                </a:avLst>
              </a:prstGeom>
              <a:noFill/>
              <a:ln w="28575" cap="flat" cmpd="sng">
                <a:solidFill>
                  <a:srgbClr val="FF3185"/>
                </a:solidFill>
                <a:prstDash val="solid"/>
                <a:miter lim="800000"/>
                <a:headEnd type="none" w="sm" len="sm"/>
                <a:tailEnd type="none" w="sm" len="sm"/>
              </a:ln>
              <a:effectLst>
                <a:outerShdw blurRad="304800" sx="98000" sy="98000" algn="ctr" rotWithShape="0">
                  <a:srgbClr val="000000">
                    <a:alpha val="2196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55" name="Google Shape;455;p15"/>
              <p:cNvPicPr preferRelativeResize="0"/>
              <p:nvPr/>
            </p:nvPicPr>
            <p:blipFill rotWithShape="1">
              <a:blip r:embed="rId3">
                <a:alphaModFix/>
              </a:blip>
              <a:srcRect/>
              <a:stretch/>
            </p:blipFill>
            <p:spPr>
              <a:xfrm>
                <a:off x="1014740" y="1229197"/>
                <a:ext cx="2937980" cy="2046859"/>
              </a:xfrm>
              <a:prstGeom prst="rect">
                <a:avLst/>
              </a:prstGeom>
              <a:noFill/>
              <a:ln>
                <a:noFill/>
              </a:ln>
            </p:spPr>
          </p:pic>
          <p:sp>
            <p:nvSpPr>
              <p:cNvPr id="456" name="Google Shape;456;p15"/>
              <p:cNvSpPr/>
              <p:nvPr/>
            </p:nvSpPr>
            <p:spPr>
              <a:xfrm>
                <a:off x="923459" y="2939422"/>
                <a:ext cx="3090339" cy="365125"/>
              </a:xfrm>
              <a:prstGeom prst="rect">
                <a:avLst/>
              </a:prstGeom>
              <a:solidFill>
                <a:srgbClr val="FF31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57" name="Google Shape;457;p15"/>
              <p:cNvSpPr txBox="1"/>
              <p:nvPr/>
            </p:nvSpPr>
            <p:spPr>
              <a:xfrm>
                <a:off x="1957912" y="2976399"/>
                <a:ext cx="1021433"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lt1"/>
                    </a:solidFill>
                    <a:latin typeface="Montserrat"/>
                    <a:ea typeface="Montserrat"/>
                    <a:cs typeface="Montserrat"/>
                    <a:sym typeface="Montserrat"/>
                  </a:rPr>
                  <a:t>Business</a:t>
                </a:r>
                <a:endParaRPr/>
              </a:p>
            </p:txBody>
          </p:sp>
        </p:grpSp>
        <p:grpSp>
          <p:nvGrpSpPr>
            <p:cNvPr id="458" name="Google Shape;458;p15"/>
            <p:cNvGrpSpPr/>
            <p:nvPr/>
          </p:nvGrpSpPr>
          <p:grpSpPr>
            <a:xfrm>
              <a:off x="4560991" y="1147343"/>
              <a:ext cx="3096103" cy="2145025"/>
              <a:chOff x="4560991" y="1147343"/>
              <a:chExt cx="3096103" cy="2145025"/>
            </a:xfrm>
          </p:grpSpPr>
          <p:sp>
            <p:nvSpPr>
              <p:cNvPr id="459" name="Google Shape;459;p15"/>
              <p:cNvSpPr/>
              <p:nvPr/>
            </p:nvSpPr>
            <p:spPr>
              <a:xfrm>
                <a:off x="4560991" y="1147343"/>
                <a:ext cx="3086197" cy="2145025"/>
              </a:xfrm>
              <a:prstGeom prst="roundRect">
                <a:avLst>
                  <a:gd name="adj" fmla="val 2591"/>
                </a:avLst>
              </a:prstGeom>
              <a:noFill/>
              <a:ln w="28575" cap="flat" cmpd="sng">
                <a:solidFill>
                  <a:srgbClr val="FF3185"/>
                </a:solidFill>
                <a:prstDash val="solid"/>
                <a:miter lim="800000"/>
                <a:headEnd type="none" w="sm" len="sm"/>
                <a:tailEnd type="none" w="sm" len="sm"/>
              </a:ln>
              <a:effectLst>
                <a:outerShdw blurRad="304800" sx="98000" sy="98000" algn="ctr" rotWithShape="0">
                  <a:srgbClr val="000000">
                    <a:alpha val="2196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60" name="Google Shape;460;p15"/>
              <p:cNvPicPr preferRelativeResize="0"/>
              <p:nvPr/>
            </p:nvPicPr>
            <p:blipFill rotWithShape="1">
              <a:blip r:embed="rId4">
                <a:alphaModFix/>
              </a:blip>
              <a:srcRect/>
              <a:stretch/>
            </p:blipFill>
            <p:spPr>
              <a:xfrm>
                <a:off x="4635863" y="1223334"/>
                <a:ext cx="2953836" cy="2057907"/>
              </a:xfrm>
              <a:prstGeom prst="rect">
                <a:avLst/>
              </a:prstGeom>
              <a:noFill/>
              <a:ln>
                <a:noFill/>
              </a:ln>
            </p:spPr>
          </p:pic>
          <p:sp>
            <p:nvSpPr>
              <p:cNvPr id="461" name="Google Shape;461;p15"/>
              <p:cNvSpPr/>
              <p:nvPr/>
            </p:nvSpPr>
            <p:spPr>
              <a:xfrm>
                <a:off x="4566755" y="2927243"/>
                <a:ext cx="3090339" cy="365125"/>
              </a:xfrm>
              <a:prstGeom prst="rect">
                <a:avLst/>
              </a:prstGeom>
              <a:solidFill>
                <a:srgbClr val="FF31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62" name="Google Shape;462;p15"/>
              <p:cNvSpPr txBox="1"/>
              <p:nvPr/>
            </p:nvSpPr>
            <p:spPr>
              <a:xfrm>
                <a:off x="4920733" y="2955916"/>
                <a:ext cx="2382383"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lt1"/>
                    </a:solidFill>
                    <a:latin typeface="Montserrat"/>
                    <a:ea typeface="Montserrat"/>
                    <a:cs typeface="Montserrat"/>
                    <a:sym typeface="Montserrat"/>
                  </a:rPr>
                  <a:t>Post Graduate Diploma</a:t>
                </a:r>
                <a:endParaRPr/>
              </a:p>
            </p:txBody>
          </p:sp>
        </p:grpSp>
        <p:grpSp>
          <p:nvGrpSpPr>
            <p:cNvPr id="463" name="Google Shape;463;p15"/>
            <p:cNvGrpSpPr/>
            <p:nvPr/>
          </p:nvGrpSpPr>
          <p:grpSpPr>
            <a:xfrm>
              <a:off x="8188364" y="1169679"/>
              <a:ext cx="3096103" cy="2145025"/>
              <a:chOff x="8188364" y="1169679"/>
              <a:chExt cx="3096103" cy="2145025"/>
            </a:xfrm>
          </p:grpSpPr>
          <p:sp>
            <p:nvSpPr>
              <p:cNvPr id="464" name="Google Shape;464;p15"/>
              <p:cNvSpPr/>
              <p:nvPr/>
            </p:nvSpPr>
            <p:spPr>
              <a:xfrm>
                <a:off x="8188364" y="1169679"/>
                <a:ext cx="3086197" cy="2145025"/>
              </a:xfrm>
              <a:prstGeom prst="roundRect">
                <a:avLst>
                  <a:gd name="adj" fmla="val 2591"/>
                </a:avLst>
              </a:prstGeom>
              <a:noFill/>
              <a:ln w="28575" cap="flat" cmpd="sng">
                <a:solidFill>
                  <a:srgbClr val="FF3185"/>
                </a:solidFill>
                <a:prstDash val="solid"/>
                <a:miter lim="800000"/>
                <a:headEnd type="none" w="sm" len="sm"/>
                <a:tailEnd type="none" w="sm" len="sm"/>
              </a:ln>
              <a:effectLst>
                <a:outerShdw blurRad="304800" sx="98000" sy="98000" algn="ctr" rotWithShape="0">
                  <a:srgbClr val="000000">
                    <a:alpha val="2196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65" name="Google Shape;465;p15"/>
              <p:cNvPicPr preferRelativeResize="0"/>
              <p:nvPr/>
            </p:nvPicPr>
            <p:blipFill rotWithShape="1">
              <a:blip r:embed="rId5">
                <a:alphaModFix/>
              </a:blip>
              <a:srcRect/>
              <a:stretch/>
            </p:blipFill>
            <p:spPr>
              <a:xfrm>
                <a:off x="8262976" y="1221504"/>
                <a:ext cx="2958787" cy="2061355"/>
              </a:xfrm>
              <a:prstGeom prst="rect">
                <a:avLst/>
              </a:prstGeom>
              <a:noFill/>
              <a:ln>
                <a:noFill/>
              </a:ln>
            </p:spPr>
          </p:pic>
          <p:sp>
            <p:nvSpPr>
              <p:cNvPr id="466" name="Google Shape;466;p15"/>
              <p:cNvSpPr/>
              <p:nvPr/>
            </p:nvSpPr>
            <p:spPr>
              <a:xfrm>
                <a:off x="8194128" y="2949579"/>
                <a:ext cx="3090339" cy="365125"/>
              </a:xfrm>
              <a:prstGeom prst="rect">
                <a:avLst/>
              </a:prstGeom>
              <a:solidFill>
                <a:srgbClr val="FF31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67" name="Google Shape;467;p15"/>
              <p:cNvSpPr txBox="1"/>
              <p:nvPr/>
            </p:nvSpPr>
            <p:spPr>
              <a:xfrm>
                <a:off x="8669132" y="2985435"/>
                <a:ext cx="2140330"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lt1"/>
                    </a:solidFill>
                    <a:latin typeface="Montserrat"/>
                    <a:ea typeface="Montserrat"/>
                    <a:cs typeface="Montserrat"/>
                    <a:sym typeface="Montserrat"/>
                  </a:rPr>
                  <a:t>Tourism / Hospitality</a:t>
                </a:r>
                <a:endParaRPr/>
              </a:p>
            </p:txBody>
          </p:sp>
        </p:grpSp>
        <p:grpSp>
          <p:nvGrpSpPr>
            <p:cNvPr id="468" name="Google Shape;468;p15"/>
            <p:cNvGrpSpPr/>
            <p:nvPr/>
          </p:nvGrpSpPr>
          <p:grpSpPr>
            <a:xfrm>
              <a:off x="913297" y="3637813"/>
              <a:ext cx="3090595" cy="2145025"/>
              <a:chOff x="913297" y="3637813"/>
              <a:chExt cx="3090595" cy="2145025"/>
            </a:xfrm>
          </p:grpSpPr>
          <p:sp>
            <p:nvSpPr>
              <p:cNvPr id="469" name="Google Shape;469;p15"/>
              <p:cNvSpPr/>
              <p:nvPr/>
            </p:nvSpPr>
            <p:spPr>
              <a:xfrm>
                <a:off x="917695" y="3637813"/>
                <a:ext cx="3086197" cy="2145025"/>
              </a:xfrm>
              <a:prstGeom prst="roundRect">
                <a:avLst>
                  <a:gd name="adj" fmla="val 2591"/>
                </a:avLst>
              </a:prstGeom>
              <a:noFill/>
              <a:ln w="28575" cap="flat" cmpd="sng">
                <a:solidFill>
                  <a:srgbClr val="FF3185"/>
                </a:solidFill>
                <a:prstDash val="solid"/>
                <a:miter lim="800000"/>
                <a:headEnd type="none" w="sm" len="sm"/>
                <a:tailEnd type="none" w="sm" len="sm"/>
              </a:ln>
              <a:effectLst>
                <a:outerShdw blurRad="304800" sx="98000" sy="98000" algn="ctr" rotWithShape="0">
                  <a:srgbClr val="000000">
                    <a:alpha val="2196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70" name="Google Shape;470;p15"/>
              <p:cNvPicPr preferRelativeResize="0"/>
              <p:nvPr/>
            </p:nvPicPr>
            <p:blipFill rotWithShape="1">
              <a:blip r:embed="rId6">
                <a:alphaModFix/>
              </a:blip>
              <a:srcRect/>
              <a:stretch/>
            </p:blipFill>
            <p:spPr>
              <a:xfrm>
                <a:off x="1004324" y="3699224"/>
                <a:ext cx="2957607" cy="2060534"/>
              </a:xfrm>
              <a:prstGeom prst="rect">
                <a:avLst/>
              </a:prstGeom>
              <a:noFill/>
              <a:ln>
                <a:noFill/>
              </a:ln>
            </p:spPr>
          </p:pic>
          <p:sp>
            <p:nvSpPr>
              <p:cNvPr id="471" name="Google Shape;471;p15"/>
              <p:cNvSpPr/>
              <p:nvPr/>
            </p:nvSpPr>
            <p:spPr>
              <a:xfrm>
                <a:off x="913297" y="5407556"/>
                <a:ext cx="3090339" cy="365125"/>
              </a:xfrm>
              <a:prstGeom prst="rect">
                <a:avLst/>
              </a:prstGeom>
              <a:solidFill>
                <a:srgbClr val="FF31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72" name="Google Shape;472;p15"/>
              <p:cNvSpPr txBox="1"/>
              <p:nvPr/>
            </p:nvSpPr>
            <p:spPr>
              <a:xfrm>
                <a:off x="1811494" y="5455181"/>
                <a:ext cx="1293944"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lt1"/>
                    </a:solidFill>
                    <a:latin typeface="Montserrat"/>
                    <a:ea typeface="Montserrat"/>
                    <a:cs typeface="Montserrat"/>
                    <a:sym typeface="Montserrat"/>
                  </a:rPr>
                  <a:t>Health Care</a:t>
                </a:r>
                <a:endParaRPr/>
              </a:p>
            </p:txBody>
          </p:sp>
        </p:grpSp>
        <p:grpSp>
          <p:nvGrpSpPr>
            <p:cNvPr id="473" name="Google Shape;473;p15"/>
            <p:cNvGrpSpPr/>
            <p:nvPr/>
          </p:nvGrpSpPr>
          <p:grpSpPr>
            <a:xfrm>
              <a:off x="4550831" y="3625634"/>
              <a:ext cx="3096101" cy="2145025"/>
              <a:chOff x="4550831" y="3625634"/>
              <a:chExt cx="3096101" cy="2145025"/>
            </a:xfrm>
          </p:grpSpPr>
          <p:sp>
            <p:nvSpPr>
              <p:cNvPr id="474" name="Google Shape;474;p15"/>
              <p:cNvSpPr/>
              <p:nvPr/>
            </p:nvSpPr>
            <p:spPr>
              <a:xfrm>
                <a:off x="4550831" y="3625634"/>
                <a:ext cx="3086197" cy="2145025"/>
              </a:xfrm>
              <a:prstGeom prst="roundRect">
                <a:avLst>
                  <a:gd name="adj" fmla="val 2591"/>
                </a:avLst>
              </a:prstGeom>
              <a:noFill/>
              <a:ln w="28575" cap="flat" cmpd="sng">
                <a:solidFill>
                  <a:srgbClr val="FF3185"/>
                </a:solidFill>
                <a:prstDash val="solid"/>
                <a:miter lim="800000"/>
                <a:headEnd type="none" w="sm" len="sm"/>
                <a:tailEnd type="none" w="sm" len="sm"/>
              </a:ln>
              <a:effectLst>
                <a:outerShdw blurRad="304800" sx="98000" sy="98000" algn="ctr" rotWithShape="0">
                  <a:srgbClr val="000000">
                    <a:alpha val="2196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75" name="Google Shape;475;p15"/>
              <p:cNvPicPr preferRelativeResize="0"/>
              <p:nvPr/>
            </p:nvPicPr>
            <p:blipFill rotWithShape="1">
              <a:blip r:embed="rId7">
                <a:alphaModFix/>
              </a:blip>
              <a:srcRect/>
              <a:stretch/>
            </p:blipFill>
            <p:spPr>
              <a:xfrm>
                <a:off x="4633860" y="3699224"/>
                <a:ext cx="2957607" cy="2060534"/>
              </a:xfrm>
              <a:prstGeom prst="rect">
                <a:avLst/>
              </a:prstGeom>
              <a:noFill/>
              <a:ln>
                <a:noFill/>
              </a:ln>
            </p:spPr>
          </p:pic>
          <p:sp>
            <p:nvSpPr>
              <p:cNvPr id="476" name="Google Shape;476;p15"/>
              <p:cNvSpPr/>
              <p:nvPr/>
            </p:nvSpPr>
            <p:spPr>
              <a:xfrm>
                <a:off x="4556593" y="5395377"/>
                <a:ext cx="3090339" cy="365125"/>
              </a:xfrm>
              <a:prstGeom prst="rect">
                <a:avLst/>
              </a:prstGeom>
              <a:solidFill>
                <a:srgbClr val="FF31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77" name="Google Shape;477;p15"/>
              <p:cNvSpPr txBox="1"/>
              <p:nvPr/>
            </p:nvSpPr>
            <p:spPr>
              <a:xfrm>
                <a:off x="4758285" y="5434698"/>
                <a:ext cx="2686954"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lt1"/>
                    </a:solidFill>
                    <a:latin typeface="Montserrat"/>
                    <a:ea typeface="Montserrat"/>
                    <a:cs typeface="Montserrat"/>
                    <a:sym typeface="Montserrat"/>
                  </a:rPr>
                  <a:t>Early Childhood Education</a:t>
                </a:r>
                <a:endParaRPr/>
              </a:p>
            </p:txBody>
          </p:sp>
        </p:grpSp>
        <p:grpSp>
          <p:nvGrpSpPr>
            <p:cNvPr id="478" name="Google Shape;478;p15"/>
            <p:cNvGrpSpPr/>
            <p:nvPr/>
          </p:nvGrpSpPr>
          <p:grpSpPr>
            <a:xfrm>
              <a:off x="8178204" y="3647970"/>
              <a:ext cx="3096101" cy="2145025"/>
              <a:chOff x="8178204" y="3647970"/>
              <a:chExt cx="3096101" cy="2145025"/>
            </a:xfrm>
          </p:grpSpPr>
          <p:sp>
            <p:nvSpPr>
              <p:cNvPr id="479" name="Google Shape;479;p15"/>
              <p:cNvSpPr/>
              <p:nvPr/>
            </p:nvSpPr>
            <p:spPr>
              <a:xfrm>
                <a:off x="8178204" y="3647970"/>
                <a:ext cx="3086197" cy="2145025"/>
              </a:xfrm>
              <a:prstGeom prst="roundRect">
                <a:avLst>
                  <a:gd name="adj" fmla="val 2591"/>
                </a:avLst>
              </a:prstGeom>
              <a:noFill/>
              <a:ln w="28575" cap="flat" cmpd="sng">
                <a:solidFill>
                  <a:srgbClr val="FF3185"/>
                </a:solidFill>
                <a:prstDash val="solid"/>
                <a:miter lim="800000"/>
                <a:headEnd type="none" w="sm" len="sm"/>
                <a:tailEnd type="none" w="sm" len="sm"/>
              </a:ln>
              <a:effectLst>
                <a:outerShdw blurRad="304800" sx="98000" sy="98000" algn="ctr" rotWithShape="0">
                  <a:srgbClr val="000000">
                    <a:alpha val="2196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80" name="Google Shape;480;p15"/>
              <p:cNvPicPr preferRelativeResize="0"/>
              <p:nvPr/>
            </p:nvPicPr>
            <p:blipFill rotWithShape="1">
              <a:blip r:embed="rId8">
                <a:alphaModFix/>
              </a:blip>
              <a:srcRect b="13826"/>
              <a:stretch/>
            </p:blipFill>
            <p:spPr>
              <a:xfrm>
                <a:off x="8261620" y="3706914"/>
                <a:ext cx="2961342" cy="2046043"/>
              </a:xfrm>
              <a:prstGeom prst="rect">
                <a:avLst/>
              </a:prstGeom>
              <a:noFill/>
              <a:ln>
                <a:noFill/>
              </a:ln>
            </p:spPr>
          </p:pic>
          <p:sp>
            <p:nvSpPr>
              <p:cNvPr id="481" name="Google Shape;481;p15"/>
              <p:cNvSpPr/>
              <p:nvPr/>
            </p:nvSpPr>
            <p:spPr>
              <a:xfrm>
                <a:off x="8183966" y="5417713"/>
                <a:ext cx="3090339" cy="365125"/>
              </a:xfrm>
              <a:prstGeom prst="rect">
                <a:avLst/>
              </a:prstGeom>
              <a:solidFill>
                <a:srgbClr val="FF31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82" name="Google Shape;482;p15"/>
              <p:cNvSpPr txBox="1"/>
              <p:nvPr/>
            </p:nvSpPr>
            <p:spPr>
              <a:xfrm>
                <a:off x="8376040" y="5464217"/>
                <a:ext cx="2706190"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lt1"/>
                    </a:solidFill>
                    <a:latin typeface="Montserrat"/>
                    <a:ea typeface="Montserrat"/>
                    <a:cs typeface="Montserrat"/>
                    <a:sym typeface="Montserrat"/>
                  </a:rPr>
                  <a:t>University Pathway CO-OP</a:t>
                </a:r>
                <a:endParaRPr/>
              </a:p>
            </p:txBody>
          </p:sp>
        </p:gr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508" name="Google Shape;508;p16"/>
          <p:cNvSpPr txBox="1"/>
          <p:nvPr/>
        </p:nvSpPr>
        <p:spPr>
          <a:xfrm>
            <a:off x="364127" y="307104"/>
            <a:ext cx="807195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3185"/>
                </a:solidFill>
                <a:latin typeface="Montserrat"/>
                <a:ea typeface="Montserrat"/>
                <a:cs typeface="Montserrat"/>
                <a:sym typeface="Montserrat"/>
              </a:rPr>
              <a:t>Program – Overview</a:t>
            </a:r>
            <a:endParaRPr sz="3200" b="1">
              <a:solidFill>
                <a:srgbClr val="FF3185"/>
              </a:solidFill>
              <a:latin typeface="Montserrat"/>
              <a:ea typeface="Montserrat"/>
              <a:cs typeface="Montserrat"/>
              <a:sym typeface="Montserrat"/>
            </a:endParaRPr>
          </a:p>
        </p:txBody>
      </p:sp>
      <p:sp>
        <p:nvSpPr>
          <p:cNvPr id="509" name="Google Shape;509;p16"/>
          <p:cNvSpPr txBox="1"/>
          <p:nvPr/>
        </p:nvSpPr>
        <p:spPr>
          <a:xfrm>
            <a:off x="668475" y="1582340"/>
            <a:ext cx="5420247" cy="3693319"/>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2E3192"/>
              </a:buClr>
              <a:buSzPts val="1800"/>
              <a:buFont typeface="Noto Sans Symbols"/>
              <a:buChar char="❖"/>
            </a:pPr>
            <a:r>
              <a:rPr lang="en-US" sz="1800" b="1">
                <a:solidFill>
                  <a:srgbClr val="2E3192"/>
                </a:solidFill>
                <a:latin typeface="Montserrat Medium"/>
                <a:ea typeface="Montserrat Medium"/>
                <a:cs typeface="Montserrat Medium"/>
                <a:sym typeface="Montserrat Medium"/>
              </a:rPr>
              <a:t>Intake Available:</a:t>
            </a:r>
            <a:endParaRPr/>
          </a:p>
          <a:p>
            <a:pPr marL="0" marR="0" lvl="0" indent="0" algn="l" rtl="0">
              <a:spcBef>
                <a:spcPts val="0"/>
              </a:spcBef>
              <a:spcAft>
                <a:spcPts val="0"/>
              </a:spcAft>
              <a:buNone/>
            </a:pPr>
            <a:endParaRPr sz="1800" b="1">
              <a:solidFill>
                <a:srgbClr val="2E3192"/>
              </a:solidFill>
              <a:latin typeface="Montserrat Medium"/>
              <a:ea typeface="Montserrat Medium"/>
              <a:cs typeface="Montserrat Medium"/>
              <a:sym typeface="Montserrat Medium"/>
            </a:endParaRPr>
          </a:p>
          <a:p>
            <a:pPr marL="606425" marR="0" lvl="0" indent="-342900" algn="l" rtl="0">
              <a:spcBef>
                <a:spcPts val="0"/>
              </a:spcBef>
              <a:spcAft>
                <a:spcPts val="0"/>
              </a:spcAft>
              <a:buClr>
                <a:schemeClr val="dk1"/>
              </a:buClr>
              <a:buSzPts val="1800"/>
              <a:buFont typeface="Play"/>
              <a:buAutoNum type="arabicPeriod"/>
            </a:pPr>
            <a:r>
              <a:rPr lang="en-US" sz="1800">
                <a:solidFill>
                  <a:schemeClr val="dk1"/>
                </a:solidFill>
                <a:latin typeface="Montserrat"/>
                <a:ea typeface="Montserrat"/>
                <a:cs typeface="Montserrat"/>
                <a:sym typeface="Montserrat"/>
              </a:rPr>
              <a:t>For health care course only three intakes are available - January, May and September. </a:t>
            </a:r>
            <a:endParaRPr/>
          </a:p>
          <a:p>
            <a:pPr marL="606425" marR="0" lvl="0" indent="-342900" algn="l" rtl="0">
              <a:spcBef>
                <a:spcPts val="0"/>
              </a:spcBef>
              <a:spcAft>
                <a:spcPts val="0"/>
              </a:spcAft>
              <a:buClr>
                <a:schemeClr val="dk1"/>
              </a:buClr>
              <a:buSzPts val="1800"/>
              <a:buFont typeface="Play"/>
              <a:buAutoNum type="arabicPeriod"/>
            </a:pPr>
            <a:r>
              <a:rPr lang="en-US" sz="1800">
                <a:solidFill>
                  <a:schemeClr val="dk1"/>
                </a:solidFill>
                <a:latin typeface="Montserrat"/>
                <a:ea typeface="Montserrat"/>
                <a:cs typeface="Montserrat"/>
                <a:sym typeface="Montserrat"/>
              </a:rPr>
              <a:t>For Business and hospitality courses- Monthly Intakes</a:t>
            </a:r>
            <a:endParaRPr/>
          </a:p>
          <a:p>
            <a:pPr marL="606425" marR="0" lvl="0" indent="-342900" algn="l" rtl="0">
              <a:spcBef>
                <a:spcPts val="0"/>
              </a:spcBef>
              <a:spcAft>
                <a:spcPts val="0"/>
              </a:spcAft>
              <a:buClr>
                <a:schemeClr val="dk1"/>
              </a:buClr>
              <a:buSzPts val="1800"/>
              <a:buFont typeface="Play"/>
              <a:buAutoNum type="arabicPeriod"/>
            </a:pPr>
            <a:r>
              <a:rPr lang="en-US" sz="1800">
                <a:solidFill>
                  <a:schemeClr val="dk1"/>
                </a:solidFill>
                <a:latin typeface="Montserrat"/>
                <a:ea typeface="Montserrat"/>
                <a:cs typeface="Montserrat"/>
                <a:sym typeface="Montserrat"/>
              </a:rPr>
              <a:t>Masters / PG Courses – January / July.</a:t>
            </a:r>
            <a:endParaRPr/>
          </a:p>
          <a:p>
            <a:pPr marL="606425" marR="0" lvl="0" indent="-228600" algn="l" rtl="0">
              <a:spcBef>
                <a:spcPts val="0"/>
              </a:spcBef>
              <a:spcAft>
                <a:spcPts val="0"/>
              </a:spcAft>
              <a:buClr>
                <a:schemeClr val="dk1"/>
              </a:buClr>
              <a:buSzPts val="1800"/>
              <a:buFont typeface="Play"/>
              <a:buNone/>
            </a:pPr>
            <a:endParaRPr sz="1800">
              <a:solidFill>
                <a:schemeClr val="dk1"/>
              </a:solidFill>
              <a:latin typeface="Montserrat"/>
              <a:ea typeface="Montserrat"/>
              <a:cs typeface="Montserrat"/>
              <a:sym typeface="Montserrat"/>
            </a:endParaRPr>
          </a:p>
          <a:p>
            <a:pPr marL="893763" marR="0" lvl="0" indent="-263525" algn="l" rtl="0">
              <a:spcBef>
                <a:spcPts val="0"/>
              </a:spcBef>
              <a:spcAft>
                <a:spcPts val="0"/>
              </a:spcAft>
              <a:buClr>
                <a:schemeClr val="dk1"/>
              </a:buClr>
              <a:buSzPts val="1800"/>
              <a:buFont typeface="Arial"/>
              <a:buChar char="•"/>
            </a:pPr>
            <a:r>
              <a:rPr lang="en-US" sz="1800" b="1">
                <a:solidFill>
                  <a:schemeClr val="dk1"/>
                </a:solidFill>
                <a:latin typeface="Montserrat"/>
                <a:ea typeface="Montserrat"/>
                <a:cs typeface="Montserrat"/>
                <a:sym typeface="Montserrat"/>
              </a:rPr>
              <a:t>Course fees: </a:t>
            </a:r>
            <a:r>
              <a:rPr lang="en-US" sz="1800">
                <a:solidFill>
                  <a:schemeClr val="dk1"/>
                </a:solidFill>
                <a:latin typeface="Montserrat"/>
                <a:ea typeface="Montserrat"/>
                <a:cs typeface="Montserrat"/>
                <a:sym typeface="Montserrat"/>
              </a:rPr>
              <a:t>Price List </a:t>
            </a:r>
            <a:endParaRPr/>
          </a:p>
          <a:p>
            <a:pPr marL="893763" marR="0" lvl="0" indent="-263525" algn="l" rtl="0">
              <a:spcBef>
                <a:spcPts val="0"/>
              </a:spcBef>
              <a:spcAft>
                <a:spcPts val="0"/>
              </a:spcAft>
              <a:buClr>
                <a:schemeClr val="dk1"/>
              </a:buClr>
              <a:buSzPts val="1800"/>
              <a:buFont typeface="Arial"/>
              <a:buChar char="•"/>
            </a:pPr>
            <a:r>
              <a:rPr lang="en-US" sz="1800" b="1">
                <a:solidFill>
                  <a:schemeClr val="dk1"/>
                </a:solidFill>
                <a:latin typeface="Montserrat"/>
                <a:ea typeface="Montserrat"/>
                <a:cs typeface="Montserrat"/>
                <a:sym typeface="Montserrat"/>
              </a:rPr>
              <a:t>Scholarship: </a:t>
            </a:r>
            <a:r>
              <a:rPr lang="en-US" sz="1800">
                <a:solidFill>
                  <a:schemeClr val="dk1"/>
                </a:solidFill>
                <a:latin typeface="Montserrat"/>
                <a:ea typeface="Montserrat"/>
                <a:cs typeface="Montserrat"/>
                <a:sym typeface="Montserrat"/>
              </a:rPr>
              <a:t>Guide Sheet </a:t>
            </a:r>
            <a:endParaRPr/>
          </a:p>
          <a:p>
            <a:pPr marL="893763" marR="0" lvl="0" indent="-263525" algn="l" rtl="0">
              <a:spcBef>
                <a:spcPts val="0"/>
              </a:spcBef>
              <a:spcAft>
                <a:spcPts val="0"/>
              </a:spcAft>
              <a:buClr>
                <a:schemeClr val="dk1"/>
              </a:buClr>
              <a:buSzPts val="1800"/>
              <a:buFont typeface="Arial"/>
              <a:buChar char="•"/>
            </a:pPr>
            <a:r>
              <a:rPr lang="en-US" sz="1800">
                <a:solidFill>
                  <a:schemeClr val="dk1"/>
                </a:solidFill>
                <a:latin typeface="Montserrat"/>
                <a:ea typeface="Montserrat"/>
                <a:cs typeface="Montserrat"/>
                <a:sym typeface="Montserrat"/>
              </a:rPr>
              <a:t>Programmes Offered</a:t>
            </a:r>
            <a:endParaRPr/>
          </a:p>
          <a:p>
            <a:pPr marL="893763" marR="0" lvl="0" indent="-263525" algn="l" rtl="0">
              <a:spcBef>
                <a:spcPts val="0"/>
              </a:spcBef>
              <a:spcAft>
                <a:spcPts val="0"/>
              </a:spcAft>
              <a:buClr>
                <a:schemeClr val="dk1"/>
              </a:buClr>
              <a:buSzPts val="1800"/>
              <a:buFont typeface="Arial"/>
              <a:buChar char="•"/>
            </a:pPr>
            <a:r>
              <a:rPr lang="en-US" sz="1800" b="1">
                <a:solidFill>
                  <a:schemeClr val="dk1"/>
                </a:solidFill>
                <a:latin typeface="Montserrat"/>
                <a:ea typeface="Montserrat"/>
                <a:cs typeface="Montserrat"/>
                <a:sym typeface="Montserrat"/>
              </a:rPr>
              <a:t>Application Fee: </a:t>
            </a:r>
            <a:r>
              <a:rPr lang="en-US" sz="1800">
                <a:solidFill>
                  <a:schemeClr val="dk1"/>
                </a:solidFill>
                <a:latin typeface="Montserrat"/>
                <a:ea typeface="Montserrat"/>
                <a:cs typeface="Montserrat"/>
                <a:sym typeface="Montserrat"/>
              </a:rPr>
              <a:t>0 CAD</a:t>
            </a:r>
            <a:endParaRPr sz="1800">
              <a:solidFill>
                <a:schemeClr val="dk1"/>
              </a:solidFill>
              <a:latin typeface="Montserrat"/>
              <a:ea typeface="Montserrat"/>
              <a:cs typeface="Montserrat"/>
              <a:sym typeface="Montserrat"/>
            </a:endParaRPr>
          </a:p>
        </p:txBody>
      </p:sp>
      <p:sp>
        <p:nvSpPr>
          <p:cNvPr id="510" name="Google Shape;510;p16"/>
          <p:cNvSpPr txBox="1"/>
          <p:nvPr/>
        </p:nvSpPr>
        <p:spPr>
          <a:xfrm>
            <a:off x="6288321" y="1582339"/>
            <a:ext cx="5420247" cy="1200329"/>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2E3192"/>
              </a:buClr>
              <a:buSzPts val="1800"/>
              <a:buFont typeface="Noto Sans Symbols"/>
              <a:buChar char="❖"/>
            </a:pPr>
            <a:r>
              <a:rPr lang="en-US" sz="1800" b="1">
                <a:solidFill>
                  <a:srgbClr val="2E3192"/>
                </a:solidFill>
                <a:latin typeface="Montserrat Medium"/>
                <a:ea typeface="Montserrat Medium"/>
                <a:cs typeface="Montserrat Medium"/>
                <a:sym typeface="Montserrat Medium"/>
              </a:rPr>
              <a:t>Academic Requirement:</a:t>
            </a:r>
            <a:endParaRPr/>
          </a:p>
          <a:p>
            <a:pPr marL="285750" marR="0" lvl="0" indent="-171450" algn="l" rtl="0">
              <a:spcBef>
                <a:spcPts val="0"/>
              </a:spcBef>
              <a:spcAft>
                <a:spcPts val="0"/>
              </a:spcAft>
              <a:buClr>
                <a:schemeClr val="dk1"/>
              </a:buClr>
              <a:buSzPts val="1800"/>
              <a:buFont typeface="Noto Sans Symbols"/>
              <a:buNone/>
            </a:pPr>
            <a:endParaRPr sz="1800" b="1">
              <a:solidFill>
                <a:srgbClr val="2E3192"/>
              </a:solidFill>
              <a:latin typeface="Montserrat Medium"/>
              <a:ea typeface="Montserrat Medium"/>
              <a:cs typeface="Montserrat Medium"/>
              <a:sym typeface="Montserrat Medium"/>
            </a:endParaRPr>
          </a:p>
          <a:p>
            <a:pPr marL="263525" marR="0" lvl="0" indent="0" algn="l" rtl="0">
              <a:spcBef>
                <a:spcPts val="0"/>
              </a:spcBef>
              <a:spcAft>
                <a:spcPts val="0"/>
              </a:spcAft>
              <a:buNone/>
            </a:pPr>
            <a:r>
              <a:rPr lang="en-US" sz="1800">
                <a:solidFill>
                  <a:schemeClr val="dk1"/>
                </a:solidFill>
                <a:latin typeface="Montserrat"/>
                <a:ea typeface="Montserrat"/>
                <a:cs typeface="Montserrat"/>
                <a:sym typeface="Montserrat"/>
              </a:rPr>
              <a:t>Sprott Shaw University Admission Requirements</a:t>
            </a:r>
            <a:endParaRPr/>
          </a:p>
        </p:txBody>
      </p:sp>
      <p:sp>
        <p:nvSpPr>
          <p:cNvPr id="511" name="Google Shape;511;p16"/>
          <p:cNvSpPr txBox="1"/>
          <p:nvPr/>
        </p:nvSpPr>
        <p:spPr>
          <a:xfrm>
            <a:off x="6273764" y="2973674"/>
            <a:ext cx="5188878" cy="2308324"/>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2E3192"/>
              </a:buClr>
              <a:buSzPts val="1800"/>
              <a:buFont typeface="Noto Sans Symbols"/>
              <a:buChar char="❖"/>
            </a:pPr>
            <a:r>
              <a:rPr lang="en-US" sz="1800" b="1">
                <a:solidFill>
                  <a:srgbClr val="2E3192"/>
                </a:solidFill>
                <a:latin typeface="Montserrat Medium"/>
                <a:ea typeface="Montserrat Medium"/>
                <a:cs typeface="Montserrat Medium"/>
                <a:sym typeface="Montserrat Medium"/>
              </a:rPr>
              <a:t>English Requirement:</a:t>
            </a:r>
            <a:endParaRPr/>
          </a:p>
          <a:p>
            <a:pPr marL="285750" marR="0" lvl="0" indent="-171450" algn="l" rtl="0">
              <a:spcBef>
                <a:spcPts val="0"/>
              </a:spcBef>
              <a:spcAft>
                <a:spcPts val="0"/>
              </a:spcAft>
              <a:buClr>
                <a:schemeClr val="dk1"/>
              </a:buClr>
              <a:buSzPts val="1800"/>
              <a:buFont typeface="Noto Sans Symbols"/>
              <a:buNone/>
            </a:pPr>
            <a:endParaRPr sz="1800" b="1">
              <a:solidFill>
                <a:srgbClr val="2E3192"/>
              </a:solidFill>
              <a:latin typeface="Montserrat Medium"/>
              <a:ea typeface="Montserrat Medium"/>
              <a:cs typeface="Montserrat Medium"/>
              <a:sym typeface="Montserrat Medium"/>
            </a:endParaRPr>
          </a:p>
          <a:p>
            <a:pPr marL="549275" marR="0" lvl="0" indent="-285750" algn="l" rtl="0">
              <a:spcBef>
                <a:spcPts val="0"/>
              </a:spcBef>
              <a:spcAft>
                <a:spcPts val="0"/>
              </a:spcAft>
              <a:buClr>
                <a:schemeClr val="dk1"/>
              </a:buClr>
              <a:buSzPts val="1800"/>
              <a:buFont typeface="Arial"/>
              <a:buChar char="•"/>
            </a:pPr>
            <a:r>
              <a:rPr lang="en-US" sz="1800" b="1">
                <a:solidFill>
                  <a:schemeClr val="dk1"/>
                </a:solidFill>
                <a:latin typeface="Montserrat"/>
                <a:ea typeface="Montserrat"/>
                <a:cs typeface="Montserrat"/>
                <a:sym typeface="Montserrat"/>
              </a:rPr>
              <a:t>For Health care Assistant IELTS overall: </a:t>
            </a:r>
            <a:r>
              <a:rPr lang="en-US" sz="1800">
                <a:solidFill>
                  <a:schemeClr val="dk1"/>
                </a:solidFill>
                <a:latin typeface="Montserrat"/>
                <a:ea typeface="Montserrat"/>
                <a:cs typeface="Montserrat"/>
                <a:sym typeface="Montserrat"/>
              </a:rPr>
              <a:t>6.0 </a:t>
            </a:r>
            <a:endParaRPr/>
          </a:p>
          <a:p>
            <a:pPr marL="549275" marR="0" lvl="0" indent="-285750" algn="l" rtl="0">
              <a:spcBef>
                <a:spcPts val="0"/>
              </a:spcBef>
              <a:spcAft>
                <a:spcPts val="0"/>
              </a:spcAft>
              <a:buClr>
                <a:schemeClr val="dk1"/>
              </a:buClr>
              <a:buSzPts val="1800"/>
              <a:buFont typeface="Arial"/>
              <a:buChar char="•"/>
            </a:pPr>
            <a:r>
              <a:rPr lang="en-US" sz="1800" b="1">
                <a:solidFill>
                  <a:schemeClr val="dk1"/>
                </a:solidFill>
                <a:latin typeface="Montserrat"/>
                <a:ea typeface="Montserrat"/>
                <a:cs typeface="Montserrat"/>
                <a:sym typeface="Montserrat"/>
              </a:rPr>
              <a:t>For Licensed Nursing- IELTS overall: </a:t>
            </a:r>
            <a:r>
              <a:rPr lang="en-US" sz="1800">
                <a:solidFill>
                  <a:schemeClr val="dk1"/>
                </a:solidFill>
                <a:latin typeface="Montserrat"/>
                <a:ea typeface="Montserrat"/>
                <a:cs typeface="Montserrat"/>
                <a:sym typeface="Montserrat"/>
              </a:rPr>
              <a:t>7.0</a:t>
            </a:r>
            <a:endParaRPr/>
          </a:p>
          <a:p>
            <a:pPr marL="549275" marR="0" lvl="0" indent="-285750" algn="l" rtl="0">
              <a:spcBef>
                <a:spcPts val="0"/>
              </a:spcBef>
              <a:spcAft>
                <a:spcPts val="0"/>
              </a:spcAft>
              <a:buClr>
                <a:schemeClr val="dk1"/>
              </a:buClr>
              <a:buSzPts val="1800"/>
              <a:buFont typeface="Arial"/>
              <a:buChar char="•"/>
            </a:pPr>
            <a:r>
              <a:rPr lang="en-US" sz="1800" b="1">
                <a:solidFill>
                  <a:schemeClr val="dk1"/>
                </a:solidFill>
                <a:latin typeface="Montserrat"/>
                <a:ea typeface="Montserrat"/>
                <a:cs typeface="Montserrat"/>
                <a:sym typeface="Montserrat"/>
              </a:rPr>
              <a:t>For PG : </a:t>
            </a:r>
            <a:r>
              <a:rPr lang="en-US" sz="1800">
                <a:solidFill>
                  <a:schemeClr val="dk1"/>
                </a:solidFill>
                <a:latin typeface="Montserrat"/>
                <a:ea typeface="Montserrat"/>
                <a:cs typeface="Montserrat"/>
                <a:sym typeface="Montserrat"/>
              </a:rPr>
              <a:t>IELTS overall 6.0</a:t>
            </a:r>
            <a:endParaRPr/>
          </a:p>
          <a:p>
            <a:pPr marL="538163" marR="0" lvl="0" indent="0" algn="l" rtl="0">
              <a:spcBef>
                <a:spcPts val="0"/>
              </a:spcBef>
              <a:spcAft>
                <a:spcPts val="0"/>
              </a:spcAft>
              <a:buNone/>
            </a:pPr>
            <a:r>
              <a:rPr lang="en-US" sz="1800">
                <a:solidFill>
                  <a:schemeClr val="dk1"/>
                </a:solidFill>
                <a:latin typeface="Montserrat"/>
                <a:ea typeface="Montserrat"/>
                <a:cs typeface="Montserrat"/>
                <a:sym typeface="Montserrat"/>
              </a:rPr>
              <a:t>( L:6.0,S : 6.0,R : 6,W: 6 )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37" name="Google Shape;537;p17"/>
          <p:cNvSpPr txBox="1"/>
          <p:nvPr/>
        </p:nvSpPr>
        <p:spPr>
          <a:xfrm>
            <a:off x="642757" y="304086"/>
            <a:ext cx="807195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3185"/>
                </a:solidFill>
                <a:latin typeface="Montserrat"/>
                <a:ea typeface="Montserrat"/>
                <a:cs typeface="Montserrat"/>
                <a:sym typeface="Montserrat"/>
              </a:rPr>
              <a:t>Accommodation </a:t>
            </a:r>
            <a:endParaRPr sz="3200" b="1">
              <a:solidFill>
                <a:srgbClr val="FF3185"/>
              </a:solidFill>
              <a:latin typeface="Montserrat"/>
              <a:ea typeface="Montserrat"/>
              <a:cs typeface="Montserrat"/>
              <a:sym typeface="Montserrat"/>
            </a:endParaRPr>
          </a:p>
        </p:txBody>
      </p:sp>
      <p:grpSp>
        <p:nvGrpSpPr>
          <p:cNvPr id="538" name="Google Shape;538;p17"/>
          <p:cNvGrpSpPr/>
          <p:nvPr/>
        </p:nvGrpSpPr>
        <p:grpSpPr>
          <a:xfrm>
            <a:off x="496124" y="1228705"/>
            <a:ext cx="6493781" cy="5218442"/>
            <a:chOff x="587594" y="1086489"/>
            <a:chExt cx="6187500" cy="6145127"/>
          </a:xfrm>
        </p:grpSpPr>
        <p:sp>
          <p:nvSpPr>
            <p:cNvPr id="539" name="Google Shape;539;p17"/>
            <p:cNvSpPr txBox="1"/>
            <p:nvPr/>
          </p:nvSpPr>
          <p:spPr>
            <a:xfrm>
              <a:off x="587594" y="1086489"/>
              <a:ext cx="6187500" cy="2157000"/>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2E3192"/>
                </a:buClr>
                <a:buSzPts val="1700"/>
                <a:buFont typeface="Montserrat"/>
                <a:buAutoNum type="arabicPeriod"/>
              </a:pPr>
              <a:r>
                <a:rPr lang="en-US" sz="1700" b="1" i="0" cap="none">
                  <a:solidFill>
                    <a:srgbClr val="2E3192"/>
                  </a:solidFill>
                  <a:latin typeface="Montserrat"/>
                  <a:ea typeface="Montserrat"/>
                  <a:cs typeface="Montserrat"/>
                  <a:sym typeface="Montserrat"/>
                </a:rPr>
                <a:t>GEC VIV</a:t>
              </a:r>
              <a:endParaRPr/>
            </a:p>
            <a:p>
              <a:pPr marL="342900" marR="0" lvl="0" indent="-273050" algn="l" rtl="0">
                <a:spcBef>
                  <a:spcPts val="0"/>
                </a:spcBef>
                <a:spcAft>
                  <a:spcPts val="0"/>
                </a:spcAft>
                <a:buClr>
                  <a:schemeClr val="dk1"/>
                </a:buClr>
                <a:buSzPts val="1100"/>
                <a:buFont typeface="Arial"/>
                <a:buNone/>
              </a:pPr>
              <a:endParaRPr sz="1100" b="1" i="0" cap="none">
                <a:solidFill>
                  <a:srgbClr val="2E3192"/>
                </a:solidFill>
                <a:latin typeface="Montserrat"/>
                <a:ea typeface="Montserrat"/>
                <a:cs typeface="Montserrat"/>
                <a:sym typeface="Montserrat"/>
              </a:endParaRPr>
            </a:p>
            <a:p>
              <a:pPr marL="285750" marR="0" lvl="0" indent="-285750" algn="l" rtl="0">
                <a:spcBef>
                  <a:spcPts val="0"/>
                </a:spcBef>
                <a:spcAft>
                  <a:spcPts val="0"/>
                </a:spcAft>
                <a:buClr>
                  <a:schemeClr val="dk1"/>
                </a:buClr>
                <a:buSzPts val="1700"/>
                <a:buFont typeface="Noto Sans Symbols"/>
                <a:buChar char="❖"/>
              </a:pPr>
              <a:r>
                <a:rPr lang="en-US" sz="1700" b="0" i="0">
                  <a:solidFill>
                    <a:schemeClr val="dk1"/>
                  </a:solidFill>
                  <a:latin typeface="Montserrat"/>
                  <a:ea typeface="Montserrat"/>
                  <a:cs typeface="Montserrat"/>
                  <a:sym typeface="Montserrat"/>
                </a:rPr>
                <a:t>Located in Downtown Vancouver </a:t>
              </a:r>
              <a:endParaRPr sz="1700">
                <a:solidFill>
                  <a:schemeClr val="dk1"/>
                </a:solidFill>
                <a:latin typeface="Montserrat"/>
                <a:ea typeface="Montserrat"/>
                <a:cs typeface="Montserrat"/>
                <a:sym typeface="Montserrat"/>
              </a:endParaRPr>
            </a:p>
            <a:p>
              <a:pPr marL="285750" marR="0" lvl="0" indent="-285750" algn="l" rtl="0">
                <a:spcBef>
                  <a:spcPts val="0"/>
                </a:spcBef>
                <a:spcAft>
                  <a:spcPts val="0"/>
                </a:spcAft>
                <a:buClr>
                  <a:schemeClr val="dk1"/>
                </a:buClr>
                <a:buSzPts val="1700"/>
                <a:buFont typeface="Noto Sans Symbols"/>
                <a:buChar char="❖"/>
              </a:pPr>
              <a:r>
                <a:rPr lang="en-US" sz="1700" b="1" i="0">
                  <a:solidFill>
                    <a:schemeClr val="dk1"/>
                  </a:solidFill>
                  <a:latin typeface="Montserrat"/>
                  <a:ea typeface="Montserrat"/>
                  <a:cs typeface="Montserrat"/>
                  <a:sym typeface="Montserrat"/>
                </a:rPr>
                <a:t>Room Types:</a:t>
              </a:r>
              <a:endParaRPr/>
            </a:p>
            <a:p>
              <a:pPr marL="538163" marR="0" lvl="0" indent="-274638" algn="l" rtl="0">
                <a:spcBef>
                  <a:spcPts val="0"/>
                </a:spcBef>
                <a:spcAft>
                  <a:spcPts val="0"/>
                </a:spcAft>
                <a:buClr>
                  <a:schemeClr val="dk1"/>
                </a:buClr>
                <a:buSzPts val="1700"/>
                <a:buFont typeface="Arial"/>
                <a:buChar char="•"/>
              </a:pPr>
              <a:r>
                <a:rPr lang="en-US" sz="1700" b="0" i="0">
                  <a:solidFill>
                    <a:schemeClr val="dk1"/>
                  </a:solidFill>
                  <a:latin typeface="Montserrat"/>
                  <a:ea typeface="Montserrat"/>
                  <a:cs typeface="Montserrat"/>
                  <a:sym typeface="Montserrat"/>
                </a:rPr>
                <a:t>Economy: Shared room (2 twin beds)</a:t>
              </a:r>
              <a:endParaRPr/>
            </a:p>
            <a:p>
              <a:pPr marL="538163" marR="0" lvl="0" indent="-274638" algn="l" rtl="0">
                <a:spcBef>
                  <a:spcPts val="0"/>
                </a:spcBef>
                <a:spcAft>
                  <a:spcPts val="0"/>
                </a:spcAft>
                <a:buClr>
                  <a:schemeClr val="dk1"/>
                </a:buClr>
                <a:buSzPts val="1700"/>
                <a:buFont typeface="Arial"/>
                <a:buChar char="•"/>
              </a:pPr>
              <a:r>
                <a:rPr lang="en-US" sz="1700" b="0" i="0">
                  <a:solidFill>
                    <a:schemeClr val="dk1"/>
                  </a:solidFill>
                  <a:latin typeface="Montserrat"/>
                  <a:ea typeface="Montserrat"/>
                  <a:cs typeface="Montserrat"/>
                  <a:sym typeface="Montserrat"/>
                </a:rPr>
                <a:t>Premium: Private Room (1 twin bed)</a:t>
              </a:r>
              <a:endParaRPr/>
            </a:p>
            <a:p>
              <a:pPr marL="0" marR="0" lvl="0" indent="0" algn="l" rtl="0">
                <a:spcBef>
                  <a:spcPts val="0"/>
                </a:spcBef>
                <a:spcAft>
                  <a:spcPts val="0"/>
                </a:spcAft>
                <a:buNone/>
              </a:pPr>
              <a:endParaRPr sz="1700" b="0" i="0">
                <a:solidFill>
                  <a:srgbClr val="4D4D4D"/>
                </a:solidFill>
                <a:latin typeface="Montserrat"/>
                <a:ea typeface="Montserrat"/>
                <a:cs typeface="Montserrat"/>
                <a:sym typeface="Montserrat"/>
              </a:endParaRPr>
            </a:p>
          </p:txBody>
        </p:sp>
        <p:sp>
          <p:nvSpPr>
            <p:cNvPr id="540" name="Google Shape;540;p17"/>
            <p:cNvSpPr txBox="1"/>
            <p:nvPr/>
          </p:nvSpPr>
          <p:spPr>
            <a:xfrm>
              <a:off x="587595" y="2990216"/>
              <a:ext cx="5847600" cy="4241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700" b="1" i="0" cap="none">
                  <a:solidFill>
                    <a:srgbClr val="2E3192"/>
                  </a:solidFill>
                  <a:latin typeface="Montserrat"/>
                  <a:ea typeface="Montserrat"/>
                  <a:cs typeface="Montserrat"/>
                  <a:sym typeface="Montserrat"/>
                </a:rPr>
                <a:t>2. GEC GRANVILLE</a:t>
              </a:r>
              <a:endParaRPr/>
            </a:p>
            <a:p>
              <a:pPr marL="0" marR="0" lvl="0" indent="0" algn="l" rtl="0">
                <a:spcBef>
                  <a:spcPts val="0"/>
                </a:spcBef>
                <a:spcAft>
                  <a:spcPts val="0"/>
                </a:spcAft>
                <a:buNone/>
              </a:pPr>
              <a:endParaRPr sz="1200" b="1" i="0" cap="none">
                <a:solidFill>
                  <a:srgbClr val="2E3192"/>
                </a:solidFill>
                <a:latin typeface="Montserrat"/>
                <a:ea typeface="Montserrat"/>
                <a:cs typeface="Montserrat"/>
                <a:sym typeface="Montserrat"/>
              </a:endParaRPr>
            </a:p>
            <a:p>
              <a:pPr marL="630238" marR="0" lvl="0" indent="-366713" algn="l" rtl="0">
                <a:spcBef>
                  <a:spcPts val="0"/>
                </a:spcBef>
                <a:spcAft>
                  <a:spcPts val="0"/>
                </a:spcAft>
                <a:buClr>
                  <a:schemeClr val="dk1"/>
                </a:buClr>
                <a:buSzPts val="1700"/>
                <a:buFont typeface="Noto Sans Symbols"/>
                <a:buChar char="❖"/>
              </a:pPr>
              <a:r>
                <a:rPr lang="en-US" sz="1700" b="0" i="0">
                  <a:solidFill>
                    <a:schemeClr val="dk1"/>
                  </a:solidFill>
                  <a:latin typeface="Montserrat"/>
                  <a:ea typeface="Montserrat"/>
                  <a:cs typeface="Montserrat"/>
                  <a:sym typeface="Montserrat"/>
                </a:rPr>
                <a:t>Situated in Downtown Vancouver</a:t>
              </a:r>
              <a:endParaRPr/>
            </a:p>
            <a:p>
              <a:pPr marL="630238" marR="0" lvl="0" indent="-366713" algn="l" rtl="0">
                <a:spcBef>
                  <a:spcPts val="0"/>
                </a:spcBef>
                <a:spcAft>
                  <a:spcPts val="0"/>
                </a:spcAft>
                <a:buClr>
                  <a:schemeClr val="dk1"/>
                </a:buClr>
                <a:buSzPts val="1700"/>
                <a:buFont typeface="Noto Sans Symbols"/>
                <a:buChar char="❖"/>
              </a:pPr>
              <a:r>
                <a:rPr lang="en-US" sz="1700" b="0" i="0">
                  <a:solidFill>
                    <a:schemeClr val="dk1"/>
                  </a:solidFill>
                  <a:latin typeface="Montserrat"/>
                  <a:ea typeface="Montserrat"/>
                  <a:cs typeface="Montserrat"/>
                  <a:sym typeface="Montserrat"/>
                </a:rPr>
                <a:t>Room Types: </a:t>
              </a:r>
              <a:endParaRPr/>
            </a:p>
            <a:p>
              <a:pPr marL="630238" marR="0" lvl="0" indent="-366713" algn="l" rtl="0">
                <a:spcBef>
                  <a:spcPts val="0"/>
                </a:spcBef>
                <a:spcAft>
                  <a:spcPts val="0"/>
                </a:spcAft>
                <a:buClr>
                  <a:schemeClr val="dk1"/>
                </a:buClr>
                <a:buSzPts val="1700"/>
                <a:buFont typeface="Arial"/>
                <a:buChar char="•"/>
              </a:pPr>
              <a:r>
                <a:rPr lang="en-US" sz="1700" b="0" i="0">
                  <a:solidFill>
                    <a:schemeClr val="dk1"/>
                  </a:solidFill>
                  <a:latin typeface="Montserrat"/>
                  <a:ea typeface="Montserrat"/>
                  <a:cs typeface="Montserrat"/>
                  <a:sym typeface="Montserrat"/>
                </a:rPr>
                <a:t>Economy: Shared suit</a:t>
              </a:r>
              <a:endParaRPr/>
            </a:p>
            <a:p>
              <a:pPr marL="630238" marR="0" lvl="0" indent="0" algn="l" rtl="0">
                <a:spcBef>
                  <a:spcPts val="0"/>
                </a:spcBef>
                <a:spcAft>
                  <a:spcPts val="0"/>
                </a:spcAft>
                <a:buNone/>
              </a:pPr>
              <a:r>
                <a:rPr lang="en-US" sz="1700" b="0" i="0">
                  <a:solidFill>
                    <a:schemeClr val="dk1"/>
                  </a:solidFill>
                  <a:latin typeface="Montserrat"/>
                  <a:ea typeface="Montserrat"/>
                  <a:cs typeface="Montserrat"/>
                  <a:sym typeface="Montserrat"/>
                </a:rPr>
                <a:t>1 double bed – 2 beds per room</a:t>
              </a:r>
              <a:endParaRPr/>
            </a:p>
            <a:p>
              <a:pPr marL="630238" marR="0" lvl="0" indent="-366713" algn="l" rtl="0">
                <a:spcBef>
                  <a:spcPts val="0"/>
                </a:spcBef>
                <a:spcAft>
                  <a:spcPts val="0"/>
                </a:spcAft>
                <a:buClr>
                  <a:schemeClr val="dk1"/>
                </a:buClr>
                <a:buSzPts val="1700"/>
                <a:buFont typeface="Arial"/>
                <a:buChar char="•"/>
              </a:pPr>
              <a:r>
                <a:rPr lang="en-US" sz="1700" b="0" i="0">
                  <a:solidFill>
                    <a:schemeClr val="dk1"/>
                  </a:solidFill>
                  <a:latin typeface="Montserrat"/>
                  <a:ea typeface="Montserrat"/>
                  <a:cs typeface="Montserrat"/>
                  <a:sym typeface="Montserrat"/>
                </a:rPr>
                <a:t>Premium: Private suite – queen bed</a:t>
              </a:r>
              <a:endParaRPr/>
            </a:p>
            <a:p>
              <a:pPr marL="630238" marR="0" lvl="0" indent="-366713" algn="l" rtl="0">
                <a:spcBef>
                  <a:spcPts val="0"/>
                </a:spcBef>
                <a:spcAft>
                  <a:spcPts val="0"/>
                </a:spcAft>
                <a:buClr>
                  <a:schemeClr val="dk1"/>
                </a:buClr>
                <a:buSzPts val="1700"/>
                <a:buFont typeface="Arial"/>
                <a:buChar char="•"/>
              </a:pPr>
              <a:r>
                <a:rPr lang="en-US" sz="1700" b="0" i="0">
                  <a:solidFill>
                    <a:schemeClr val="dk1"/>
                  </a:solidFill>
                  <a:latin typeface="Montserrat"/>
                  <a:ea typeface="Montserrat"/>
                  <a:cs typeface="Montserrat"/>
                  <a:sym typeface="Montserrat"/>
                </a:rPr>
                <a:t>Premium: Private suite – king bed with    kitchenette</a:t>
              </a:r>
              <a:endParaRPr/>
            </a:p>
            <a:p>
              <a:pPr marL="630238" marR="0" lvl="0" indent="-290513" algn="l" rtl="0">
                <a:spcBef>
                  <a:spcPts val="0"/>
                </a:spcBef>
                <a:spcAft>
                  <a:spcPts val="0"/>
                </a:spcAft>
                <a:buClr>
                  <a:schemeClr val="dk1"/>
                </a:buClr>
                <a:buSzPts val="1200"/>
                <a:buFont typeface="Arial"/>
                <a:buNone/>
              </a:pPr>
              <a:endParaRPr sz="1200" b="0" i="0">
                <a:solidFill>
                  <a:schemeClr val="dk1"/>
                </a:solidFill>
                <a:latin typeface="Montserrat"/>
                <a:ea typeface="Montserrat"/>
                <a:cs typeface="Montserrat"/>
                <a:sym typeface="Montserrat"/>
              </a:endParaRPr>
            </a:p>
            <a:p>
              <a:pPr marL="263525" marR="0" lvl="0" indent="-263525" algn="l" rtl="0">
                <a:spcBef>
                  <a:spcPts val="0"/>
                </a:spcBef>
                <a:spcAft>
                  <a:spcPts val="0"/>
                </a:spcAft>
                <a:buNone/>
              </a:pPr>
              <a:r>
                <a:rPr lang="en-US" sz="1700" b="1">
                  <a:solidFill>
                    <a:srgbClr val="2E3192"/>
                  </a:solidFill>
                  <a:latin typeface="Montserrat"/>
                  <a:ea typeface="Montserrat"/>
                  <a:cs typeface="Montserrat"/>
                  <a:sym typeface="Montserrat"/>
                </a:rPr>
                <a:t>3. </a:t>
              </a:r>
              <a:r>
                <a:rPr lang="en-US" sz="1700">
                  <a:solidFill>
                    <a:schemeClr val="dk1"/>
                  </a:solidFill>
                  <a:latin typeface="Montserrat"/>
                  <a:ea typeface="Montserrat"/>
                  <a:cs typeface="Montserrat"/>
                  <a:sym typeface="Montserrat"/>
                </a:rPr>
                <a:t>The average on-campus living expense at the Sprott Shaw College, Surrey College is 5400 annually.</a:t>
              </a:r>
              <a:endParaRPr sz="1700" i="0">
                <a:solidFill>
                  <a:schemeClr val="dk1"/>
                </a:solidFill>
                <a:latin typeface="Montserrat"/>
                <a:ea typeface="Montserrat"/>
                <a:cs typeface="Montserrat"/>
                <a:sym typeface="Montserrat"/>
              </a:endParaRPr>
            </a:p>
            <a:p>
              <a:pPr marL="0" marR="0" lvl="0" indent="0" algn="l" rtl="0">
                <a:spcBef>
                  <a:spcPts val="0"/>
                </a:spcBef>
                <a:spcAft>
                  <a:spcPts val="0"/>
                </a:spcAft>
                <a:buNone/>
              </a:pPr>
              <a:br>
                <a:rPr lang="en-US" sz="1700">
                  <a:solidFill>
                    <a:schemeClr val="dk1"/>
                  </a:solidFill>
                  <a:latin typeface="Arial"/>
                  <a:ea typeface="Arial"/>
                  <a:cs typeface="Arial"/>
                  <a:sym typeface="Arial"/>
                </a:rPr>
              </a:br>
              <a:endParaRPr sz="1700" b="0" i="0">
                <a:solidFill>
                  <a:srgbClr val="4D4D4D"/>
                </a:solidFill>
                <a:latin typeface="Montserrat"/>
                <a:ea typeface="Montserrat"/>
                <a:cs typeface="Montserrat"/>
                <a:sym typeface="Montserrat"/>
              </a:endParaRPr>
            </a:p>
          </p:txBody>
        </p:sp>
      </p:grpSp>
      <p:pic>
        <p:nvPicPr>
          <p:cNvPr id="541" name="Google Shape;541;p17" descr="A collage of different rooms&#10;&#10;Description automatically generated with low confidence"/>
          <p:cNvPicPr preferRelativeResize="0"/>
          <p:nvPr/>
        </p:nvPicPr>
        <p:blipFill rotWithShape="1">
          <a:blip r:embed="rId3">
            <a:alphaModFix/>
          </a:blip>
          <a:srcRect/>
          <a:stretch/>
        </p:blipFill>
        <p:spPr>
          <a:xfrm>
            <a:off x="6886816" y="1317072"/>
            <a:ext cx="4583824" cy="2082796"/>
          </a:xfrm>
          <a:prstGeom prst="rect">
            <a:avLst/>
          </a:prstGeom>
          <a:noFill/>
          <a:ln w="190500" cap="sq" cmpd="sng">
            <a:solidFill>
              <a:srgbClr val="C8C6BD"/>
            </a:solidFill>
            <a:prstDash val="solid"/>
            <a:miter lim="800000"/>
            <a:headEnd type="none" w="sm" len="sm"/>
            <a:tailEnd type="none" w="sm" len="sm"/>
          </a:ln>
          <a:effectLst>
            <a:outerShdw blurRad="254000" algn="bl" rotWithShape="0">
              <a:srgbClr val="000000">
                <a:alpha val="42745"/>
              </a:srgbClr>
            </a:outerShdw>
          </a:effectLst>
        </p:spPr>
      </p:pic>
      <p:pic>
        <p:nvPicPr>
          <p:cNvPr id="542" name="Google Shape;542;p17" descr="A collage of different rooms&#10;&#10;Description automatically generated with low confidence"/>
          <p:cNvPicPr preferRelativeResize="0"/>
          <p:nvPr/>
        </p:nvPicPr>
        <p:blipFill rotWithShape="1">
          <a:blip r:embed="rId4">
            <a:alphaModFix/>
          </a:blip>
          <a:srcRect/>
          <a:stretch/>
        </p:blipFill>
        <p:spPr>
          <a:xfrm>
            <a:off x="6886816" y="3574764"/>
            <a:ext cx="4583826" cy="2010202"/>
          </a:xfrm>
          <a:prstGeom prst="rect">
            <a:avLst/>
          </a:prstGeom>
          <a:noFill/>
          <a:ln w="190500" cap="sq" cmpd="sng">
            <a:solidFill>
              <a:srgbClr val="C8C6BD"/>
            </a:solidFill>
            <a:prstDash val="solid"/>
            <a:miter lim="800000"/>
            <a:headEnd type="none" w="sm" len="sm"/>
            <a:tailEnd type="none" w="sm" len="sm"/>
          </a:ln>
          <a:effectLst>
            <a:outerShdw blurRad="254000" algn="bl" rotWithShape="0">
              <a:srgbClr val="000000">
                <a:alpha val="42745"/>
              </a:srgbClr>
            </a:outerShdw>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cxnSp>
        <p:nvCxnSpPr>
          <p:cNvPr id="548" name="Google Shape;548;p18"/>
          <p:cNvCxnSpPr/>
          <p:nvPr/>
        </p:nvCxnSpPr>
        <p:spPr>
          <a:xfrm>
            <a:off x="8171917" y="2461642"/>
            <a:ext cx="1019981" cy="0"/>
          </a:xfrm>
          <a:prstGeom prst="straightConnector1">
            <a:avLst/>
          </a:prstGeom>
          <a:noFill/>
          <a:ln w="28575" cap="flat" cmpd="sng">
            <a:solidFill>
              <a:srgbClr val="FF3185"/>
            </a:solidFill>
            <a:prstDash val="solid"/>
            <a:miter lim="800000"/>
            <a:headEnd type="none" w="sm" len="sm"/>
            <a:tailEnd type="none" w="sm" len="sm"/>
          </a:ln>
        </p:spPr>
      </p:cxnSp>
      <p:cxnSp>
        <p:nvCxnSpPr>
          <p:cNvPr id="549" name="Google Shape;549;p18"/>
          <p:cNvCxnSpPr/>
          <p:nvPr/>
        </p:nvCxnSpPr>
        <p:spPr>
          <a:xfrm>
            <a:off x="8171917" y="3660522"/>
            <a:ext cx="1246403" cy="0"/>
          </a:xfrm>
          <a:prstGeom prst="straightConnector1">
            <a:avLst/>
          </a:prstGeom>
          <a:noFill/>
          <a:ln w="28575" cap="flat" cmpd="sng">
            <a:solidFill>
              <a:srgbClr val="FF3185"/>
            </a:solidFill>
            <a:prstDash val="solid"/>
            <a:miter lim="800000"/>
            <a:headEnd type="none" w="sm" len="sm"/>
            <a:tailEnd type="none" w="sm" len="sm"/>
          </a:ln>
        </p:spPr>
      </p:cxnSp>
      <p:cxnSp>
        <p:nvCxnSpPr>
          <p:cNvPr id="550" name="Google Shape;550;p18"/>
          <p:cNvCxnSpPr/>
          <p:nvPr/>
        </p:nvCxnSpPr>
        <p:spPr>
          <a:xfrm>
            <a:off x="8171917" y="4839082"/>
            <a:ext cx="1005425" cy="0"/>
          </a:xfrm>
          <a:prstGeom prst="straightConnector1">
            <a:avLst/>
          </a:prstGeom>
          <a:noFill/>
          <a:ln w="28575" cap="flat" cmpd="sng">
            <a:solidFill>
              <a:srgbClr val="FF3185"/>
            </a:solidFill>
            <a:prstDash val="solid"/>
            <a:miter lim="800000"/>
            <a:headEnd type="none" w="sm" len="sm"/>
            <a:tailEnd type="none" w="sm" len="sm"/>
          </a:ln>
        </p:spPr>
      </p:cxnSp>
      <p:grpSp>
        <p:nvGrpSpPr>
          <p:cNvPr id="551" name="Google Shape;551;p18"/>
          <p:cNvGrpSpPr/>
          <p:nvPr/>
        </p:nvGrpSpPr>
        <p:grpSpPr>
          <a:xfrm flipH="1">
            <a:off x="6287837" y="3660522"/>
            <a:ext cx="1144077" cy="1198880"/>
            <a:chOff x="10254013" y="2461642"/>
            <a:chExt cx="1040070" cy="1198880"/>
          </a:xfrm>
        </p:grpSpPr>
        <p:cxnSp>
          <p:nvCxnSpPr>
            <p:cNvPr id="552" name="Google Shape;552;p18"/>
            <p:cNvCxnSpPr/>
            <p:nvPr/>
          </p:nvCxnSpPr>
          <p:spPr>
            <a:xfrm>
              <a:off x="10986237" y="2461642"/>
              <a:ext cx="307846" cy="1198880"/>
            </a:xfrm>
            <a:prstGeom prst="bentConnector2">
              <a:avLst/>
            </a:prstGeom>
            <a:noFill/>
            <a:ln w="28575" cap="flat" cmpd="sng">
              <a:solidFill>
                <a:srgbClr val="FF3185"/>
              </a:solidFill>
              <a:prstDash val="solid"/>
              <a:miter lim="800000"/>
              <a:headEnd type="none" w="sm" len="sm"/>
              <a:tailEnd type="none" w="sm" len="sm"/>
            </a:ln>
          </p:spPr>
        </p:cxnSp>
        <p:cxnSp>
          <p:nvCxnSpPr>
            <p:cNvPr id="553" name="Google Shape;553;p18"/>
            <p:cNvCxnSpPr/>
            <p:nvPr/>
          </p:nvCxnSpPr>
          <p:spPr>
            <a:xfrm>
              <a:off x="10254013" y="3646594"/>
              <a:ext cx="1019981" cy="0"/>
            </a:xfrm>
            <a:prstGeom prst="straightConnector1">
              <a:avLst/>
            </a:prstGeom>
            <a:noFill/>
            <a:ln w="28575" cap="flat" cmpd="sng">
              <a:solidFill>
                <a:srgbClr val="FF3185"/>
              </a:solidFill>
              <a:prstDash val="solid"/>
              <a:miter lim="800000"/>
              <a:headEnd type="none" w="sm" len="sm"/>
              <a:tailEnd type="none" w="sm" len="sm"/>
            </a:ln>
          </p:spPr>
        </p:cxnSp>
      </p:grpSp>
      <p:grpSp>
        <p:nvGrpSpPr>
          <p:cNvPr id="554" name="Google Shape;554;p18"/>
          <p:cNvGrpSpPr/>
          <p:nvPr/>
        </p:nvGrpSpPr>
        <p:grpSpPr>
          <a:xfrm>
            <a:off x="10368724" y="2444372"/>
            <a:ext cx="1019981" cy="1198880"/>
            <a:chOff x="10739707" y="522644"/>
            <a:chExt cx="1019981" cy="1198880"/>
          </a:xfrm>
        </p:grpSpPr>
        <p:cxnSp>
          <p:nvCxnSpPr>
            <p:cNvPr id="555" name="Google Shape;555;p18"/>
            <p:cNvCxnSpPr/>
            <p:nvPr/>
          </p:nvCxnSpPr>
          <p:spPr>
            <a:xfrm>
              <a:off x="11329529" y="522644"/>
              <a:ext cx="430159" cy="1198880"/>
            </a:xfrm>
            <a:prstGeom prst="bentConnector2">
              <a:avLst/>
            </a:prstGeom>
            <a:noFill/>
            <a:ln w="28575" cap="flat" cmpd="sng">
              <a:solidFill>
                <a:srgbClr val="FF3185"/>
              </a:solidFill>
              <a:prstDash val="solid"/>
              <a:miter lim="800000"/>
              <a:headEnd type="none" w="sm" len="sm"/>
              <a:tailEnd type="none" w="sm" len="sm"/>
            </a:ln>
          </p:spPr>
        </p:cxnSp>
        <p:cxnSp>
          <p:nvCxnSpPr>
            <p:cNvPr id="556" name="Google Shape;556;p18"/>
            <p:cNvCxnSpPr/>
            <p:nvPr/>
          </p:nvCxnSpPr>
          <p:spPr>
            <a:xfrm>
              <a:off x="10739707" y="1721305"/>
              <a:ext cx="1019981" cy="0"/>
            </a:xfrm>
            <a:prstGeom prst="straightConnector1">
              <a:avLst/>
            </a:prstGeom>
            <a:noFill/>
            <a:ln w="28575" cap="flat" cmpd="sng">
              <a:solidFill>
                <a:srgbClr val="FF3185"/>
              </a:solidFill>
              <a:prstDash val="solid"/>
              <a:miter lim="800000"/>
              <a:headEnd type="none" w="sm" len="sm"/>
              <a:tailEnd type="none" w="sm" len="sm"/>
            </a:ln>
          </p:spPr>
        </p:cxnSp>
      </p:grpSp>
      <p:sp>
        <p:nvSpPr>
          <p:cNvPr id="577" name="Google Shape;577;p18"/>
          <p:cNvSpPr txBox="1"/>
          <p:nvPr/>
        </p:nvSpPr>
        <p:spPr>
          <a:xfrm>
            <a:off x="364127" y="307104"/>
            <a:ext cx="8071950" cy="10772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3185"/>
                </a:solidFill>
                <a:latin typeface="Montserrat"/>
                <a:ea typeface="Montserrat"/>
                <a:cs typeface="Montserrat"/>
                <a:sym typeface="Montserrat"/>
              </a:rPr>
              <a:t>Documents Required &amp; Application Process</a:t>
            </a:r>
            <a:endParaRPr sz="3200" b="1">
              <a:solidFill>
                <a:srgbClr val="FF3185"/>
              </a:solidFill>
              <a:latin typeface="Montserrat"/>
              <a:ea typeface="Montserrat"/>
              <a:cs typeface="Montserrat"/>
              <a:sym typeface="Montserrat"/>
            </a:endParaRPr>
          </a:p>
        </p:txBody>
      </p:sp>
      <p:sp>
        <p:nvSpPr>
          <p:cNvPr id="578" name="Google Shape;578;p18"/>
          <p:cNvSpPr txBox="1"/>
          <p:nvPr/>
        </p:nvSpPr>
        <p:spPr>
          <a:xfrm>
            <a:off x="490064" y="2118332"/>
            <a:ext cx="5419705" cy="3416320"/>
          </a:xfrm>
          <a:prstGeom prst="rect">
            <a:avLst/>
          </a:prstGeom>
          <a:noFill/>
          <a:ln>
            <a:noFill/>
          </a:ln>
        </p:spPr>
        <p:txBody>
          <a:bodyPr spcFirstLastPara="1" wrap="square" lIns="91425" tIns="45700" rIns="91425" bIns="45700" anchor="t" anchorCtr="0">
            <a:spAutoFit/>
          </a:bodyPr>
          <a:lstStyle/>
          <a:p>
            <a:pPr marL="447675" marR="0" lvl="0" indent="-447675" algn="l" rtl="0">
              <a:spcBef>
                <a:spcPts val="0"/>
              </a:spcBef>
              <a:spcAft>
                <a:spcPts val="0"/>
              </a:spcAft>
              <a:buClr>
                <a:schemeClr val="dk1"/>
              </a:buClr>
              <a:buSzPts val="2400"/>
              <a:buFont typeface="Noto Sans Symbols"/>
              <a:buChar char="❖"/>
            </a:pPr>
            <a:r>
              <a:rPr lang="en-US" sz="2400">
                <a:solidFill>
                  <a:schemeClr val="dk1"/>
                </a:solidFill>
                <a:latin typeface="Montserrat"/>
                <a:ea typeface="Montserrat"/>
                <a:cs typeface="Montserrat"/>
                <a:sym typeface="Montserrat"/>
              </a:rPr>
              <a:t>Copy of passport</a:t>
            </a:r>
            <a:endParaRPr/>
          </a:p>
          <a:p>
            <a:pPr marL="447675" marR="0" lvl="0" indent="-447675" algn="l" rtl="0">
              <a:spcBef>
                <a:spcPts val="0"/>
              </a:spcBef>
              <a:spcAft>
                <a:spcPts val="0"/>
              </a:spcAft>
              <a:buClr>
                <a:schemeClr val="dk1"/>
              </a:buClr>
              <a:buSzPts val="2400"/>
              <a:buFont typeface="Noto Sans Symbols"/>
              <a:buChar char="❖"/>
            </a:pPr>
            <a:r>
              <a:rPr lang="en-US" sz="2400">
                <a:solidFill>
                  <a:schemeClr val="dk1"/>
                </a:solidFill>
                <a:latin typeface="Montserrat"/>
                <a:ea typeface="Montserrat"/>
                <a:cs typeface="Montserrat"/>
                <a:sym typeface="Montserrat"/>
              </a:rPr>
              <a:t>Copy of transcript</a:t>
            </a:r>
            <a:endParaRPr/>
          </a:p>
          <a:p>
            <a:pPr marL="447675" marR="0" lvl="0" indent="-447675" algn="l" rtl="0">
              <a:spcBef>
                <a:spcPts val="0"/>
              </a:spcBef>
              <a:spcAft>
                <a:spcPts val="0"/>
              </a:spcAft>
              <a:buClr>
                <a:schemeClr val="dk1"/>
              </a:buClr>
              <a:buSzPts val="2400"/>
              <a:buFont typeface="Noto Sans Symbols"/>
              <a:buChar char="❖"/>
            </a:pPr>
            <a:r>
              <a:rPr lang="en-US" sz="2400">
                <a:solidFill>
                  <a:schemeClr val="dk1"/>
                </a:solidFill>
                <a:latin typeface="Montserrat"/>
                <a:ea typeface="Montserrat"/>
                <a:cs typeface="Montserrat"/>
                <a:sym typeface="Montserrat"/>
              </a:rPr>
              <a:t>Copy of credentials (diploma/degree)</a:t>
            </a:r>
            <a:endParaRPr/>
          </a:p>
          <a:p>
            <a:pPr marL="447675" marR="0" lvl="0" indent="-447675" algn="l" rtl="0">
              <a:spcBef>
                <a:spcPts val="0"/>
              </a:spcBef>
              <a:spcAft>
                <a:spcPts val="0"/>
              </a:spcAft>
              <a:buClr>
                <a:schemeClr val="dk1"/>
              </a:buClr>
              <a:buSzPts val="2400"/>
              <a:buFont typeface="Noto Sans Symbols"/>
              <a:buChar char="❖"/>
            </a:pPr>
            <a:r>
              <a:rPr lang="en-US" sz="2400">
                <a:solidFill>
                  <a:schemeClr val="dk1"/>
                </a:solidFill>
                <a:latin typeface="Montserrat"/>
                <a:ea typeface="Montserrat"/>
                <a:cs typeface="Montserrat"/>
                <a:sym typeface="Montserrat"/>
              </a:rPr>
              <a:t>Language proficiency (IELTS/TOEFL/CLBPT/CELPIP)</a:t>
            </a:r>
            <a:endParaRPr/>
          </a:p>
          <a:p>
            <a:pPr marL="447675" marR="0" lvl="0" indent="-447675" algn="l" rtl="0">
              <a:spcBef>
                <a:spcPts val="0"/>
              </a:spcBef>
              <a:spcAft>
                <a:spcPts val="0"/>
              </a:spcAft>
              <a:buClr>
                <a:schemeClr val="dk1"/>
              </a:buClr>
              <a:buSzPts val="2400"/>
              <a:buFont typeface="Noto Sans Symbols"/>
              <a:buChar char="❖"/>
            </a:pPr>
            <a:r>
              <a:rPr lang="en-US" sz="2400">
                <a:solidFill>
                  <a:schemeClr val="dk1"/>
                </a:solidFill>
                <a:latin typeface="Montserrat"/>
                <a:ea typeface="Montserrat"/>
                <a:cs typeface="Montserrat"/>
                <a:sym typeface="Montserrat"/>
              </a:rPr>
              <a:t>Essay </a:t>
            </a:r>
            <a:endParaRPr/>
          </a:p>
          <a:p>
            <a:pPr marL="447675" marR="0" lvl="0" indent="-447675" algn="l" rtl="0">
              <a:spcBef>
                <a:spcPts val="0"/>
              </a:spcBef>
              <a:spcAft>
                <a:spcPts val="0"/>
              </a:spcAft>
              <a:buClr>
                <a:schemeClr val="dk1"/>
              </a:buClr>
              <a:buSzPts val="2400"/>
              <a:buFont typeface="Noto Sans Symbols"/>
              <a:buChar char="❖"/>
            </a:pPr>
            <a:r>
              <a:rPr lang="en-US" sz="2400">
                <a:solidFill>
                  <a:schemeClr val="dk1"/>
                </a:solidFill>
                <a:latin typeface="Montserrat"/>
                <a:ea typeface="Montserrat"/>
                <a:cs typeface="Montserrat"/>
                <a:sym typeface="Montserrat"/>
              </a:rPr>
              <a:t>Course Specific Requirements</a:t>
            </a:r>
            <a:endParaRPr/>
          </a:p>
          <a:p>
            <a:pPr marL="447675" marR="0" lvl="0" indent="0" algn="l" rtl="0">
              <a:spcBef>
                <a:spcPts val="0"/>
              </a:spcBef>
              <a:spcAft>
                <a:spcPts val="0"/>
              </a:spcAft>
              <a:buNone/>
            </a:pPr>
            <a:r>
              <a:rPr lang="en-US" sz="2400">
                <a:solidFill>
                  <a:schemeClr val="dk1"/>
                </a:solidFill>
                <a:latin typeface="Montserrat"/>
                <a:ea typeface="Montserrat"/>
                <a:cs typeface="Montserrat"/>
                <a:sym typeface="Montserrat"/>
              </a:rPr>
              <a:t>you can find in the Sheet.</a:t>
            </a:r>
            <a:endParaRPr/>
          </a:p>
        </p:txBody>
      </p:sp>
      <p:sp>
        <p:nvSpPr>
          <p:cNvPr id="579" name="Google Shape;579;p18"/>
          <p:cNvSpPr/>
          <p:nvPr/>
        </p:nvSpPr>
        <p:spPr>
          <a:xfrm>
            <a:off x="6556477" y="2118333"/>
            <a:ext cx="2100972" cy="686619"/>
          </a:xfrm>
          <a:prstGeom prst="roundRect">
            <a:avLst>
              <a:gd name="adj" fmla="val 4825"/>
            </a:avLst>
          </a:prstGeom>
          <a:solidFill>
            <a:srgbClr val="2E319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80" name="Google Shape;580;p18"/>
          <p:cNvSpPr/>
          <p:nvPr/>
        </p:nvSpPr>
        <p:spPr>
          <a:xfrm>
            <a:off x="9035517" y="2118332"/>
            <a:ext cx="2100972" cy="686619"/>
          </a:xfrm>
          <a:prstGeom prst="roundRect">
            <a:avLst>
              <a:gd name="adj" fmla="val 4825"/>
            </a:avLst>
          </a:prstGeom>
          <a:solidFill>
            <a:srgbClr val="2E319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581" name="Google Shape;581;p18"/>
          <p:cNvCxnSpPr/>
          <p:nvPr/>
        </p:nvCxnSpPr>
        <p:spPr>
          <a:xfrm>
            <a:off x="10368724" y="4828076"/>
            <a:ext cx="1005425" cy="0"/>
          </a:xfrm>
          <a:prstGeom prst="straightConnector1">
            <a:avLst/>
          </a:prstGeom>
          <a:noFill/>
          <a:ln w="28575" cap="flat" cmpd="sng">
            <a:solidFill>
              <a:srgbClr val="FF3185"/>
            </a:solidFill>
            <a:prstDash val="solid"/>
            <a:miter lim="800000"/>
            <a:headEnd type="none" w="sm" len="sm"/>
            <a:tailEnd type="none" w="sm" len="sm"/>
          </a:ln>
        </p:spPr>
      </p:cxnSp>
      <p:sp>
        <p:nvSpPr>
          <p:cNvPr id="582" name="Google Shape;582;p18"/>
          <p:cNvSpPr txBox="1"/>
          <p:nvPr/>
        </p:nvSpPr>
        <p:spPr>
          <a:xfrm>
            <a:off x="6672243" y="2200488"/>
            <a:ext cx="186944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lt1"/>
                </a:solidFill>
                <a:latin typeface="Montserrat"/>
                <a:ea typeface="Montserrat"/>
                <a:cs typeface="Montserrat"/>
                <a:sym typeface="Montserrat"/>
              </a:rPr>
              <a:t>Online Application</a:t>
            </a:r>
            <a:endParaRPr sz="1400">
              <a:solidFill>
                <a:schemeClr val="lt1"/>
              </a:solidFill>
              <a:latin typeface="Montserrat"/>
              <a:ea typeface="Montserrat"/>
              <a:cs typeface="Montserrat"/>
              <a:sym typeface="Montserrat"/>
            </a:endParaRPr>
          </a:p>
        </p:txBody>
      </p:sp>
      <p:sp>
        <p:nvSpPr>
          <p:cNvPr id="583" name="Google Shape;583;p18"/>
          <p:cNvSpPr txBox="1"/>
          <p:nvPr/>
        </p:nvSpPr>
        <p:spPr>
          <a:xfrm>
            <a:off x="9151283" y="2229100"/>
            <a:ext cx="1869440" cy="480131"/>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chemeClr val="lt1"/>
              </a:buClr>
              <a:buSzPts val="1400"/>
              <a:buFont typeface="Montserrat"/>
              <a:buNone/>
            </a:pPr>
            <a:r>
              <a:rPr lang="en-US" sz="1400" b="1">
                <a:solidFill>
                  <a:schemeClr val="lt1"/>
                </a:solidFill>
                <a:latin typeface="Montserrat"/>
                <a:ea typeface="Montserrat"/>
                <a:cs typeface="Montserrat"/>
                <a:sym typeface="Montserrat"/>
              </a:rPr>
              <a:t>Online Entrance Assessment</a:t>
            </a:r>
            <a:endParaRPr/>
          </a:p>
        </p:txBody>
      </p:sp>
      <p:grpSp>
        <p:nvGrpSpPr>
          <p:cNvPr id="584" name="Google Shape;584;p18"/>
          <p:cNvGrpSpPr/>
          <p:nvPr/>
        </p:nvGrpSpPr>
        <p:grpSpPr>
          <a:xfrm>
            <a:off x="9067700" y="3317212"/>
            <a:ext cx="2100972" cy="686619"/>
            <a:chOff x="6632228" y="3317212"/>
            <a:chExt cx="2100972" cy="686619"/>
          </a:xfrm>
        </p:grpSpPr>
        <p:sp>
          <p:nvSpPr>
            <p:cNvPr id="585" name="Google Shape;585;p18"/>
            <p:cNvSpPr/>
            <p:nvPr/>
          </p:nvSpPr>
          <p:spPr>
            <a:xfrm>
              <a:off x="6632228" y="3317212"/>
              <a:ext cx="2100972" cy="686619"/>
            </a:xfrm>
            <a:prstGeom prst="roundRect">
              <a:avLst>
                <a:gd name="adj" fmla="val 4825"/>
              </a:avLst>
            </a:prstGeom>
            <a:solidFill>
              <a:srgbClr val="2E319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86" name="Google Shape;586;p18"/>
            <p:cNvSpPr txBox="1"/>
            <p:nvPr/>
          </p:nvSpPr>
          <p:spPr>
            <a:xfrm>
              <a:off x="6747994" y="3398492"/>
              <a:ext cx="186944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lt1"/>
                  </a:solidFill>
                  <a:latin typeface="Montserrat"/>
                  <a:ea typeface="Montserrat"/>
                  <a:cs typeface="Montserrat"/>
                  <a:sym typeface="Montserrat"/>
                </a:rPr>
                <a:t>Invoice &amp; Letter of Admission</a:t>
              </a:r>
              <a:endParaRPr sz="1400">
                <a:solidFill>
                  <a:schemeClr val="lt1"/>
                </a:solidFill>
                <a:latin typeface="Montserrat"/>
                <a:ea typeface="Montserrat"/>
                <a:cs typeface="Montserrat"/>
                <a:sym typeface="Montserrat"/>
              </a:endParaRPr>
            </a:p>
          </p:txBody>
        </p:sp>
      </p:grpSp>
      <p:grpSp>
        <p:nvGrpSpPr>
          <p:cNvPr id="587" name="Google Shape;587;p18"/>
          <p:cNvGrpSpPr/>
          <p:nvPr/>
        </p:nvGrpSpPr>
        <p:grpSpPr>
          <a:xfrm>
            <a:off x="9067700" y="4495772"/>
            <a:ext cx="2100972" cy="686619"/>
            <a:chOff x="9106752" y="3307926"/>
            <a:chExt cx="2100972" cy="686619"/>
          </a:xfrm>
        </p:grpSpPr>
        <p:sp>
          <p:nvSpPr>
            <p:cNvPr id="588" name="Google Shape;588;p18"/>
            <p:cNvSpPr/>
            <p:nvPr/>
          </p:nvSpPr>
          <p:spPr>
            <a:xfrm>
              <a:off x="9106752" y="3307926"/>
              <a:ext cx="2100972" cy="686619"/>
            </a:xfrm>
            <a:prstGeom prst="roundRect">
              <a:avLst>
                <a:gd name="adj" fmla="val 4825"/>
              </a:avLst>
            </a:prstGeom>
            <a:solidFill>
              <a:srgbClr val="2E319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89" name="Google Shape;589;p18"/>
            <p:cNvSpPr txBox="1"/>
            <p:nvPr/>
          </p:nvSpPr>
          <p:spPr>
            <a:xfrm>
              <a:off x="9222518" y="3417819"/>
              <a:ext cx="1869440" cy="480131"/>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chemeClr val="lt1"/>
                </a:buClr>
                <a:buSzPts val="1400"/>
                <a:buFont typeface="Montserrat"/>
                <a:buNone/>
              </a:pPr>
              <a:r>
                <a:rPr lang="en-US" sz="1400" b="1">
                  <a:solidFill>
                    <a:schemeClr val="lt1"/>
                  </a:solidFill>
                  <a:latin typeface="Montserrat"/>
                  <a:ea typeface="Montserrat"/>
                  <a:cs typeface="Montserrat"/>
                  <a:sym typeface="Montserrat"/>
                </a:rPr>
                <a:t>Letter of Acceptance</a:t>
              </a:r>
              <a:endParaRPr/>
            </a:p>
          </p:txBody>
        </p:sp>
      </p:grpSp>
      <p:grpSp>
        <p:nvGrpSpPr>
          <p:cNvPr id="590" name="Google Shape;590;p18"/>
          <p:cNvGrpSpPr/>
          <p:nvPr/>
        </p:nvGrpSpPr>
        <p:grpSpPr>
          <a:xfrm>
            <a:off x="6556477" y="4497524"/>
            <a:ext cx="2100972" cy="686619"/>
            <a:chOff x="6637757" y="4497524"/>
            <a:chExt cx="2100972" cy="686619"/>
          </a:xfrm>
        </p:grpSpPr>
        <p:sp>
          <p:nvSpPr>
            <p:cNvPr id="591" name="Google Shape;591;p18"/>
            <p:cNvSpPr/>
            <p:nvPr/>
          </p:nvSpPr>
          <p:spPr>
            <a:xfrm>
              <a:off x="6637757" y="4497524"/>
              <a:ext cx="2100972" cy="686619"/>
            </a:xfrm>
            <a:prstGeom prst="roundRect">
              <a:avLst>
                <a:gd name="adj" fmla="val 4825"/>
              </a:avLst>
            </a:prstGeom>
            <a:solidFill>
              <a:srgbClr val="2E319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92" name="Google Shape;592;p18"/>
            <p:cNvSpPr txBox="1"/>
            <p:nvPr/>
          </p:nvSpPr>
          <p:spPr>
            <a:xfrm>
              <a:off x="6647019" y="4578339"/>
              <a:ext cx="208155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lt1"/>
                  </a:solidFill>
                  <a:latin typeface="Montserrat"/>
                  <a:ea typeface="Montserrat"/>
                  <a:cs typeface="Montserrat"/>
                  <a:sym typeface="Montserrat"/>
                </a:rPr>
                <a:t>Student Enrollment Contract</a:t>
              </a:r>
              <a:endParaRPr sz="1400">
                <a:solidFill>
                  <a:schemeClr val="lt1"/>
                </a:solidFill>
                <a:latin typeface="Montserrat"/>
                <a:ea typeface="Montserrat"/>
                <a:cs typeface="Montserrat"/>
                <a:sym typeface="Montserrat"/>
              </a:endParaRPr>
            </a:p>
          </p:txBody>
        </p:sp>
      </p:grpSp>
      <p:grpSp>
        <p:nvGrpSpPr>
          <p:cNvPr id="593" name="Google Shape;593;p18"/>
          <p:cNvGrpSpPr/>
          <p:nvPr/>
        </p:nvGrpSpPr>
        <p:grpSpPr>
          <a:xfrm>
            <a:off x="6556477" y="3308146"/>
            <a:ext cx="2100972" cy="686619"/>
            <a:chOff x="9106752" y="4497523"/>
            <a:chExt cx="2100972" cy="686619"/>
          </a:xfrm>
        </p:grpSpPr>
        <p:sp>
          <p:nvSpPr>
            <p:cNvPr id="594" name="Google Shape;594;p18"/>
            <p:cNvSpPr/>
            <p:nvPr/>
          </p:nvSpPr>
          <p:spPr>
            <a:xfrm>
              <a:off x="9106752" y="4497523"/>
              <a:ext cx="2100972" cy="686619"/>
            </a:xfrm>
            <a:prstGeom prst="roundRect">
              <a:avLst>
                <a:gd name="adj" fmla="val 4825"/>
              </a:avLst>
            </a:prstGeom>
            <a:solidFill>
              <a:srgbClr val="2E319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95" name="Google Shape;595;p18"/>
            <p:cNvSpPr txBox="1"/>
            <p:nvPr/>
          </p:nvSpPr>
          <p:spPr>
            <a:xfrm>
              <a:off x="9222518" y="4688431"/>
              <a:ext cx="1869440" cy="286232"/>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chemeClr val="lt1"/>
                </a:buClr>
                <a:buSzPts val="1400"/>
                <a:buFont typeface="Montserrat"/>
                <a:buNone/>
              </a:pPr>
              <a:r>
                <a:rPr lang="en-US" sz="1400" b="1">
                  <a:solidFill>
                    <a:schemeClr val="lt1"/>
                  </a:solidFill>
                  <a:latin typeface="Montserrat"/>
                  <a:ea typeface="Montserrat"/>
                  <a:cs typeface="Montserrat"/>
                  <a:sym typeface="Montserrat"/>
                </a:rPr>
                <a:t>Tuition Deposit</a:t>
              </a:r>
              <a:endParaRPr/>
            </a:p>
          </p:txBody>
        </p:sp>
      </p:grpSp>
      <p:sp>
        <p:nvSpPr>
          <p:cNvPr id="596" name="Google Shape;596;p18"/>
          <p:cNvSpPr/>
          <p:nvPr/>
        </p:nvSpPr>
        <p:spPr>
          <a:xfrm rot="5400000">
            <a:off x="11315257" y="4756450"/>
            <a:ext cx="170082" cy="146622"/>
          </a:xfrm>
          <a:prstGeom prst="triangle">
            <a:avLst>
              <a:gd name="adj" fmla="val 50000"/>
            </a:avLst>
          </a:prstGeom>
          <a:solidFill>
            <a:srgbClr val="FF31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97" name="Google Shape;597;p18"/>
          <p:cNvSpPr/>
          <p:nvPr/>
        </p:nvSpPr>
        <p:spPr>
          <a:xfrm rot="5400000">
            <a:off x="8608434" y="2373642"/>
            <a:ext cx="274026" cy="175997"/>
          </a:xfrm>
          <a:prstGeom prst="triangle">
            <a:avLst>
              <a:gd name="adj" fmla="val 50000"/>
            </a:avLst>
          </a:prstGeom>
          <a:solidFill>
            <a:srgbClr val="FF31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98" name="Google Shape;598;p18"/>
          <p:cNvSpPr/>
          <p:nvPr/>
        </p:nvSpPr>
        <p:spPr>
          <a:xfrm rot="5400000">
            <a:off x="11087474" y="2373644"/>
            <a:ext cx="274026" cy="175997"/>
          </a:xfrm>
          <a:prstGeom prst="triangle">
            <a:avLst>
              <a:gd name="adj" fmla="val 50000"/>
            </a:avLst>
          </a:prstGeom>
          <a:solidFill>
            <a:srgbClr val="FF31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99" name="Google Shape;599;p18"/>
          <p:cNvSpPr/>
          <p:nvPr/>
        </p:nvSpPr>
        <p:spPr>
          <a:xfrm rot="5400000">
            <a:off x="8608434" y="4733622"/>
            <a:ext cx="274026" cy="175997"/>
          </a:xfrm>
          <a:prstGeom prst="triangle">
            <a:avLst>
              <a:gd name="adj" fmla="val 50000"/>
            </a:avLst>
          </a:prstGeom>
          <a:solidFill>
            <a:srgbClr val="FF31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00" name="Google Shape;600;p18"/>
          <p:cNvSpPr/>
          <p:nvPr/>
        </p:nvSpPr>
        <p:spPr>
          <a:xfrm rot="-5400000" flipH="1">
            <a:off x="6334556" y="3572104"/>
            <a:ext cx="274026" cy="175997"/>
          </a:xfrm>
          <a:prstGeom prst="triangle">
            <a:avLst>
              <a:gd name="adj" fmla="val 50000"/>
            </a:avLst>
          </a:prstGeom>
          <a:solidFill>
            <a:srgbClr val="FF31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01" name="Google Shape;601;p18"/>
          <p:cNvSpPr/>
          <p:nvPr/>
        </p:nvSpPr>
        <p:spPr>
          <a:xfrm rot="-5400000" flipH="1">
            <a:off x="8835074" y="3572104"/>
            <a:ext cx="274026" cy="175997"/>
          </a:xfrm>
          <a:prstGeom prst="triangle">
            <a:avLst>
              <a:gd name="adj" fmla="val 50000"/>
            </a:avLst>
          </a:prstGeom>
          <a:solidFill>
            <a:srgbClr val="FF31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27" name="Google Shape;627;p19"/>
          <p:cNvSpPr txBox="1"/>
          <p:nvPr/>
        </p:nvSpPr>
        <p:spPr>
          <a:xfrm>
            <a:off x="364127" y="307104"/>
            <a:ext cx="807195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3185"/>
                </a:solidFill>
                <a:latin typeface="Montserrat"/>
                <a:ea typeface="Montserrat"/>
                <a:cs typeface="Montserrat"/>
                <a:sym typeface="Montserrat"/>
              </a:rPr>
              <a:t>Job Opportunities</a:t>
            </a:r>
            <a:endParaRPr sz="3200" b="1">
              <a:solidFill>
                <a:srgbClr val="FF3185"/>
              </a:solidFill>
              <a:latin typeface="Montserrat"/>
              <a:ea typeface="Montserrat"/>
              <a:cs typeface="Montserrat"/>
              <a:sym typeface="Montserrat"/>
            </a:endParaRPr>
          </a:p>
        </p:txBody>
      </p:sp>
      <p:sp>
        <p:nvSpPr>
          <p:cNvPr id="628" name="Google Shape;628;p19"/>
          <p:cNvSpPr txBox="1"/>
          <p:nvPr/>
        </p:nvSpPr>
        <p:spPr>
          <a:xfrm>
            <a:off x="617009" y="1284174"/>
            <a:ext cx="5478991" cy="4503797"/>
          </a:xfrm>
          <a:prstGeom prst="rect">
            <a:avLst/>
          </a:prstGeom>
          <a:noFill/>
          <a:ln>
            <a:noFill/>
          </a:ln>
        </p:spPr>
        <p:txBody>
          <a:bodyPr spcFirstLastPara="1" wrap="square" lIns="91425" tIns="45700" rIns="91425" bIns="45700" anchor="t" anchorCtr="0">
            <a:spAutoFit/>
          </a:bodyPr>
          <a:lstStyle/>
          <a:p>
            <a:pPr marL="342900" marR="0" lvl="0" indent="-342900" algn="l" rtl="0">
              <a:lnSpc>
                <a:spcPct val="150000"/>
              </a:lnSpc>
              <a:spcBef>
                <a:spcPts val="0"/>
              </a:spcBef>
              <a:spcAft>
                <a:spcPts val="0"/>
              </a:spcAft>
              <a:buClr>
                <a:srgbClr val="002060"/>
              </a:buClr>
              <a:buSzPts val="1800"/>
              <a:buFont typeface="Noto Sans Symbols"/>
              <a:buChar char="❖"/>
            </a:pPr>
            <a:r>
              <a:rPr lang="en-US" sz="1800">
                <a:solidFill>
                  <a:srgbClr val="002060"/>
                </a:solidFill>
                <a:latin typeface="Montserrat"/>
                <a:ea typeface="Montserrat"/>
                <a:cs typeface="Montserrat"/>
                <a:sym typeface="Montserrat"/>
              </a:rPr>
              <a:t>Health Care Assistant</a:t>
            </a:r>
            <a:endParaRPr/>
          </a:p>
          <a:p>
            <a:pPr marL="0" marR="0" lvl="0" indent="355600" algn="l" rtl="0">
              <a:lnSpc>
                <a:spcPct val="150000"/>
              </a:lnSpc>
              <a:spcBef>
                <a:spcPts val="363"/>
              </a:spcBef>
              <a:spcAft>
                <a:spcPts val="0"/>
              </a:spcAft>
              <a:buNone/>
            </a:pPr>
            <a:r>
              <a:rPr lang="en-US" sz="1800">
                <a:solidFill>
                  <a:srgbClr val="002060"/>
                </a:solidFill>
                <a:latin typeface="Montserrat"/>
                <a:ea typeface="Montserrat"/>
                <a:cs typeface="Montserrat"/>
                <a:sym typeface="Montserrat"/>
              </a:rPr>
              <a:t>Provincial Median Salary: </a:t>
            </a:r>
            <a:r>
              <a:rPr lang="en-US" sz="1800" b="1">
                <a:solidFill>
                  <a:srgbClr val="FF3185"/>
                </a:solidFill>
                <a:latin typeface="Montserrat"/>
                <a:ea typeface="Montserrat"/>
                <a:cs typeface="Montserrat"/>
                <a:sym typeface="Montserrat"/>
              </a:rPr>
              <a:t>$ 45,883.00</a:t>
            </a:r>
            <a:endParaRPr sz="1800" b="1">
              <a:solidFill>
                <a:srgbClr val="002060"/>
              </a:solidFill>
              <a:latin typeface="Montserrat"/>
              <a:ea typeface="Montserrat"/>
              <a:cs typeface="Montserrat"/>
              <a:sym typeface="Montserrat"/>
            </a:endParaRPr>
          </a:p>
          <a:p>
            <a:pPr marL="342900" marR="0" lvl="0" indent="-342900" algn="l" rtl="0">
              <a:lnSpc>
                <a:spcPct val="150000"/>
              </a:lnSpc>
              <a:spcBef>
                <a:spcPts val="363"/>
              </a:spcBef>
              <a:spcAft>
                <a:spcPts val="0"/>
              </a:spcAft>
              <a:buClr>
                <a:srgbClr val="002060"/>
              </a:buClr>
              <a:buSzPts val="1800"/>
              <a:buFont typeface="Noto Sans Symbols"/>
              <a:buChar char="❖"/>
            </a:pPr>
            <a:r>
              <a:rPr lang="en-US" sz="1800">
                <a:solidFill>
                  <a:srgbClr val="002060"/>
                </a:solidFill>
                <a:latin typeface="Montserrat"/>
                <a:ea typeface="Montserrat"/>
                <a:cs typeface="Montserrat"/>
                <a:sym typeface="Montserrat"/>
              </a:rPr>
              <a:t>Licensed Practical Nurse</a:t>
            </a:r>
            <a:endParaRPr/>
          </a:p>
          <a:p>
            <a:pPr marL="0" marR="0" lvl="0" indent="355600" algn="l" rtl="0">
              <a:lnSpc>
                <a:spcPct val="150000"/>
              </a:lnSpc>
              <a:spcBef>
                <a:spcPts val="363"/>
              </a:spcBef>
              <a:spcAft>
                <a:spcPts val="0"/>
              </a:spcAft>
              <a:buNone/>
            </a:pPr>
            <a:r>
              <a:rPr lang="en-US" sz="1800">
                <a:solidFill>
                  <a:srgbClr val="002060"/>
                </a:solidFill>
                <a:latin typeface="Montserrat"/>
                <a:ea typeface="Montserrat"/>
                <a:cs typeface="Montserrat"/>
                <a:sym typeface="Montserrat"/>
              </a:rPr>
              <a:t>Provincial Median Salary: </a:t>
            </a:r>
            <a:r>
              <a:rPr lang="en-US" sz="1800" b="1">
                <a:solidFill>
                  <a:srgbClr val="FF3185"/>
                </a:solidFill>
                <a:latin typeface="Montserrat"/>
                <a:ea typeface="Montserrat"/>
                <a:cs typeface="Montserrat"/>
                <a:sym typeface="Montserrat"/>
              </a:rPr>
              <a:t>$ 58,397.00</a:t>
            </a:r>
            <a:endParaRPr/>
          </a:p>
          <a:p>
            <a:pPr marL="355600" marR="0" lvl="0" indent="-355600" algn="l" rtl="0">
              <a:lnSpc>
                <a:spcPct val="150000"/>
              </a:lnSpc>
              <a:spcBef>
                <a:spcPts val="363"/>
              </a:spcBef>
              <a:spcAft>
                <a:spcPts val="0"/>
              </a:spcAft>
              <a:buClr>
                <a:srgbClr val="002060"/>
              </a:buClr>
              <a:buSzPts val="1800"/>
              <a:buFont typeface="Noto Sans Symbols"/>
              <a:buChar char="❖"/>
            </a:pPr>
            <a:r>
              <a:rPr lang="en-US" sz="1800">
                <a:solidFill>
                  <a:srgbClr val="002060"/>
                </a:solidFill>
                <a:latin typeface="Montserrat"/>
                <a:ea typeface="Montserrat"/>
                <a:cs typeface="Montserrat"/>
                <a:sym typeface="Montserrat"/>
              </a:rPr>
              <a:t>Registered Nurse</a:t>
            </a:r>
            <a:endParaRPr/>
          </a:p>
          <a:p>
            <a:pPr marL="0" marR="0" lvl="0" indent="355600" algn="l" rtl="0">
              <a:lnSpc>
                <a:spcPct val="150000"/>
              </a:lnSpc>
              <a:spcBef>
                <a:spcPts val="363"/>
              </a:spcBef>
              <a:spcAft>
                <a:spcPts val="0"/>
              </a:spcAft>
              <a:buNone/>
            </a:pPr>
            <a:r>
              <a:rPr lang="en-US" sz="1800">
                <a:solidFill>
                  <a:srgbClr val="002060"/>
                </a:solidFill>
                <a:latin typeface="Montserrat"/>
                <a:ea typeface="Montserrat"/>
                <a:cs typeface="Montserrat"/>
                <a:sym typeface="Montserrat"/>
              </a:rPr>
              <a:t>Provincial Median Salary: </a:t>
            </a:r>
            <a:r>
              <a:rPr lang="en-US" sz="1800" b="1">
                <a:solidFill>
                  <a:srgbClr val="FF3185"/>
                </a:solidFill>
                <a:latin typeface="Montserrat"/>
                <a:ea typeface="Montserrat"/>
                <a:cs typeface="Montserrat"/>
                <a:sym typeface="Montserrat"/>
              </a:rPr>
              <a:t>$ 81,340.00</a:t>
            </a:r>
            <a:endParaRPr/>
          </a:p>
          <a:p>
            <a:pPr marL="0" marR="0" lvl="0" indent="0" algn="l" rtl="0">
              <a:spcBef>
                <a:spcPts val="0"/>
              </a:spcBef>
              <a:spcAft>
                <a:spcPts val="0"/>
              </a:spcAft>
              <a:buNone/>
            </a:pPr>
            <a:endParaRPr sz="1800" b="1">
              <a:solidFill>
                <a:srgbClr val="002060"/>
              </a:solidFill>
              <a:latin typeface="Montserrat"/>
              <a:ea typeface="Montserrat"/>
              <a:cs typeface="Montserrat"/>
              <a:sym typeface="Montserrat"/>
            </a:endParaRPr>
          </a:p>
          <a:p>
            <a:pPr marL="0" marR="0" lvl="0" indent="0" algn="l" rtl="0">
              <a:spcBef>
                <a:spcPts val="0"/>
              </a:spcBef>
              <a:spcAft>
                <a:spcPts val="0"/>
              </a:spcAft>
              <a:buNone/>
            </a:pPr>
            <a:r>
              <a:rPr lang="en-US" sz="1800" b="1">
                <a:solidFill>
                  <a:srgbClr val="002060"/>
                </a:solidFill>
                <a:latin typeface="Montserrat"/>
                <a:ea typeface="Montserrat"/>
                <a:cs typeface="Montserrat"/>
                <a:sym typeface="Montserrat"/>
              </a:rPr>
              <a:t>Can you work before getting the HCA registration number?</a:t>
            </a:r>
            <a:endParaRPr/>
          </a:p>
          <a:p>
            <a:pPr marL="285750" marR="0" lvl="0" indent="-171450" algn="l" rtl="0">
              <a:spcBef>
                <a:spcPts val="0"/>
              </a:spcBef>
              <a:spcAft>
                <a:spcPts val="0"/>
              </a:spcAft>
              <a:buClr>
                <a:schemeClr val="dk1"/>
              </a:buClr>
              <a:buSzPts val="1800"/>
              <a:buFont typeface="Arial"/>
              <a:buNone/>
            </a:pPr>
            <a:endParaRPr sz="1800" b="1">
              <a:solidFill>
                <a:srgbClr val="002060"/>
              </a:solidFill>
              <a:latin typeface="Montserrat"/>
              <a:ea typeface="Montserrat"/>
              <a:cs typeface="Montserrat"/>
              <a:sym typeface="Montserrat"/>
            </a:endParaRPr>
          </a:p>
          <a:p>
            <a:pPr marL="0" marR="0" lvl="0" indent="0" algn="l" rtl="0">
              <a:spcBef>
                <a:spcPts val="0"/>
              </a:spcBef>
              <a:spcAft>
                <a:spcPts val="0"/>
              </a:spcAft>
              <a:buNone/>
            </a:pPr>
            <a:r>
              <a:rPr lang="en-US" sz="1600">
                <a:solidFill>
                  <a:srgbClr val="FF3185"/>
                </a:solidFill>
                <a:latin typeface="Montserrat"/>
                <a:ea typeface="Montserrat"/>
                <a:cs typeface="Montserrat"/>
                <a:sym typeface="Montserrat"/>
              </a:rPr>
              <a:t>Yes, Students can work as an unregulated HCA in Canada before receiving HCA registration number.</a:t>
            </a:r>
            <a:endParaRPr/>
          </a:p>
        </p:txBody>
      </p:sp>
      <p:sp>
        <p:nvSpPr>
          <p:cNvPr id="629" name="Google Shape;629;p19"/>
          <p:cNvSpPr txBox="1"/>
          <p:nvPr/>
        </p:nvSpPr>
        <p:spPr>
          <a:xfrm>
            <a:off x="6630784" y="2778015"/>
            <a:ext cx="1678479"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Montserrat Medium"/>
                <a:ea typeface="Montserrat Medium"/>
                <a:cs typeface="Montserrat Medium"/>
                <a:sym typeface="Montserrat Medium"/>
              </a:rPr>
              <a:t>Companions</a:t>
            </a:r>
            <a:endParaRPr/>
          </a:p>
        </p:txBody>
      </p:sp>
      <p:sp>
        <p:nvSpPr>
          <p:cNvPr id="630" name="Google Shape;630;p19"/>
          <p:cNvSpPr txBox="1"/>
          <p:nvPr/>
        </p:nvSpPr>
        <p:spPr>
          <a:xfrm>
            <a:off x="7306846" y="5578595"/>
            <a:ext cx="2891505"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Montserrat Medium"/>
                <a:ea typeface="Montserrat Medium"/>
                <a:cs typeface="Montserrat Medium"/>
                <a:sym typeface="Montserrat Medium"/>
              </a:rPr>
              <a:t>Facilities’ Receptionist</a:t>
            </a:r>
            <a:endParaRPr/>
          </a:p>
        </p:txBody>
      </p:sp>
      <p:sp>
        <p:nvSpPr>
          <p:cNvPr id="631" name="Google Shape;631;p19"/>
          <p:cNvSpPr txBox="1"/>
          <p:nvPr/>
        </p:nvSpPr>
        <p:spPr>
          <a:xfrm>
            <a:off x="9432663" y="2778015"/>
            <a:ext cx="1678479"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Montserrat Medium"/>
                <a:ea typeface="Montserrat Medium"/>
                <a:cs typeface="Montserrat Medium"/>
                <a:sym typeface="Montserrat Medium"/>
              </a:rPr>
              <a:t>Dietary Aide</a:t>
            </a:r>
            <a:endParaRPr/>
          </a:p>
        </p:txBody>
      </p:sp>
      <p:pic>
        <p:nvPicPr>
          <p:cNvPr id="632" name="Google Shape;632;p19" descr="Free photo happy nurse holding elderly man hand on wheelchair in garden at nursing home"/>
          <p:cNvPicPr preferRelativeResize="0"/>
          <p:nvPr/>
        </p:nvPicPr>
        <p:blipFill rotWithShape="1">
          <a:blip r:embed="rId3">
            <a:alphaModFix/>
          </a:blip>
          <a:srcRect/>
          <a:stretch/>
        </p:blipFill>
        <p:spPr>
          <a:xfrm>
            <a:off x="6217250" y="1099020"/>
            <a:ext cx="2505546" cy="1669030"/>
          </a:xfrm>
          <a:prstGeom prst="rect">
            <a:avLst/>
          </a:prstGeom>
          <a:noFill/>
          <a:ln>
            <a:noFill/>
          </a:ln>
        </p:spPr>
      </p:pic>
      <p:pic>
        <p:nvPicPr>
          <p:cNvPr id="633" name="Google Shape;633;p19" descr="Free photo beautiful smiling woman eating healthy fruit salad"/>
          <p:cNvPicPr preferRelativeResize="0"/>
          <p:nvPr/>
        </p:nvPicPr>
        <p:blipFill rotWithShape="1">
          <a:blip r:embed="rId4">
            <a:alphaModFix/>
          </a:blip>
          <a:srcRect/>
          <a:stretch/>
        </p:blipFill>
        <p:spPr>
          <a:xfrm>
            <a:off x="9027779" y="1097990"/>
            <a:ext cx="2488246" cy="1657505"/>
          </a:xfrm>
          <a:prstGeom prst="rect">
            <a:avLst/>
          </a:prstGeom>
          <a:noFill/>
          <a:ln>
            <a:noFill/>
          </a:ln>
        </p:spPr>
      </p:pic>
      <p:pic>
        <p:nvPicPr>
          <p:cNvPr id="634" name="Google Shape;634;p19" descr="Free photo young beautiful successful businesswoman smiling, posing, holding folder, over office"/>
          <p:cNvPicPr preferRelativeResize="0"/>
          <p:nvPr/>
        </p:nvPicPr>
        <p:blipFill rotWithShape="1">
          <a:blip r:embed="rId5">
            <a:alphaModFix/>
          </a:blip>
          <a:srcRect/>
          <a:stretch/>
        </p:blipFill>
        <p:spPr>
          <a:xfrm>
            <a:off x="7167906" y="3414956"/>
            <a:ext cx="3169385" cy="2111236"/>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pic>
        <p:nvPicPr>
          <p:cNvPr id="660" name="Google Shape;660;p20" descr="A black background with a black square&#10;&#10;Description automatically generated with medium confidence"/>
          <p:cNvPicPr preferRelativeResize="0"/>
          <p:nvPr/>
        </p:nvPicPr>
        <p:blipFill rotWithShape="1">
          <a:blip r:embed="rId3">
            <a:alphaModFix/>
          </a:blip>
          <a:srcRect/>
          <a:stretch/>
        </p:blipFill>
        <p:spPr>
          <a:xfrm>
            <a:off x="6349985" y="3833643"/>
            <a:ext cx="5230766" cy="14166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61" name="Google Shape;661;p20" descr="A building with trees in front of it&#10;&#10;Description automatically generated"/>
          <p:cNvPicPr preferRelativeResize="0"/>
          <p:nvPr/>
        </p:nvPicPr>
        <p:blipFill rotWithShape="1">
          <a:blip r:embed="rId4">
            <a:alphaModFix/>
          </a:blip>
          <a:srcRect/>
          <a:stretch/>
        </p:blipFill>
        <p:spPr>
          <a:xfrm>
            <a:off x="0" y="0"/>
            <a:ext cx="7835706" cy="512064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687" name="Google Shape;687;p21"/>
          <p:cNvSpPr txBox="1"/>
          <p:nvPr/>
        </p:nvSpPr>
        <p:spPr>
          <a:xfrm>
            <a:off x="364127" y="307104"/>
            <a:ext cx="807195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3185"/>
                </a:solidFill>
                <a:latin typeface="Montserrat"/>
                <a:ea typeface="Montserrat"/>
                <a:cs typeface="Montserrat"/>
                <a:sym typeface="Montserrat"/>
              </a:rPr>
              <a:t>Why Crandall University?</a:t>
            </a:r>
            <a:endParaRPr sz="3200" b="1">
              <a:solidFill>
                <a:srgbClr val="FF3185"/>
              </a:solidFill>
              <a:latin typeface="Montserrat"/>
              <a:ea typeface="Montserrat"/>
              <a:cs typeface="Montserrat"/>
              <a:sym typeface="Montserrat"/>
            </a:endParaRPr>
          </a:p>
        </p:txBody>
      </p:sp>
      <p:sp>
        <p:nvSpPr>
          <p:cNvPr id="688" name="Google Shape;688;p21"/>
          <p:cNvSpPr txBox="1"/>
          <p:nvPr/>
        </p:nvSpPr>
        <p:spPr>
          <a:xfrm>
            <a:off x="617009" y="1284174"/>
            <a:ext cx="5357743" cy="4457631"/>
          </a:xfrm>
          <a:prstGeom prst="rect">
            <a:avLst/>
          </a:prstGeom>
          <a:noFill/>
          <a:ln>
            <a:noFill/>
          </a:ln>
        </p:spPr>
        <p:txBody>
          <a:bodyPr spcFirstLastPara="1" wrap="square" lIns="91425" tIns="45700" rIns="91425" bIns="45700" anchor="t" anchorCtr="0">
            <a:spAutoFit/>
          </a:bodyPr>
          <a:lstStyle/>
          <a:p>
            <a:pPr marL="342900" marR="0" lvl="0" indent="-342900" algn="l" rtl="0">
              <a:lnSpc>
                <a:spcPct val="150000"/>
              </a:lnSpc>
              <a:spcBef>
                <a:spcPts val="0"/>
              </a:spcBef>
              <a:spcAft>
                <a:spcPts val="0"/>
              </a:spcAft>
              <a:buClr>
                <a:schemeClr val="dk1"/>
              </a:buClr>
              <a:buSzPts val="1800"/>
              <a:buFont typeface="Noto Sans Symbols"/>
              <a:buChar char="❖"/>
            </a:pPr>
            <a:r>
              <a:rPr lang="en-US" sz="1800">
                <a:solidFill>
                  <a:schemeClr val="dk1"/>
                </a:solidFill>
                <a:latin typeface="Montserrat"/>
                <a:ea typeface="Montserrat"/>
                <a:cs typeface="Montserrat"/>
                <a:sym typeface="Montserrat"/>
              </a:rPr>
              <a:t>Average undergraduate class size </a:t>
            </a:r>
            <a:r>
              <a:rPr lang="en-US" sz="1800" b="1">
                <a:solidFill>
                  <a:schemeClr val="dk1"/>
                </a:solidFill>
                <a:latin typeface="Montserrat"/>
                <a:ea typeface="Montserrat"/>
                <a:cs typeface="Montserrat"/>
                <a:sym typeface="Montserrat"/>
              </a:rPr>
              <a:t>– 19</a:t>
            </a:r>
            <a:endParaRPr/>
          </a:p>
          <a:p>
            <a:pPr marL="342900" marR="0" lvl="0" indent="-292100" algn="l" rtl="0">
              <a:lnSpc>
                <a:spcPct val="150000"/>
              </a:lnSpc>
              <a:spcBef>
                <a:spcPts val="363"/>
              </a:spcBef>
              <a:spcAft>
                <a:spcPts val="0"/>
              </a:spcAft>
              <a:buClr>
                <a:schemeClr val="dk1"/>
              </a:buClr>
              <a:buSzPts val="800"/>
              <a:buFont typeface="Noto Sans Symbols"/>
              <a:buNone/>
            </a:pPr>
            <a:endParaRPr sz="800">
              <a:solidFill>
                <a:schemeClr val="dk1"/>
              </a:solidFill>
              <a:latin typeface="Montserrat"/>
              <a:ea typeface="Montserrat"/>
              <a:cs typeface="Montserrat"/>
              <a:sym typeface="Montserrat"/>
            </a:endParaRPr>
          </a:p>
          <a:p>
            <a:pPr marL="342900" marR="0" lvl="0" indent="-342900" algn="l" rtl="0">
              <a:spcBef>
                <a:spcPts val="363"/>
              </a:spcBef>
              <a:spcAft>
                <a:spcPts val="0"/>
              </a:spcAft>
              <a:buClr>
                <a:schemeClr val="dk1"/>
              </a:buClr>
              <a:buSzPts val="1800"/>
              <a:buFont typeface="Noto Sans Symbols"/>
              <a:buChar char="❖"/>
            </a:pPr>
            <a:r>
              <a:rPr lang="en-US" sz="1800">
                <a:solidFill>
                  <a:schemeClr val="dk1"/>
                </a:solidFill>
                <a:latin typeface="Montserrat"/>
                <a:ea typeface="Montserrat"/>
                <a:cs typeface="Montserrat"/>
                <a:sym typeface="Montserrat"/>
              </a:rPr>
              <a:t>Oxford Exchange Program</a:t>
            </a:r>
            <a:endParaRPr/>
          </a:p>
          <a:p>
            <a:pPr marL="0" marR="0" lvl="0" indent="355600" algn="l" rtl="0">
              <a:spcBef>
                <a:spcPts val="363"/>
              </a:spcBef>
              <a:spcAft>
                <a:spcPts val="0"/>
              </a:spcAft>
              <a:buNone/>
            </a:pPr>
            <a:r>
              <a:rPr lang="en-US" sz="1800" b="1">
                <a:solidFill>
                  <a:schemeClr val="dk1"/>
                </a:solidFill>
                <a:latin typeface="Montserrat"/>
                <a:ea typeface="Montserrat"/>
                <a:cs typeface="Montserrat"/>
                <a:sym typeface="Montserrat"/>
              </a:rPr>
              <a:t>(Available for B.A. Eng. Literature Only)</a:t>
            </a:r>
            <a:endParaRPr/>
          </a:p>
          <a:p>
            <a:pPr marL="0" marR="0" lvl="0" indent="0" algn="l" rtl="0">
              <a:spcBef>
                <a:spcPts val="363"/>
              </a:spcBef>
              <a:spcAft>
                <a:spcPts val="0"/>
              </a:spcAft>
              <a:buNone/>
            </a:pPr>
            <a:endParaRPr sz="800">
              <a:solidFill>
                <a:schemeClr val="dk1"/>
              </a:solidFill>
              <a:latin typeface="Montserrat"/>
              <a:ea typeface="Montserrat"/>
              <a:cs typeface="Montserrat"/>
              <a:sym typeface="Montserrat"/>
            </a:endParaRPr>
          </a:p>
          <a:p>
            <a:pPr marL="342900" marR="0" lvl="0" indent="-342900" algn="l" rtl="0">
              <a:lnSpc>
                <a:spcPct val="150000"/>
              </a:lnSpc>
              <a:spcBef>
                <a:spcPts val="363"/>
              </a:spcBef>
              <a:spcAft>
                <a:spcPts val="0"/>
              </a:spcAft>
              <a:buClr>
                <a:schemeClr val="dk1"/>
              </a:buClr>
              <a:buSzPts val="1800"/>
              <a:buFont typeface="Noto Sans Symbols"/>
              <a:buChar char="❖"/>
            </a:pPr>
            <a:r>
              <a:rPr lang="en-US" sz="1800">
                <a:solidFill>
                  <a:schemeClr val="dk1"/>
                </a:solidFill>
                <a:latin typeface="Montserrat"/>
                <a:ea typeface="Montserrat"/>
                <a:cs typeface="Montserrat"/>
                <a:sym typeface="Montserrat"/>
              </a:rPr>
              <a:t>A warm, welcoming community </a:t>
            </a:r>
            <a:endParaRPr/>
          </a:p>
          <a:p>
            <a:pPr marL="342900" marR="0" lvl="0" indent="-342900" algn="l" rtl="0">
              <a:lnSpc>
                <a:spcPct val="150000"/>
              </a:lnSpc>
              <a:spcBef>
                <a:spcPts val="363"/>
              </a:spcBef>
              <a:spcAft>
                <a:spcPts val="0"/>
              </a:spcAft>
              <a:buClr>
                <a:schemeClr val="dk1"/>
              </a:buClr>
              <a:buSzPts val="1800"/>
              <a:buFont typeface="Noto Sans Symbols"/>
              <a:buChar char="❖"/>
            </a:pPr>
            <a:r>
              <a:rPr lang="en-US" sz="1800">
                <a:solidFill>
                  <a:schemeClr val="dk1"/>
                </a:solidFill>
                <a:latin typeface="Montserrat"/>
                <a:ea typeface="Montserrat"/>
                <a:cs typeface="Montserrat"/>
                <a:sym typeface="Montserrat"/>
              </a:rPr>
              <a:t>85% Of faculty have a Ph.D</a:t>
            </a:r>
            <a:endParaRPr sz="1800">
              <a:solidFill>
                <a:schemeClr val="dk1"/>
              </a:solidFill>
              <a:latin typeface="Montserrat"/>
              <a:ea typeface="Montserrat"/>
              <a:cs typeface="Montserrat"/>
              <a:sym typeface="Montserrat"/>
            </a:endParaRPr>
          </a:p>
          <a:p>
            <a:pPr marL="342900" marR="0" lvl="0" indent="-292100" algn="l" rtl="0">
              <a:lnSpc>
                <a:spcPct val="150000"/>
              </a:lnSpc>
              <a:spcBef>
                <a:spcPts val="363"/>
              </a:spcBef>
              <a:spcAft>
                <a:spcPts val="0"/>
              </a:spcAft>
              <a:buClr>
                <a:schemeClr val="dk1"/>
              </a:buClr>
              <a:buSzPts val="800"/>
              <a:buFont typeface="Noto Sans Symbols"/>
              <a:buNone/>
            </a:pPr>
            <a:endParaRPr sz="800">
              <a:solidFill>
                <a:schemeClr val="dk1"/>
              </a:solidFill>
              <a:latin typeface="Montserrat"/>
              <a:ea typeface="Montserrat"/>
              <a:cs typeface="Montserrat"/>
              <a:sym typeface="Montserrat"/>
            </a:endParaRPr>
          </a:p>
          <a:p>
            <a:pPr marL="342900" marR="0" lvl="0" indent="-342900" algn="l" rtl="0">
              <a:spcBef>
                <a:spcPts val="363"/>
              </a:spcBef>
              <a:spcAft>
                <a:spcPts val="0"/>
              </a:spcAft>
              <a:buClr>
                <a:schemeClr val="dk1"/>
              </a:buClr>
              <a:buSzPts val="1800"/>
              <a:buFont typeface="Noto Sans Symbols"/>
              <a:buChar char="❖"/>
            </a:pPr>
            <a:r>
              <a:rPr lang="en-US" sz="1800">
                <a:solidFill>
                  <a:schemeClr val="dk1"/>
                </a:solidFill>
                <a:latin typeface="Montserrat"/>
                <a:ea typeface="Montserrat"/>
                <a:cs typeface="Montserrat"/>
                <a:sym typeface="Montserrat"/>
              </a:rPr>
              <a:t>40% Of student body is made up of international students from 50+ countries</a:t>
            </a:r>
            <a:endParaRPr/>
          </a:p>
          <a:p>
            <a:pPr marL="342900" marR="0" lvl="0" indent="-292100" algn="l" rtl="0">
              <a:spcBef>
                <a:spcPts val="363"/>
              </a:spcBef>
              <a:spcAft>
                <a:spcPts val="0"/>
              </a:spcAft>
              <a:buClr>
                <a:schemeClr val="dk1"/>
              </a:buClr>
              <a:buSzPts val="800"/>
              <a:buFont typeface="Noto Sans Symbols"/>
              <a:buNone/>
            </a:pPr>
            <a:endParaRPr sz="800">
              <a:solidFill>
                <a:schemeClr val="dk1"/>
              </a:solidFill>
              <a:latin typeface="Montserrat"/>
              <a:ea typeface="Montserrat"/>
              <a:cs typeface="Montserrat"/>
              <a:sym typeface="Montserrat"/>
            </a:endParaRPr>
          </a:p>
          <a:p>
            <a:pPr marL="342900" marR="0" lvl="0" indent="-342900" algn="l" rtl="0">
              <a:spcBef>
                <a:spcPts val="363"/>
              </a:spcBef>
              <a:spcAft>
                <a:spcPts val="0"/>
              </a:spcAft>
              <a:buClr>
                <a:schemeClr val="dk1"/>
              </a:buClr>
              <a:buSzPts val="1800"/>
              <a:buFont typeface="Noto Sans Symbols"/>
              <a:buChar char="❖"/>
            </a:pPr>
            <a:r>
              <a:rPr lang="en-US" sz="1800" b="1">
                <a:solidFill>
                  <a:schemeClr val="dk1"/>
                </a:solidFill>
                <a:latin typeface="Montserrat"/>
                <a:ea typeface="Montserrat"/>
                <a:cs typeface="Montserrat"/>
                <a:sym typeface="Montserrat"/>
              </a:rPr>
              <a:t>Championship Athletics: </a:t>
            </a:r>
            <a:endParaRPr/>
          </a:p>
          <a:p>
            <a:pPr marL="355600" marR="0" lvl="0" indent="0" algn="l" rtl="0">
              <a:spcBef>
                <a:spcPts val="363"/>
              </a:spcBef>
              <a:spcAft>
                <a:spcPts val="0"/>
              </a:spcAft>
              <a:buNone/>
            </a:pPr>
            <a:r>
              <a:rPr lang="en-US" sz="1800">
                <a:solidFill>
                  <a:schemeClr val="dk1"/>
                </a:solidFill>
                <a:latin typeface="Montserrat"/>
                <a:ea typeface="Montserrat"/>
                <a:cs typeface="Montserrat"/>
                <a:sym typeface="Montserrat"/>
              </a:rPr>
              <a:t>- Varsity Soccer, Volleyball, Basketball, Cross-country,            Boxing &amp; Cricket.</a:t>
            </a:r>
            <a:endParaRPr/>
          </a:p>
        </p:txBody>
      </p:sp>
      <p:pic>
        <p:nvPicPr>
          <p:cNvPr id="689" name="Google Shape;689;p21" descr="Free photo graduate female shows like with her friends in graduation gowns holding diploma and smiling at camera."/>
          <p:cNvPicPr preferRelativeResize="0"/>
          <p:nvPr/>
        </p:nvPicPr>
        <p:blipFill rotWithShape="1">
          <a:blip r:embed="rId3">
            <a:alphaModFix/>
          </a:blip>
          <a:srcRect/>
          <a:stretch/>
        </p:blipFill>
        <p:spPr>
          <a:xfrm>
            <a:off x="6393104" y="1715527"/>
            <a:ext cx="5144528" cy="3426946"/>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sp>
        <p:nvSpPr>
          <p:cNvPr id="715" name="Google Shape;715;p22"/>
          <p:cNvSpPr txBox="1"/>
          <p:nvPr/>
        </p:nvSpPr>
        <p:spPr>
          <a:xfrm>
            <a:off x="364127" y="307104"/>
            <a:ext cx="807195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3185"/>
                </a:solidFill>
                <a:latin typeface="Montserrat"/>
                <a:ea typeface="Montserrat"/>
                <a:cs typeface="Montserrat"/>
                <a:sym typeface="Montserrat"/>
              </a:rPr>
              <a:t>Why Moncton, New Brunswick?</a:t>
            </a:r>
            <a:endParaRPr/>
          </a:p>
        </p:txBody>
      </p:sp>
      <p:sp>
        <p:nvSpPr>
          <p:cNvPr id="716" name="Google Shape;716;p22"/>
          <p:cNvSpPr txBox="1"/>
          <p:nvPr/>
        </p:nvSpPr>
        <p:spPr>
          <a:xfrm>
            <a:off x="6394516" y="1159012"/>
            <a:ext cx="5314052" cy="1707519"/>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rgbClr val="7030A0"/>
              </a:buClr>
              <a:buSzPts val="1800"/>
              <a:buFont typeface="Noto Sans Symbols"/>
              <a:buChar char="❖"/>
            </a:pPr>
            <a:r>
              <a:rPr lang="en-US" sz="1800">
                <a:solidFill>
                  <a:schemeClr val="dk1"/>
                </a:solidFill>
                <a:latin typeface="Montserrat"/>
                <a:ea typeface="Montserrat"/>
                <a:cs typeface="Montserrat"/>
                <a:sym typeface="Montserrat"/>
              </a:rPr>
              <a:t>First Bilingual Province</a:t>
            </a:r>
            <a:endParaRPr/>
          </a:p>
          <a:p>
            <a:pPr marL="285750" marR="0" lvl="0" indent="-285750" algn="l" rtl="0">
              <a:lnSpc>
                <a:spcPct val="150000"/>
              </a:lnSpc>
              <a:spcBef>
                <a:spcPts val="0"/>
              </a:spcBef>
              <a:spcAft>
                <a:spcPts val="0"/>
              </a:spcAft>
              <a:buClr>
                <a:srgbClr val="7030A0"/>
              </a:buClr>
              <a:buSzPts val="1800"/>
              <a:buFont typeface="Noto Sans Symbols"/>
              <a:buChar char="❖"/>
            </a:pPr>
            <a:r>
              <a:rPr lang="en-US" sz="1800">
                <a:solidFill>
                  <a:schemeClr val="dk1"/>
                </a:solidFill>
                <a:latin typeface="Montserrat"/>
                <a:ea typeface="Montserrat"/>
                <a:cs typeface="Montserrat"/>
                <a:sym typeface="Montserrat"/>
              </a:rPr>
              <a:t>The best place to live in Atlantic Canada</a:t>
            </a:r>
            <a:endParaRPr/>
          </a:p>
          <a:p>
            <a:pPr marL="285750" marR="0" lvl="0" indent="-285750" algn="l" rtl="0">
              <a:lnSpc>
                <a:spcPct val="150000"/>
              </a:lnSpc>
              <a:spcBef>
                <a:spcPts val="0"/>
              </a:spcBef>
              <a:spcAft>
                <a:spcPts val="0"/>
              </a:spcAft>
              <a:buClr>
                <a:srgbClr val="7030A0"/>
              </a:buClr>
              <a:buSzPts val="1800"/>
              <a:buFont typeface="Noto Sans Symbols"/>
              <a:buChar char="❖"/>
            </a:pPr>
            <a:r>
              <a:rPr lang="en-US" sz="1800">
                <a:solidFill>
                  <a:schemeClr val="dk1"/>
                </a:solidFill>
                <a:latin typeface="Montserrat"/>
                <a:ea typeface="Montserrat"/>
                <a:cs typeface="Montserrat"/>
                <a:sym typeface="Montserrat"/>
              </a:rPr>
              <a:t>Moncton is the largest city in the Province. </a:t>
            </a:r>
            <a:endParaRPr/>
          </a:p>
        </p:txBody>
      </p:sp>
      <p:sp>
        <p:nvSpPr>
          <p:cNvPr id="717" name="Google Shape;717;p22"/>
          <p:cNvSpPr txBox="1"/>
          <p:nvPr/>
        </p:nvSpPr>
        <p:spPr>
          <a:xfrm>
            <a:off x="573322" y="1159012"/>
            <a:ext cx="5522678" cy="1707519"/>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rgbClr val="7030A0"/>
              </a:buClr>
              <a:buSzPts val="1800"/>
              <a:buFont typeface="Noto Sans Symbols"/>
              <a:buChar char="❖"/>
            </a:pPr>
            <a:r>
              <a:rPr lang="en-US" sz="1800">
                <a:solidFill>
                  <a:schemeClr val="dk1"/>
                </a:solidFill>
                <a:latin typeface="Montserrat"/>
                <a:ea typeface="Montserrat"/>
                <a:cs typeface="Montserrat"/>
                <a:sym typeface="Montserrat"/>
              </a:rPr>
              <a:t>Greater Moncton International Airport (YQM)</a:t>
            </a:r>
            <a:endParaRPr/>
          </a:p>
          <a:p>
            <a:pPr marL="285750" marR="0" lvl="0" indent="-285750" algn="l" rtl="0">
              <a:lnSpc>
                <a:spcPct val="150000"/>
              </a:lnSpc>
              <a:spcBef>
                <a:spcPts val="0"/>
              </a:spcBef>
              <a:spcAft>
                <a:spcPts val="0"/>
              </a:spcAft>
              <a:buClr>
                <a:srgbClr val="7030A0"/>
              </a:buClr>
              <a:buSzPts val="1800"/>
              <a:buFont typeface="Noto Sans Symbols"/>
              <a:buChar char="❖"/>
            </a:pPr>
            <a:r>
              <a:rPr lang="en-US" sz="1800">
                <a:solidFill>
                  <a:schemeClr val="dk1"/>
                </a:solidFill>
                <a:latin typeface="Montserrat"/>
                <a:ea typeface="Montserrat"/>
                <a:cs typeface="Montserrat"/>
                <a:sym typeface="Montserrat"/>
              </a:rPr>
              <a:t>Hub City of the Maritimes</a:t>
            </a:r>
            <a:endParaRPr/>
          </a:p>
          <a:p>
            <a:pPr marL="285750" marR="0" lvl="0" indent="-285750" algn="l" rtl="0">
              <a:lnSpc>
                <a:spcPct val="150000"/>
              </a:lnSpc>
              <a:spcBef>
                <a:spcPts val="0"/>
              </a:spcBef>
              <a:spcAft>
                <a:spcPts val="0"/>
              </a:spcAft>
              <a:buClr>
                <a:srgbClr val="7030A0"/>
              </a:buClr>
              <a:buSzPts val="1800"/>
              <a:buFont typeface="Noto Sans Symbols"/>
              <a:buChar char="❖"/>
            </a:pPr>
            <a:r>
              <a:rPr lang="en-US" sz="1800">
                <a:solidFill>
                  <a:schemeClr val="dk1"/>
                </a:solidFill>
                <a:latin typeface="Montserrat"/>
                <a:ea typeface="Montserrat"/>
                <a:cs typeface="Montserrat"/>
                <a:sym typeface="Montserrat"/>
              </a:rPr>
              <a:t>Multi cuisine Restaurants</a:t>
            </a:r>
            <a:endParaRPr/>
          </a:p>
        </p:txBody>
      </p:sp>
      <p:sp>
        <p:nvSpPr>
          <p:cNvPr id="718" name="Google Shape;718;p22"/>
          <p:cNvSpPr txBox="1"/>
          <p:nvPr/>
        </p:nvSpPr>
        <p:spPr>
          <a:xfrm>
            <a:off x="573322" y="3103184"/>
            <a:ext cx="6177280" cy="369332"/>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FF3185"/>
              </a:buClr>
              <a:buSzPts val="1800"/>
              <a:buFont typeface="Noto Sans Symbols"/>
              <a:buChar char="❖"/>
            </a:pPr>
            <a:r>
              <a:rPr lang="en-US" sz="1800" b="1">
                <a:solidFill>
                  <a:srgbClr val="FF3185"/>
                </a:solidFill>
                <a:latin typeface="Montserrat"/>
                <a:ea typeface="Montserrat"/>
                <a:cs typeface="Montserrat"/>
                <a:sym typeface="Montserrat"/>
              </a:rPr>
              <a:t>Climate Fast Facts</a:t>
            </a:r>
            <a:endParaRPr sz="1800">
              <a:solidFill>
                <a:srgbClr val="FF3185"/>
              </a:solidFill>
              <a:latin typeface="Montserrat"/>
              <a:ea typeface="Montserrat"/>
              <a:cs typeface="Montserrat"/>
              <a:sym typeface="Montserrat"/>
            </a:endParaRPr>
          </a:p>
        </p:txBody>
      </p:sp>
      <p:grpSp>
        <p:nvGrpSpPr>
          <p:cNvPr id="719" name="Google Shape;719;p22"/>
          <p:cNvGrpSpPr/>
          <p:nvPr/>
        </p:nvGrpSpPr>
        <p:grpSpPr>
          <a:xfrm>
            <a:off x="9532003" y="3622030"/>
            <a:ext cx="1903916" cy="2045883"/>
            <a:chOff x="6726447" y="3611470"/>
            <a:chExt cx="2106319" cy="2263380"/>
          </a:xfrm>
        </p:grpSpPr>
        <p:sp>
          <p:nvSpPr>
            <p:cNvPr id="720" name="Google Shape;720;p22"/>
            <p:cNvSpPr txBox="1"/>
            <p:nvPr/>
          </p:nvSpPr>
          <p:spPr>
            <a:xfrm>
              <a:off x="7081617" y="3611470"/>
              <a:ext cx="1377897" cy="37454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rgbClr val="2E3192"/>
                  </a:solidFill>
                  <a:latin typeface="Montserrat"/>
                  <a:ea typeface="Montserrat"/>
                  <a:cs typeface="Montserrat"/>
                  <a:sym typeface="Montserrat"/>
                </a:rPr>
                <a:t>Winter</a:t>
              </a:r>
              <a:endParaRPr sz="1600">
                <a:solidFill>
                  <a:srgbClr val="2E3192"/>
                </a:solidFill>
                <a:latin typeface="Montserrat"/>
                <a:ea typeface="Montserrat"/>
                <a:cs typeface="Montserrat"/>
                <a:sym typeface="Montserrat"/>
              </a:endParaRPr>
            </a:p>
          </p:txBody>
        </p:sp>
        <p:sp>
          <p:nvSpPr>
            <p:cNvPr id="721" name="Google Shape;721;p22"/>
            <p:cNvSpPr txBox="1"/>
            <p:nvPr/>
          </p:nvSpPr>
          <p:spPr>
            <a:xfrm>
              <a:off x="8000679" y="3839016"/>
              <a:ext cx="832087" cy="4085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Montserrat"/>
                  <a:ea typeface="Montserrat"/>
                  <a:cs typeface="Montserrat"/>
                  <a:sym typeface="Montserrat"/>
                </a:rPr>
                <a:t>-4⁰ C</a:t>
              </a:r>
              <a:endParaRPr sz="1800">
                <a:solidFill>
                  <a:schemeClr val="dk1"/>
                </a:solidFill>
                <a:latin typeface="Montserrat"/>
                <a:ea typeface="Montserrat"/>
                <a:cs typeface="Montserrat"/>
                <a:sym typeface="Montserrat"/>
              </a:endParaRPr>
            </a:p>
          </p:txBody>
        </p:sp>
        <p:sp>
          <p:nvSpPr>
            <p:cNvPr id="722" name="Google Shape;722;p22"/>
            <p:cNvSpPr txBox="1"/>
            <p:nvPr/>
          </p:nvSpPr>
          <p:spPr>
            <a:xfrm>
              <a:off x="6726447" y="5296007"/>
              <a:ext cx="2038010" cy="57884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dk1"/>
                  </a:solidFill>
                  <a:latin typeface="Montserrat"/>
                  <a:ea typeface="Montserrat"/>
                  <a:cs typeface="Montserrat"/>
                  <a:sym typeface="Montserrat"/>
                </a:rPr>
                <a:t>snowy from </a:t>
              </a:r>
              <a:endParaRPr/>
            </a:p>
            <a:p>
              <a:pPr marL="0" marR="0" lvl="0" indent="0" algn="ctr" rtl="0">
                <a:spcBef>
                  <a:spcPts val="0"/>
                </a:spcBef>
                <a:spcAft>
                  <a:spcPts val="0"/>
                </a:spcAft>
                <a:buNone/>
              </a:pPr>
              <a:r>
                <a:rPr lang="en-US" sz="1400">
                  <a:solidFill>
                    <a:schemeClr val="dk1"/>
                  </a:solidFill>
                  <a:latin typeface="Montserrat"/>
                  <a:ea typeface="Montserrat"/>
                  <a:cs typeface="Montserrat"/>
                  <a:sym typeface="Montserrat"/>
                </a:rPr>
                <a:t>December to April</a:t>
              </a:r>
              <a:endParaRPr sz="1400">
                <a:solidFill>
                  <a:schemeClr val="dk1"/>
                </a:solidFill>
                <a:latin typeface="Montserrat"/>
                <a:ea typeface="Montserrat"/>
                <a:cs typeface="Montserrat"/>
                <a:sym typeface="Montserrat"/>
              </a:endParaRPr>
            </a:p>
          </p:txBody>
        </p:sp>
      </p:grpSp>
      <p:grpSp>
        <p:nvGrpSpPr>
          <p:cNvPr id="723" name="Google Shape;723;p22"/>
          <p:cNvGrpSpPr/>
          <p:nvPr/>
        </p:nvGrpSpPr>
        <p:grpSpPr>
          <a:xfrm>
            <a:off x="6623792" y="3609818"/>
            <a:ext cx="2036062" cy="2286975"/>
            <a:chOff x="6426383" y="1682056"/>
            <a:chExt cx="2338811" cy="2530105"/>
          </a:xfrm>
        </p:grpSpPr>
        <p:sp>
          <p:nvSpPr>
            <p:cNvPr id="724" name="Google Shape;724;p22"/>
            <p:cNvSpPr txBox="1"/>
            <p:nvPr/>
          </p:nvSpPr>
          <p:spPr>
            <a:xfrm>
              <a:off x="7139648" y="1682056"/>
              <a:ext cx="1273853" cy="3745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rgbClr val="2E3192"/>
                  </a:solidFill>
                  <a:latin typeface="Montserrat"/>
                  <a:ea typeface="Montserrat"/>
                  <a:cs typeface="Montserrat"/>
                  <a:sym typeface="Montserrat"/>
                </a:rPr>
                <a:t>Fall</a:t>
              </a:r>
              <a:endParaRPr sz="1600">
                <a:solidFill>
                  <a:srgbClr val="2E3192"/>
                </a:solidFill>
                <a:latin typeface="Montserrat"/>
                <a:ea typeface="Montserrat"/>
                <a:cs typeface="Montserrat"/>
                <a:sym typeface="Montserrat"/>
              </a:endParaRPr>
            </a:p>
          </p:txBody>
        </p:sp>
        <p:sp>
          <p:nvSpPr>
            <p:cNvPr id="725" name="Google Shape;725;p22"/>
            <p:cNvSpPr txBox="1"/>
            <p:nvPr/>
          </p:nvSpPr>
          <p:spPr>
            <a:xfrm>
              <a:off x="7930690" y="1908273"/>
              <a:ext cx="834504" cy="40859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Montserrat"/>
                  <a:ea typeface="Montserrat"/>
                  <a:cs typeface="Montserrat"/>
                  <a:sym typeface="Montserrat"/>
                </a:rPr>
                <a:t>15⁰ C</a:t>
              </a:r>
              <a:endParaRPr sz="1800">
                <a:solidFill>
                  <a:schemeClr val="dk1"/>
                </a:solidFill>
                <a:latin typeface="Montserrat"/>
                <a:ea typeface="Montserrat"/>
                <a:cs typeface="Montserrat"/>
                <a:sym typeface="Montserrat"/>
              </a:endParaRPr>
            </a:p>
          </p:txBody>
        </p:sp>
        <p:sp>
          <p:nvSpPr>
            <p:cNvPr id="726" name="Google Shape;726;p22"/>
            <p:cNvSpPr txBox="1"/>
            <p:nvPr/>
          </p:nvSpPr>
          <p:spPr>
            <a:xfrm>
              <a:off x="6426383" y="3394969"/>
              <a:ext cx="2198952" cy="81719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dk1"/>
                  </a:solidFill>
                  <a:latin typeface="Montserrat"/>
                  <a:ea typeface="Montserrat"/>
                  <a:cs typeface="Montserrat"/>
                  <a:sym typeface="Montserrat"/>
                </a:rPr>
                <a:t>mild and brilliantly </a:t>
              </a:r>
              <a:endParaRPr/>
            </a:p>
            <a:p>
              <a:pPr marL="0" marR="0" lvl="0" indent="0" algn="ctr" rtl="0">
                <a:spcBef>
                  <a:spcPts val="0"/>
                </a:spcBef>
                <a:spcAft>
                  <a:spcPts val="0"/>
                </a:spcAft>
                <a:buNone/>
              </a:pPr>
              <a:r>
                <a:rPr lang="en-US" sz="1400">
                  <a:solidFill>
                    <a:schemeClr val="dk1"/>
                  </a:solidFill>
                  <a:latin typeface="Montserrat"/>
                  <a:ea typeface="Montserrat"/>
                  <a:cs typeface="Montserrat"/>
                  <a:sym typeface="Montserrat"/>
                </a:rPr>
                <a:t>vivid as the leaves </a:t>
              </a:r>
              <a:endParaRPr/>
            </a:p>
            <a:p>
              <a:pPr marL="0" marR="0" lvl="0" indent="0" algn="ctr" rtl="0">
                <a:spcBef>
                  <a:spcPts val="0"/>
                </a:spcBef>
                <a:spcAft>
                  <a:spcPts val="0"/>
                </a:spcAft>
                <a:buNone/>
              </a:pPr>
              <a:r>
                <a:rPr lang="en-US" sz="1400">
                  <a:solidFill>
                    <a:schemeClr val="dk1"/>
                  </a:solidFill>
                  <a:latin typeface="Montserrat"/>
                  <a:ea typeface="Montserrat"/>
                  <a:cs typeface="Montserrat"/>
                  <a:sym typeface="Montserrat"/>
                </a:rPr>
                <a:t>change colour</a:t>
              </a:r>
              <a:endParaRPr sz="1400">
                <a:solidFill>
                  <a:schemeClr val="dk1"/>
                </a:solidFill>
                <a:latin typeface="Montserrat"/>
                <a:ea typeface="Montserrat"/>
                <a:cs typeface="Montserrat"/>
                <a:sym typeface="Montserrat"/>
              </a:endParaRPr>
            </a:p>
          </p:txBody>
        </p:sp>
      </p:grpSp>
      <p:sp>
        <p:nvSpPr>
          <p:cNvPr id="727" name="Google Shape;727;p22"/>
          <p:cNvSpPr txBox="1"/>
          <p:nvPr/>
        </p:nvSpPr>
        <p:spPr>
          <a:xfrm>
            <a:off x="4195134" y="3620452"/>
            <a:ext cx="1524808"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rgbClr val="2E3192"/>
                </a:solidFill>
                <a:latin typeface="Montserrat"/>
                <a:ea typeface="Montserrat"/>
                <a:cs typeface="Montserrat"/>
                <a:sym typeface="Montserrat"/>
              </a:rPr>
              <a:t>Summer</a:t>
            </a:r>
            <a:endParaRPr sz="1600">
              <a:solidFill>
                <a:srgbClr val="2E3192"/>
              </a:solidFill>
              <a:latin typeface="Montserrat"/>
              <a:ea typeface="Montserrat"/>
              <a:cs typeface="Montserrat"/>
              <a:sym typeface="Montserrat"/>
            </a:endParaRPr>
          </a:p>
        </p:txBody>
      </p:sp>
      <p:sp>
        <p:nvSpPr>
          <p:cNvPr id="728" name="Google Shape;728;p22"/>
          <p:cNvSpPr txBox="1"/>
          <p:nvPr/>
        </p:nvSpPr>
        <p:spPr>
          <a:xfrm>
            <a:off x="5242022" y="4935658"/>
            <a:ext cx="1705916" cy="25391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1050">
              <a:solidFill>
                <a:schemeClr val="dk1"/>
              </a:solidFill>
              <a:latin typeface="Arial"/>
              <a:ea typeface="Arial"/>
              <a:cs typeface="Arial"/>
              <a:sym typeface="Arial"/>
            </a:endParaRPr>
          </a:p>
        </p:txBody>
      </p:sp>
      <p:sp>
        <p:nvSpPr>
          <p:cNvPr id="729" name="Google Shape;729;p22"/>
          <p:cNvSpPr txBox="1"/>
          <p:nvPr/>
        </p:nvSpPr>
        <p:spPr>
          <a:xfrm>
            <a:off x="5094551" y="3829377"/>
            <a:ext cx="82907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 </a:t>
            </a:r>
            <a:r>
              <a:rPr lang="en-US" sz="1800">
                <a:solidFill>
                  <a:schemeClr val="dk1"/>
                </a:solidFill>
                <a:latin typeface="Montserrat"/>
                <a:ea typeface="Montserrat"/>
                <a:cs typeface="Montserrat"/>
                <a:sym typeface="Montserrat"/>
              </a:rPr>
              <a:t>22⁰ C</a:t>
            </a:r>
            <a:endParaRPr sz="1800">
              <a:solidFill>
                <a:schemeClr val="dk1"/>
              </a:solidFill>
              <a:latin typeface="Montserrat"/>
              <a:ea typeface="Montserrat"/>
              <a:cs typeface="Montserrat"/>
              <a:sym typeface="Montserrat"/>
            </a:endParaRPr>
          </a:p>
        </p:txBody>
      </p:sp>
      <p:sp>
        <p:nvSpPr>
          <p:cNvPr id="730" name="Google Shape;730;p22"/>
          <p:cNvSpPr txBox="1"/>
          <p:nvPr/>
        </p:nvSpPr>
        <p:spPr>
          <a:xfrm>
            <a:off x="2880856" y="5200388"/>
            <a:ext cx="3371138" cy="738664"/>
          </a:xfrm>
          <a:prstGeom prst="rect">
            <a:avLst/>
          </a:prstGeom>
          <a:noFill/>
          <a:ln>
            <a:noFill/>
          </a:ln>
        </p:spPr>
        <p:txBody>
          <a:bodyPr spcFirstLastPara="1" wrap="square" lIns="91425" tIns="45700" rIns="91425" bIns="45700" anchor="t" anchorCtr="0">
            <a:spAutoFit/>
          </a:bodyPr>
          <a:lstStyle/>
          <a:p>
            <a:pPr marL="457200" marR="0" lvl="1" indent="0" algn="ctr" rtl="0">
              <a:spcBef>
                <a:spcPts val="0"/>
              </a:spcBef>
              <a:spcAft>
                <a:spcPts val="0"/>
              </a:spcAft>
              <a:buNone/>
            </a:pPr>
            <a:r>
              <a:rPr lang="en-US" sz="1400" b="0" i="0" u="none" strike="noStrike" cap="none">
                <a:solidFill>
                  <a:schemeClr val="dk1"/>
                </a:solidFill>
                <a:latin typeface="Montserrat"/>
                <a:ea typeface="Montserrat"/>
                <a:cs typeface="Montserrat"/>
                <a:sym typeface="Montserrat"/>
              </a:rPr>
              <a:t>warm and breezy sometimes </a:t>
            </a:r>
            <a:endParaRPr/>
          </a:p>
          <a:p>
            <a:pPr marL="457200" marR="0" lvl="1" indent="0" algn="ctr" rtl="0">
              <a:spcBef>
                <a:spcPts val="0"/>
              </a:spcBef>
              <a:spcAft>
                <a:spcPts val="0"/>
              </a:spcAft>
              <a:buNone/>
            </a:pPr>
            <a:r>
              <a:rPr lang="en-US" sz="1400" b="0" i="0" u="none" strike="noStrike" cap="none">
                <a:solidFill>
                  <a:schemeClr val="dk1"/>
                </a:solidFill>
                <a:latin typeface="Montserrat"/>
                <a:ea typeface="Montserrat"/>
                <a:cs typeface="Montserrat"/>
                <a:sym typeface="Montserrat"/>
              </a:rPr>
              <a:t>reaching highs of 30⁰+ C </a:t>
            </a:r>
            <a:endParaRPr/>
          </a:p>
          <a:p>
            <a:pPr marL="457200" marR="0" lvl="1" indent="0" algn="ctr" rtl="0">
              <a:spcBef>
                <a:spcPts val="0"/>
              </a:spcBef>
              <a:spcAft>
                <a:spcPts val="0"/>
              </a:spcAft>
              <a:buNone/>
            </a:pPr>
            <a:r>
              <a:rPr lang="en-US" sz="1400" b="0" i="0" u="none" strike="noStrike" cap="none">
                <a:solidFill>
                  <a:schemeClr val="dk1"/>
                </a:solidFill>
                <a:latin typeface="Montserrat"/>
                <a:ea typeface="Montserrat"/>
                <a:cs typeface="Montserrat"/>
                <a:sym typeface="Montserrat"/>
              </a:rPr>
              <a:t>rainy season</a:t>
            </a:r>
            <a:endParaRPr/>
          </a:p>
        </p:txBody>
      </p:sp>
      <p:sp>
        <p:nvSpPr>
          <p:cNvPr id="731" name="Google Shape;731;p22"/>
          <p:cNvSpPr/>
          <p:nvPr/>
        </p:nvSpPr>
        <p:spPr>
          <a:xfrm>
            <a:off x="6927319" y="3938772"/>
            <a:ext cx="1196931" cy="1196931"/>
          </a:xfrm>
          <a:prstGeom prst="ellipse">
            <a:avLst/>
          </a:prstGeom>
          <a:solidFill>
            <a:srgbClr val="FF31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nvGrpSpPr>
          <p:cNvPr id="732" name="Google Shape;732;p22"/>
          <p:cNvGrpSpPr/>
          <p:nvPr/>
        </p:nvGrpSpPr>
        <p:grpSpPr>
          <a:xfrm>
            <a:off x="733634" y="3634483"/>
            <a:ext cx="2295821" cy="2305094"/>
            <a:chOff x="4396972" y="1964012"/>
            <a:chExt cx="2539889" cy="2550147"/>
          </a:xfrm>
        </p:grpSpPr>
        <p:sp>
          <p:nvSpPr>
            <p:cNvPr id="733" name="Google Shape;733;p22"/>
            <p:cNvSpPr txBox="1"/>
            <p:nvPr/>
          </p:nvSpPr>
          <p:spPr>
            <a:xfrm>
              <a:off x="5131015" y="1964012"/>
              <a:ext cx="1439332" cy="3745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rgbClr val="2E3192"/>
                  </a:solidFill>
                  <a:latin typeface="Montserrat"/>
                  <a:ea typeface="Montserrat"/>
                  <a:cs typeface="Montserrat"/>
                  <a:sym typeface="Montserrat"/>
                </a:rPr>
                <a:t>Spring</a:t>
              </a:r>
              <a:endParaRPr sz="1600">
                <a:solidFill>
                  <a:srgbClr val="2E3192"/>
                </a:solidFill>
                <a:latin typeface="Montserrat"/>
                <a:ea typeface="Montserrat"/>
                <a:cs typeface="Montserrat"/>
                <a:sym typeface="Montserrat"/>
              </a:endParaRPr>
            </a:p>
          </p:txBody>
        </p:sp>
        <p:sp>
          <p:nvSpPr>
            <p:cNvPr id="734" name="Google Shape;734;p22"/>
            <p:cNvSpPr txBox="1"/>
            <p:nvPr/>
          </p:nvSpPr>
          <p:spPr>
            <a:xfrm>
              <a:off x="5970525" y="2171621"/>
              <a:ext cx="801940" cy="4085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Montserrat"/>
                  <a:ea typeface="Montserrat"/>
                  <a:cs typeface="Montserrat"/>
                  <a:sym typeface="Montserrat"/>
                </a:rPr>
                <a:t> 4⁰ C</a:t>
              </a:r>
              <a:endParaRPr sz="1800">
                <a:solidFill>
                  <a:schemeClr val="dk1"/>
                </a:solidFill>
                <a:latin typeface="Montserrat"/>
                <a:ea typeface="Montserrat"/>
                <a:cs typeface="Montserrat"/>
                <a:sym typeface="Montserrat"/>
              </a:endParaRPr>
            </a:p>
          </p:txBody>
        </p:sp>
        <p:sp>
          <p:nvSpPr>
            <p:cNvPr id="735" name="Google Shape;735;p22"/>
            <p:cNvSpPr txBox="1"/>
            <p:nvPr/>
          </p:nvSpPr>
          <p:spPr>
            <a:xfrm>
              <a:off x="4396972" y="3696968"/>
              <a:ext cx="2539889" cy="8171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dk1"/>
                  </a:solidFill>
                  <a:latin typeface="Montserrat"/>
                  <a:ea typeface="Montserrat"/>
                  <a:cs typeface="Montserrat"/>
                  <a:sym typeface="Montserrat"/>
                </a:rPr>
                <a:t>cool transition </a:t>
              </a:r>
              <a:endParaRPr/>
            </a:p>
            <a:p>
              <a:pPr marL="0" marR="0" lvl="0" indent="0" algn="ctr" rtl="0">
                <a:spcBef>
                  <a:spcPts val="0"/>
                </a:spcBef>
                <a:spcAft>
                  <a:spcPts val="0"/>
                </a:spcAft>
                <a:buNone/>
              </a:pPr>
              <a:r>
                <a:rPr lang="en-US" sz="1400">
                  <a:solidFill>
                    <a:schemeClr val="dk1"/>
                  </a:solidFill>
                  <a:latin typeface="Montserrat"/>
                  <a:ea typeface="Montserrat"/>
                  <a:cs typeface="Montserrat"/>
                  <a:sym typeface="Montserrat"/>
                </a:rPr>
                <a:t>from winter to summer</a:t>
              </a:r>
              <a:endParaRPr sz="1400">
                <a:solidFill>
                  <a:schemeClr val="dk1"/>
                </a:solidFill>
                <a:latin typeface="Montserrat"/>
                <a:ea typeface="Montserrat"/>
                <a:cs typeface="Montserrat"/>
                <a:sym typeface="Montserrat"/>
              </a:endParaRPr>
            </a:p>
            <a:p>
              <a:pPr marL="0" marR="0" lvl="0" indent="0" algn="ctr" rtl="0">
                <a:spcBef>
                  <a:spcPts val="0"/>
                </a:spcBef>
                <a:spcAft>
                  <a:spcPts val="0"/>
                </a:spcAft>
                <a:buNone/>
              </a:pPr>
              <a:endParaRPr sz="1400">
                <a:solidFill>
                  <a:schemeClr val="dk1"/>
                </a:solidFill>
                <a:latin typeface="Arial"/>
                <a:ea typeface="Arial"/>
                <a:cs typeface="Arial"/>
                <a:sym typeface="Arial"/>
              </a:endParaRPr>
            </a:p>
          </p:txBody>
        </p:sp>
      </p:grpSp>
      <p:pic>
        <p:nvPicPr>
          <p:cNvPr id="736" name="Google Shape;736;p22" descr="A black and white calendar with a leaf&#10;&#10;Description automatically generated"/>
          <p:cNvPicPr preferRelativeResize="0"/>
          <p:nvPr/>
        </p:nvPicPr>
        <p:blipFill rotWithShape="1">
          <a:blip r:embed="rId3">
            <a:alphaModFix/>
          </a:blip>
          <a:srcRect/>
          <a:stretch/>
        </p:blipFill>
        <p:spPr>
          <a:xfrm>
            <a:off x="7205287" y="4208967"/>
            <a:ext cx="698658" cy="698658"/>
          </a:xfrm>
          <a:prstGeom prst="rect">
            <a:avLst/>
          </a:prstGeom>
          <a:noFill/>
          <a:ln>
            <a:noFill/>
          </a:ln>
        </p:spPr>
      </p:pic>
      <p:sp>
        <p:nvSpPr>
          <p:cNvPr id="737" name="Google Shape;737;p22"/>
          <p:cNvSpPr/>
          <p:nvPr/>
        </p:nvSpPr>
        <p:spPr>
          <a:xfrm>
            <a:off x="1258839" y="3989486"/>
            <a:ext cx="1196931" cy="1196931"/>
          </a:xfrm>
          <a:prstGeom prst="ellipse">
            <a:avLst/>
          </a:prstGeom>
          <a:solidFill>
            <a:srgbClr val="FF31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738" name="Google Shape;738;p22" descr="A black and white calendar with a flower&#10;&#10;Description automatically generated"/>
          <p:cNvPicPr preferRelativeResize="0"/>
          <p:nvPr/>
        </p:nvPicPr>
        <p:blipFill rotWithShape="1">
          <a:blip r:embed="rId4">
            <a:alphaModFix/>
          </a:blip>
          <a:srcRect/>
          <a:stretch/>
        </p:blipFill>
        <p:spPr>
          <a:xfrm>
            <a:off x="1521265" y="4214972"/>
            <a:ext cx="686649" cy="686649"/>
          </a:xfrm>
          <a:prstGeom prst="rect">
            <a:avLst/>
          </a:prstGeom>
          <a:noFill/>
          <a:ln>
            <a:noFill/>
          </a:ln>
        </p:spPr>
      </p:pic>
      <p:sp>
        <p:nvSpPr>
          <p:cNvPr id="739" name="Google Shape;739;p22"/>
          <p:cNvSpPr/>
          <p:nvPr/>
        </p:nvSpPr>
        <p:spPr>
          <a:xfrm>
            <a:off x="4157150" y="3959006"/>
            <a:ext cx="1196931" cy="1196931"/>
          </a:xfrm>
          <a:prstGeom prst="ellipse">
            <a:avLst/>
          </a:prstGeom>
          <a:solidFill>
            <a:srgbClr val="FF31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40" name="Google Shape;740;p22"/>
          <p:cNvSpPr/>
          <p:nvPr/>
        </p:nvSpPr>
        <p:spPr>
          <a:xfrm>
            <a:off x="9719620" y="3974424"/>
            <a:ext cx="1196931" cy="1196931"/>
          </a:xfrm>
          <a:prstGeom prst="ellipse">
            <a:avLst/>
          </a:prstGeom>
          <a:solidFill>
            <a:srgbClr val="FF31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741" name="Google Shape;741;p22" descr="A calendar with a sun symbol&#10;&#10;Description automatically generated"/>
          <p:cNvPicPr preferRelativeResize="0"/>
          <p:nvPr/>
        </p:nvPicPr>
        <p:blipFill rotWithShape="1">
          <a:blip r:embed="rId5">
            <a:alphaModFix/>
          </a:blip>
          <a:srcRect/>
          <a:stretch/>
        </p:blipFill>
        <p:spPr>
          <a:xfrm>
            <a:off x="4410890" y="4210179"/>
            <a:ext cx="696235" cy="696235"/>
          </a:xfrm>
          <a:prstGeom prst="rect">
            <a:avLst/>
          </a:prstGeom>
          <a:noFill/>
          <a:ln>
            <a:noFill/>
          </a:ln>
        </p:spPr>
      </p:pic>
      <p:pic>
        <p:nvPicPr>
          <p:cNvPr id="742" name="Google Shape;742;p22" descr="A calendar with a snowflake&#10;&#10;Description automatically generated"/>
          <p:cNvPicPr preferRelativeResize="0"/>
          <p:nvPr/>
        </p:nvPicPr>
        <p:blipFill rotWithShape="1">
          <a:blip r:embed="rId6">
            <a:alphaModFix/>
          </a:blip>
          <a:srcRect/>
          <a:stretch/>
        </p:blipFill>
        <p:spPr>
          <a:xfrm>
            <a:off x="9972224" y="4199503"/>
            <a:ext cx="717587" cy="71758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32"/>
                                        </p:tgtEl>
                                        <p:attrNameLst>
                                          <p:attrName>style.visibility</p:attrName>
                                        </p:attrNameLst>
                                      </p:cBhvr>
                                      <p:to>
                                        <p:strVal val="visible"/>
                                      </p:to>
                                    </p:set>
                                    <p:animEffect transition="in" filter="fade">
                                      <p:cBhvr>
                                        <p:cTn id="7" dur="500"/>
                                        <p:tgtEl>
                                          <p:spTgt spid="7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23"/>
                                        </p:tgtEl>
                                        <p:attrNameLst>
                                          <p:attrName>style.visibility</p:attrName>
                                        </p:attrNameLst>
                                      </p:cBhvr>
                                      <p:to>
                                        <p:strVal val="visible"/>
                                      </p:to>
                                    </p:set>
                                    <p:animEffect transition="in" filter="fade">
                                      <p:cBhvr>
                                        <p:cTn id="12" dur="500"/>
                                        <p:tgtEl>
                                          <p:spTgt spid="7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19"/>
                                        </p:tgtEl>
                                        <p:attrNameLst>
                                          <p:attrName>style.visibility</p:attrName>
                                        </p:attrNameLst>
                                      </p:cBhvr>
                                      <p:to>
                                        <p:strVal val="visible"/>
                                      </p:to>
                                    </p:set>
                                    <p:animEffect transition="in" filter="fade">
                                      <p:cBhvr>
                                        <p:cTn id="17" dur="500"/>
                                        <p:tgtEl>
                                          <p:spTgt spid="7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746"/>
        <p:cNvGrpSpPr/>
        <p:nvPr/>
      </p:nvGrpSpPr>
      <p:grpSpPr>
        <a:xfrm>
          <a:off x="0" y="0"/>
          <a:ext cx="0" cy="0"/>
          <a:chOff x="0" y="0"/>
          <a:chExt cx="0" cy="0"/>
        </a:xfrm>
      </p:grpSpPr>
      <p:sp>
        <p:nvSpPr>
          <p:cNvPr id="748" name="Google Shape;748;p23"/>
          <p:cNvSpPr/>
          <p:nvPr/>
        </p:nvSpPr>
        <p:spPr>
          <a:xfrm>
            <a:off x="862143" y="1524156"/>
            <a:ext cx="2347611" cy="3329761"/>
          </a:xfrm>
          <a:prstGeom prst="roundRect">
            <a:avLst>
              <a:gd name="adj" fmla="val 16667"/>
            </a:avLst>
          </a:prstGeom>
          <a:solidFill>
            <a:schemeClr val="lt1"/>
          </a:solidFill>
          <a:ln w="28575" cap="flat" cmpd="sng">
            <a:solidFill>
              <a:srgbClr val="FF318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69" name="Google Shape;769;p23"/>
          <p:cNvSpPr txBox="1"/>
          <p:nvPr/>
        </p:nvSpPr>
        <p:spPr>
          <a:xfrm>
            <a:off x="364127" y="307104"/>
            <a:ext cx="807195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3185"/>
                </a:solidFill>
                <a:latin typeface="Montserrat"/>
                <a:ea typeface="Montserrat"/>
                <a:cs typeface="Montserrat"/>
                <a:sym typeface="Montserrat"/>
              </a:rPr>
              <a:t>Crandall Programs – UG </a:t>
            </a:r>
            <a:endParaRPr/>
          </a:p>
        </p:txBody>
      </p:sp>
      <p:sp>
        <p:nvSpPr>
          <p:cNvPr id="770" name="Google Shape;770;p23"/>
          <p:cNvSpPr txBox="1"/>
          <p:nvPr/>
        </p:nvSpPr>
        <p:spPr>
          <a:xfrm>
            <a:off x="1296058" y="5046918"/>
            <a:ext cx="1479780" cy="565283"/>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600" b="1">
                <a:solidFill>
                  <a:srgbClr val="2E3192"/>
                </a:solidFill>
                <a:latin typeface="Montserrat"/>
                <a:ea typeface="Montserrat"/>
                <a:cs typeface="Montserrat"/>
                <a:sym typeface="Montserrat"/>
              </a:rPr>
              <a:t>Bachelor of Arts</a:t>
            </a:r>
            <a:endParaRPr sz="1600">
              <a:solidFill>
                <a:srgbClr val="2E3192"/>
              </a:solidFill>
              <a:latin typeface="Montserrat"/>
              <a:ea typeface="Montserrat"/>
              <a:cs typeface="Montserrat"/>
              <a:sym typeface="Montserrat"/>
            </a:endParaRPr>
          </a:p>
        </p:txBody>
      </p:sp>
      <p:sp>
        <p:nvSpPr>
          <p:cNvPr id="771" name="Google Shape;771;p23"/>
          <p:cNvSpPr txBox="1"/>
          <p:nvPr/>
        </p:nvSpPr>
        <p:spPr>
          <a:xfrm>
            <a:off x="990468" y="2720013"/>
            <a:ext cx="2234492" cy="1649619"/>
          </a:xfrm>
          <a:prstGeom prst="rect">
            <a:avLst/>
          </a:prstGeom>
          <a:noFill/>
          <a:ln>
            <a:noFill/>
          </a:ln>
        </p:spPr>
        <p:txBody>
          <a:bodyPr spcFirstLastPara="1" wrap="square" lIns="0" tIns="0" rIns="0" bIns="0" anchor="t" anchorCtr="0">
            <a:spAutoFit/>
          </a:bodyPr>
          <a:lstStyle/>
          <a:p>
            <a:pPr marL="457200" marR="0" lvl="0" indent="-311150" algn="l" rtl="0">
              <a:lnSpc>
                <a:spcPct val="140000"/>
              </a:lnSpc>
              <a:spcBef>
                <a:spcPts val="0"/>
              </a:spcBef>
              <a:spcAft>
                <a:spcPts val="0"/>
              </a:spcAft>
              <a:buClr>
                <a:srgbClr val="7030A0"/>
              </a:buClr>
              <a:buSzPts val="1300"/>
              <a:buFont typeface="Noto Sans Symbols"/>
              <a:buChar char="▪"/>
            </a:pPr>
            <a:r>
              <a:rPr lang="en-US" sz="1300">
                <a:solidFill>
                  <a:schemeClr val="dk1"/>
                </a:solidFill>
                <a:latin typeface="Montserrat"/>
                <a:ea typeface="Montserrat"/>
                <a:cs typeface="Montserrat"/>
                <a:sym typeface="Montserrat"/>
              </a:rPr>
              <a:t>English</a:t>
            </a:r>
            <a:endParaRPr/>
          </a:p>
          <a:p>
            <a:pPr marL="457200" marR="0" lvl="0" indent="-311150" algn="l" rtl="0">
              <a:lnSpc>
                <a:spcPct val="140000"/>
              </a:lnSpc>
              <a:spcBef>
                <a:spcPts val="0"/>
              </a:spcBef>
              <a:spcAft>
                <a:spcPts val="0"/>
              </a:spcAft>
              <a:buClr>
                <a:srgbClr val="7030A0"/>
              </a:buClr>
              <a:buSzPts val="1300"/>
              <a:buFont typeface="Noto Sans Symbols"/>
              <a:buChar char="▪"/>
            </a:pPr>
            <a:r>
              <a:rPr lang="en-US" sz="1300">
                <a:solidFill>
                  <a:schemeClr val="dk1"/>
                </a:solidFill>
                <a:latin typeface="Montserrat"/>
                <a:ea typeface="Montserrat"/>
                <a:cs typeface="Montserrat"/>
                <a:sym typeface="Montserrat"/>
              </a:rPr>
              <a:t>Psychology</a:t>
            </a:r>
            <a:endParaRPr/>
          </a:p>
          <a:p>
            <a:pPr marL="457200" marR="0" lvl="0" indent="-311150" algn="l" rtl="0">
              <a:lnSpc>
                <a:spcPct val="140000"/>
              </a:lnSpc>
              <a:spcBef>
                <a:spcPts val="0"/>
              </a:spcBef>
              <a:spcAft>
                <a:spcPts val="0"/>
              </a:spcAft>
              <a:buClr>
                <a:srgbClr val="7030A0"/>
              </a:buClr>
              <a:buSzPts val="1300"/>
              <a:buFont typeface="Noto Sans Symbols"/>
              <a:buChar char="▪"/>
            </a:pPr>
            <a:r>
              <a:rPr lang="en-US" sz="1300">
                <a:solidFill>
                  <a:schemeClr val="dk1"/>
                </a:solidFill>
                <a:latin typeface="Montserrat"/>
                <a:ea typeface="Montserrat"/>
                <a:cs typeface="Montserrat"/>
                <a:sym typeface="Montserrat"/>
              </a:rPr>
              <a:t>Sociology</a:t>
            </a:r>
            <a:endParaRPr/>
          </a:p>
          <a:p>
            <a:pPr marL="457200" marR="0" lvl="0" indent="-311150" algn="l" rtl="0">
              <a:lnSpc>
                <a:spcPct val="140000"/>
              </a:lnSpc>
              <a:spcBef>
                <a:spcPts val="0"/>
              </a:spcBef>
              <a:spcAft>
                <a:spcPts val="0"/>
              </a:spcAft>
              <a:buClr>
                <a:srgbClr val="7030A0"/>
              </a:buClr>
              <a:buSzPts val="1300"/>
              <a:buFont typeface="Noto Sans Symbols"/>
              <a:buChar char="▪"/>
            </a:pPr>
            <a:r>
              <a:rPr lang="en-US" sz="1300">
                <a:solidFill>
                  <a:schemeClr val="dk1"/>
                </a:solidFill>
                <a:latin typeface="Montserrat"/>
                <a:ea typeface="Montserrat"/>
                <a:cs typeface="Montserrat"/>
                <a:sym typeface="Montserrat"/>
              </a:rPr>
              <a:t>Kinesiology</a:t>
            </a:r>
            <a:endParaRPr/>
          </a:p>
          <a:p>
            <a:pPr marL="457200" marR="0" lvl="0" indent="-311150" algn="l" rtl="0">
              <a:lnSpc>
                <a:spcPct val="140000"/>
              </a:lnSpc>
              <a:spcBef>
                <a:spcPts val="0"/>
              </a:spcBef>
              <a:spcAft>
                <a:spcPts val="0"/>
              </a:spcAft>
              <a:buClr>
                <a:srgbClr val="7030A0"/>
              </a:buClr>
              <a:buSzPts val="1300"/>
              <a:buFont typeface="Noto Sans Symbols"/>
              <a:buChar char="▪"/>
            </a:pPr>
            <a:r>
              <a:rPr lang="en-US" sz="1300">
                <a:solidFill>
                  <a:schemeClr val="dk1"/>
                </a:solidFill>
                <a:latin typeface="Montserrat"/>
                <a:ea typeface="Montserrat"/>
                <a:cs typeface="Montserrat"/>
                <a:sym typeface="Montserrat"/>
              </a:rPr>
              <a:t>Biblical Studies</a:t>
            </a:r>
            <a:endParaRPr/>
          </a:p>
          <a:p>
            <a:pPr marL="457200" marR="0" lvl="0" indent="-311150" algn="l" rtl="0">
              <a:lnSpc>
                <a:spcPct val="140000"/>
              </a:lnSpc>
              <a:spcBef>
                <a:spcPts val="0"/>
              </a:spcBef>
              <a:spcAft>
                <a:spcPts val="0"/>
              </a:spcAft>
              <a:buClr>
                <a:srgbClr val="7030A0"/>
              </a:buClr>
              <a:buSzPts val="1300"/>
              <a:buFont typeface="Noto Sans Symbols"/>
              <a:buChar char="▪"/>
            </a:pPr>
            <a:r>
              <a:rPr lang="en-US" sz="1300">
                <a:solidFill>
                  <a:schemeClr val="dk1"/>
                </a:solidFill>
                <a:latin typeface="Montserrat"/>
                <a:ea typeface="Montserrat"/>
                <a:cs typeface="Montserrat"/>
                <a:sym typeface="Montserrat"/>
              </a:rPr>
              <a:t>History</a:t>
            </a:r>
            <a:endParaRPr/>
          </a:p>
        </p:txBody>
      </p:sp>
      <p:sp>
        <p:nvSpPr>
          <p:cNvPr id="772" name="Google Shape;772;p23"/>
          <p:cNvSpPr txBox="1"/>
          <p:nvPr/>
        </p:nvSpPr>
        <p:spPr>
          <a:xfrm>
            <a:off x="3938163" y="5046918"/>
            <a:ext cx="1481137" cy="565283"/>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600" b="1">
                <a:solidFill>
                  <a:srgbClr val="2E3192"/>
                </a:solidFill>
                <a:latin typeface="Montserrat"/>
                <a:ea typeface="Montserrat"/>
                <a:cs typeface="Montserrat"/>
                <a:sym typeface="Montserrat"/>
              </a:rPr>
              <a:t>Bachelor of Business</a:t>
            </a:r>
            <a:endParaRPr sz="1600">
              <a:solidFill>
                <a:srgbClr val="2E3192"/>
              </a:solidFill>
              <a:latin typeface="Montserrat"/>
              <a:ea typeface="Montserrat"/>
              <a:cs typeface="Montserrat"/>
              <a:sym typeface="Montserrat"/>
            </a:endParaRPr>
          </a:p>
        </p:txBody>
      </p:sp>
      <p:sp>
        <p:nvSpPr>
          <p:cNvPr id="773" name="Google Shape;773;p23"/>
          <p:cNvSpPr txBox="1"/>
          <p:nvPr/>
        </p:nvSpPr>
        <p:spPr>
          <a:xfrm>
            <a:off x="6719481" y="5046918"/>
            <a:ext cx="1481349" cy="565283"/>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600" b="1">
                <a:solidFill>
                  <a:srgbClr val="2E3192"/>
                </a:solidFill>
                <a:latin typeface="Montserrat"/>
                <a:ea typeface="Montserrat"/>
                <a:cs typeface="Montserrat"/>
                <a:sym typeface="Montserrat"/>
              </a:rPr>
              <a:t>Bachelor of Science</a:t>
            </a:r>
            <a:endParaRPr sz="1600">
              <a:solidFill>
                <a:srgbClr val="2E3192"/>
              </a:solidFill>
              <a:latin typeface="Montserrat"/>
              <a:ea typeface="Montserrat"/>
              <a:cs typeface="Montserrat"/>
              <a:sym typeface="Montserrat"/>
            </a:endParaRPr>
          </a:p>
        </p:txBody>
      </p:sp>
      <p:sp>
        <p:nvSpPr>
          <p:cNvPr id="774" name="Google Shape;774;p23"/>
          <p:cNvSpPr/>
          <p:nvPr/>
        </p:nvSpPr>
        <p:spPr>
          <a:xfrm>
            <a:off x="3504926" y="1524156"/>
            <a:ext cx="2347611" cy="3329761"/>
          </a:xfrm>
          <a:prstGeom prst="roundRect">
            <a:avLst>
              <a:gd name="adj" fmla="val 16667"/>
            </a:avLst>
          </a:prstGeom>
          <a:solidFill>
            <a:schemeClr val="lt1"/>
          </a:solidFill>
          <a:ln w="28575" cap="flat" cmpd="sng">
            <a:solidFill>
              <a:srgbClr val="FF318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75" name="Google Shape;775;p23"/>
          <p:cNvSpPr/>
          <p:nvPr/>
        </p:nvSpPr>
        <p:spPr>
          <a:xfrm>
            <a:off x="6286350" y="1508354"/>
            <a:ext cx="2347611" cy="3329761"/>
          </a:xfrm>
          <a:prstGeom prst="roundRect">
            <a:avLst>
              <a:gd name="adj" fmla="val 16667"/>
            </a:avLst>
          </a:prstGeom>
          <a:solidFill>
            <a:schemeClr val="lt1"/>
          </a:solidFill>
          <a:ln w="28575" cap="flat" cmpd="sng">
            <a:solidFill>
              <a:srgbClr val="FF318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76" name="Google Shape;776;p23"/>
          <p:cNvSpPr/>
          <p:nvPr/>
        </p:nvSpPr>
        <p:spPr>
          <a:xfrm>
            <a:off x="8963076" y="1508353"/>
            <a:ext cx="2347611" cy="3329761"/>
          </a:xfrm>
          <a:prstGeom prst="roundRect">
            <a:avLst>
              <a:gd name="adj" fmla="val 16667"/>
            </a:avLst>
          </a:prstGeom>
          <a:solidFill>
            <a:schemeClr val="lt1"/>
          </a:solidFill>
          <a:ln w="28575" cap="flat" cmpd="sng">
            <a:solidFill>
              <a:srgbClr val="FF318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77" name="Google Shape;777;p23"/>
          <p:cNvSpPr txBox="1"/>
          <p:nvPr/>
        </p:nvSpPr>
        <p:spPr>
          <a:xfrm>
            <a:off x="6676533" y="9514007"/>
            <a:ext cx="1481349" cy="10779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778" name="Google Shape;778;p23"/>
          <p:cNvSpPr txBox="1"/>
          <p:nvPr/>
        </p:nvSpPr>
        <p:spPr>
          <a:xfrm>
            <a:off x="3626031" y="2783559"/>
            <a:ext cx="1676400" cy="1369542"/>
          </a:xfrm>
          <a:prstGeom prst="rect">
            <a:avLst/>
          </a:prstGeom>
          <a:noFill/>
          <a:ln>
            <a:noFill/>
          </a:ln>
        </p:spPr>
        <p:txBody>
          <a:bodyPr spcFirstLastPara="1" wrap="square" lIns="0" tIns="0" rIns="0" bIns="0" anchor="t" anchorCtr="0">
            <a:spAutoFit/>
          </a:bodyPr>
          <a:lstStyle/>
          <a:p>
            <a:pPr marL="457200" marR="0" lvl="0" indent="-311150" algn="l" rtl="0">
              <a:lnSpc>
                <a:spcPct val="140000"/>
              </a:lnSpc>
              <a:spcBef>
                <a:spcPts val="0"/>
              </a:spcBef>
              <a:spcAft>
                <a:spcPts val="0"/>
              </a:spcAft>
              <a:buClr>
                <a:srgbClr val="7030A0"/>
              </a:buClr>
              <a:buSzPts val="1300"/>
              <a:buFont typeface="Noto Sans Symbols"/>
              <a:buChar char="▪"/>
            </a:pPr>
            <a:r>
              <a:rPr lang="en-US" sz="1300">
                <a:solidFill>
                  <a:schemeClr val="dk1"/>
                </a:solidFill>
                <a:latin typeface="Montserrat"/>
                <a:ea typeface="Montserrat"/>
                <a:cs typeface="Montserrat"/>
                <a:sym typeface="Montserrat"/>
              </a:rPr>
              <a:t>Accounting</a:t>
            </a:r>
            <a:endParaRPr/>
          </a:p>
          <a:p>
            <a:pPr marL="457200" marR="0" lvl="0" indent="-311150" algn="l" rtl="0">
              <a:lnSpc>
                <a:spcPct val="140000"/>
              </a:lnSpc>
              <a:spcBef>
                <a:spcPts val="0"/>
              </a:spcBef>
              <a:spcAft>
                <a:spcPts val="0"/>
              </a:spcAft>
              <a:buClr>
                <a:srgbClr val="7030A0"/>
              </a:buClr>
              <a:buSzPts val="1300"/>
              <a:buFont typeface="Noto Sans Symbols"/>
              <a:buChar char="▪"/>
            </a:pPr>
            <a:r>
              <a:rPr lang="en-US" sz="1300">
                <a:solidFill>
                  <a:schemeClr val="dk1"/>
                </a:solidFill>
                <a:latin typeface="Montserrat"/>
                <a:ea typeface="Montserrat"/>
                <a:cs typeface="Montserrat"/>
                <a:sym typeface="Montserrat"/>
              </a:rPr>
              <a:t>Economics &amp; Finance</a:t>
            </a:r>
            <a:endParaRPr/>
          </a:p>
          <a:p>
            <a:pPr marL="457200" marR="0" lvl="0" indent="-311150" algn="l" rtl="0">
              <a:lnSpc>
                <a:spcPct val="140000"/>
              </a:lnSpc>
              <a:spcBef>
                <a:spcPts val="0"/>
              </a:spcBef>
              <a:spcAft>
                <a:spcPts val="0"/>
              </a:spcAft>
              <a:buClr>
                <a:srgbClr val="7030A0"/>
              </a:buClr>
              <a:buSzPts val="1300"/>
              <a:buFont typeface="Noto Sans Symbols"/>
              <a:buChar char="▪"/>
            </a:pPr>
            <a:r>
              <a:rPr lang="en-US" sz="1300">
                <a:solidFill>
                  <a:schemeClr val="dk1"/>
                </a:solidFill>
                <a:latin typeface="Montserrat"/>
                <a:ea typeface="Montserrat"/>
                <a:cs typeface="Montserrat"/>
                <a:sym typeface="Montserrat"/>
              </a:rPr>
              <a:t>Management</a:t>
            </a:r>
            <a:endParaRPr/>
          </a:p>
          <a:p>
            <a:pPr marL="457200" marR="0" lvl="0" indent="-311150" algn="l" rtl="0">
              <a:lnSpc>
                <a:spcPct val="140000"/>
              </a:lnSpc>
              <a:spcBef>
                <a:spcPts val="0"/>
              </a:spcBef>
              <a:spcAft>
                <a:spcPts val="0"/>
              </a:spcAft>
              <a:buClr>
                <a:srgbClr val="7030A0"/>
              </a:buClr>
              <a:buSzPts val="1300"/>
              <a:buFont typeface="Noto Sans Symbols"/>
              <a:buChar char="▪"/>
            </a:pPr>
            <a:r>
              <a:rPr lang="en-US" sz="1300">
                <a:solidFill>
                  <a:schemeClr val="dk1"/>
                </a:solidFill>
                <a:latin typeface="Montserrat"/>
                <a:ea typeface="Montserrat"/>
                <a:cs typeface="Montserrat"/>
                <a:sym typeface="Montserrat"/>
              </a:rPr>
              <a:t>Marketing</a:t>
            </a:r>
            <a:endParaRPr/>
          </a:p>
        </p:txBody>
      </p:sp>
      <p:sp>
        <p:nvSpPr>
          <p:cNvPr id="779" name="Google Shape;779;p23"/>
          <p:cNvSpPr txBox="1"/>
          <p:nvPr/>
        </p:nvSpPr>
        <p:spPr>
          <a:xfrm>
            <a:off x="6332101" y="2844630"/>
            <a:ext cx="1880594" cy="1400383"/>
          </a:xfrm>
          <a:prstGeom prst="rect">
            <a:avLst/>
          </a:prstGeom>
          <a:noFill/>
          <a:ln>
            <a:noFill/>
          </a:ln>
        </p:spPr>
        <p:txBody>
          <a:bodyPr spcFirstLastPara="1" wrap="square" lIns="0" tIns="0" rIns="0" bIns="0" anchor="t" anchorCtr="0">
            <a:spAutoFit/>
          </a:bodyPr>
          <a:lstStyle/>
          <a:p>
            <a:pPr marL="457200" marR="0" lvl="0" indent="-311150" algn="l" rtl="0">
              <a:lnSpc>
                <a:spcPct val="140000"/>
              </a:lnSpc>
              <a:spcBef>
                <a:spcPts val="0"/>
              </a:spcBef>
              <a:spcAft>
                <a:spcPts val="0"/>
              </a:spcAft>
              <a:buClr>
                <a:srgbClr val="7030A0"/>
              </a:buClr>
              <a:buSzPts val="1300"/>
              <a:buFont typeface="Noto Sans Symbols"/>
              <a:buChar char="▪"/>
            </a:pPr>
            <a:r>
              <a:rPr lang="en-US" sz="1300">
                <a:solidFill>
                  <a:schemeClr val="dk1"/>
                </a:solidFill>
                <a:latin typeface="Montserrat"/>
                <a:ea typeface="Montserrat"/>
                <a:cs typeface="Montserrat"/>
                <a:sym typeface="Montserrat"/>
              </a:rPr>
              <a:t>Biology</a:t>
            </a:r>
            <a:endParaRPr sz="1300">
              <a:solidFill>
                <a:schemeClr val="dk1"/>
              </a:solidFill>
              <a:latin typeface="Montserrat"/>
              <a:ea typeface="Montserrat"/>
              <a:cs typeface="Montserrat"/>
              <a:sym typeface="Montserrat"/>
            </a:endParaRPr>
          </a:p>
          <a:p>
            <a:pPr marL="457200" marR="0" lvl="0" indent="-311150" algn="l" rtl="0">
              <a:lnSpc>
                <a:spcPct val="140000"/>
              </a:lnSpc>
              <a:spcBef>
                <a:spcPts val="0"/>
              </a:spcBef>
              <a:spcAft>
                <a:spcPts val="0"/>
              </a:spcAft>
              <a:buClr>
                <a:srgbClr val="7030A0"/>
              </a:buClr>
              <a:buSzPts val="1300"/>
              <a:buFont typeface="Noto Sans Symbols"/>
              <a:buChar char="▪"/>
            </a:pPr>
            <a:r>
              <a:rPr lang="en-US" sz="1300">
                <a:solidFill>
                  <a:schemeClr val="dk1"/>
                </a:solidFill>
                <a:latin typeface="Montserrat"/>
                <a:ea typeface="Montserrat"/>
                <a:cs typeface="Montserrat"/>
                <a:sym typeface="Montserrat"/>
              </a:rPr>
              <a:t>Chemistry</a:t>
            </a:r>
            <a:endParaRPr sz="1300">
              <a:solidFill>
                <a:schemeClr val="dk1"/>
              </a:solidFill>
              <a:latin typeface="Montserrat"/>
              <a:ea typeface="Montserrat"/>
              <a:cs typeface="Montserrat"/>
              <a:sym typeface="Montserrat"/>
            </a:endParaRPr>
          </a:p>
          <a:p>
            <a:pPr marL="457200" marR="0" lvl="0" indent="-311150" algn="l" rtl="0">
              <a:lnSpc>
                <a:spcPct val="140000"/>
              </a:lnSpc>
              <a:spcBef>
                <a:spcPts val="0"/>
              </a:spcBef>
              <a:spcAft>
                <a:spcPts val="0"/>
              </a:spcAft>
              <a:buClr>
                <a:srgbClr val="7030A0"/>
              </a:buClr>
              <a:buSzPts val="1300"/>
              <a:buFont typeface="Noto Sans Symbols"/>
              <a:buChar char="▪"/>
            </a:pPr>
            <a:r>
              <a:rPr lang="en-US" sz="1300">
                <a:solidFill>
                  <a:schemeClr val="dk1"/>
                </a:solidFill>
                <a:latin typeface="Montserrat"/>
                <a:ea typeface="Montserrat"/>
                <a:cs typeface="Montserrat"/>
                <a:sym typeface="Montserrat"/>
              </a:rPr>
              <a:t>Environmental Science</a:t>
            </a:r>
            <a:endParaRPr sz="1300">
              <a:solidFill>
                <a:schemeClr val="dk1"/>
              </a:solidFill>
              <a:latin typeface="Montserrat"/>
              <a:ea typeface="Montserrat"/>
              <a:cs typeface="Montserrat"/>
              <a:sym typeface="Montserrat"/>
            </a:endParaRPr>
          </a:p>
          <a:p>
            <a:pPr marL="628650" marR="0" lvl="0" indent="-88900" algn="l" rtl="0">
              <a:lnSpc>
                <a:spcPct val="140000"/>
              </a:lnSpc>
              <a:spcBef>
                <a:spcPts val="0"/>
              </a:spcBef>
              <a:spcAft>
                <a:spcPts val="0"/>
              </a:spcAft>
              <a:buClr>
                <a:srgbClr val="7030A0"/>
              </a:buClr>
              <a:buSzPts val="1300"/>
              <a:buFont typeface="Noto Sans Symbols"/>
              <a:buNone/>
            </a:pPr>
            <a:endParaRPr sz="1300" b="1">
              <a:solidFill>
                <a:schemeClr val="dk1"/>
              </a:solidFill>
              <a:latin typeface="Montserrat"/>
              <a:ea typeface="Montserrat"/>
              <a:cs typeface="Montserrat"/>
              <a:sym typeface="Montserrat"/>
            </a:endParaRPr>
          </a:p>
        </p:txBody>
      </p:sp>
      <p:sp>
        <p:nvSpPr>
          <p:cNvPr id="780" name="Google Shape;780;p23"/>
          <p:cNvSpPr txBox="1"/>
          <p:nvPr/>
        </p:nvSpPr>
        <p:spPr>
          <a:xfrm>
            <a:off x="9184256" y="5045699"/>
            <a:ext cx="1905251" cy="56772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600" b="1">
                <a:solidFill>
                  <a:srgbClr val="2E3192"/>
                </a:solidFill>
                <a:latin typeface="Montserrat"/>
                <a:ea typeface="Montserrat"/>
                <a:cs typeface="Montserrat"/>
                <a:sym typeface="Montserrat"/>
              </a:rPr>
              <a:t>Bachelor of Arts &amp; Science</a:t>
            </a:r>
            <a:endParaRPr sz="1600">
              <a:solidFill>
                <a:srgbClr val="2E3192"/>
              </a:solidFill>
              <a:latin typeface="Montserrat"/>
              <a:ea typeface="Montserrat"/>
              <a:cs typeface="Montserrat"/>
              <a:sym typeface="Montserrat"/>
            </a:endParaRPr>
          </a:p>
        </p:txBody>
      </p:sp>
      <p:sp>
        <p:nvSpPr>
          <p:cNvPr id="781" name="Google Shape;781;p23"/>
          <p:cNvSpPr txBox="1"/>
          <p:nvPr/>
        </p:nvSpPr>
        <p:spPr>
          <a:xfrm>
            <a:off x="15879728" y="5258995"/>
            <a:ext cx="1481137" cy="10782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782" name="Google Shape;782;p23"/>
          <p:cNvSpPr txBox="1"/>
          <p:nvPr/>
        </p:nvSpPr>
        <p:spPr>
          <a:xfrm>
            <a:off x="9004715" y="2720013"/>
            <a:ext cx="2148402" cy="1960537"/>
          </a:xfrm>
          <a:prstGeom prst="rect">
            <a:avLst/>
          </a:prstGeom>
          <a:noFill/>
          <a:ln>
            <a:noFill/>
          </a:ln>
        </p:spPr>
        <p:txBody>
          <a:bodyPr spcFirstLastPara="1" wrap="square" lIns="0" tIns="0" rIns="0" bIns="0" anchor="t" anchorCtr="0">
            <a:spAutoFit/>
          </a:bodyPr>
          <a:lstStyle/>
          <a:p>
            <a:pPr marL="457200" marR="0" lvl="0" indent="-311150" algn="l" rtl="0">
              <a:lnSpc>
                <a:spcPct val="140000"/>
              </a:lnSpc>
              <a:spcBef>
                <a:spcPts val="0"/>
              </a:spcBef>
              <a:spcAft>
                <a:spcPts val="0"/>
              </a:spcAft>
              <a:buClr>
                <a:srgbClr val="7030A0"/>
              </a:buClr>
              <a:buSzPts val="1300"/>
              <a:buFont typeface="Noto Sans Symbols"/>
              <a:buChar char="▪"/>
            </a:pPr>
            <a:r>
              <a:rPr lang="en-US" sz="1300">
                <a:solidFill>
                  <a:schemeClr val="dk1"/>
                </a:solidFill>
                <a:latin typeface="Montserrat"/>
                <a:ea typeface="Montserrat"/>
                <a:cs typeface="Montserrat"/>
                <a:sym typeface="Montserrat"/>
              </a:rPr>
              <a:t>Christian Studies</a:t>
            </a:r>
            <a:endParaRPr sz="1300">
              <a:solidFill>
                <a:schemeClr val="dk1"/>
              </a:solidFill>
              <a:latin typeface="Montserrat"/>
              <a:ea typeface="Montserrat"/>
              <a:cs typeface="Montserrat"/>
              <a:sym typeface="Montserrat"/>
            </a:endParaRPr>
          </a:p>
          <a:p>
            <a:pPr marL="457200" marR="0" lvl="0" indent="-311150" algn="l" rtl="0">
              <a:lnSpc>
                <a:spcPct val="140000"/>
              </a:lnSpc>
              <a:spcBef>
                <a:spcPts val="0"/>
              </a:spcBef>
              <a:spcAft>
                <a:spcPts val="0"/>
              </a:spcAft>
              <a:buClr>
                <a:srgbClr val="7030A0"/>
              </a:buClr>
              <a:buSzPts val="1300"/>
              <a:buFont typeface="Noto Sans Symbols"/>
              <a:buChar char="▪"/>
            </a:pPr>
            <a:r>
              <a:rPr lang="en-US" sz="1300">
                <a:solidFill>
                  <a:schemeClr val="dk1"/>
                </a:solidFill>
                <a:latin typeface="Montserrat"/>
                <a:ea typeface="Montserrat"/>
                <a:cs typeface="Montserrat"/>
                <a:sym typeface="Montserrat"/>
              </a:rPr>
              <a:t>English </a:t>
            </a:r>
            <a:endParaRPr/>
          </a:p>
          <a:p>
            <a:pPr marL="457200" marR="0" lvl="0" indent="-311150" algn="l" rtl="0">
              <a:lnSpc>
                <a:spcPct val="140000"/>
              </a:lnSpc>
              <a:spcBef>
                <a:spcPts val="0"/>
              </a:spcBef>
              <a:spcAft>
                <a:spcPts val="0"/>
              </a:spcAft>
              <a:buClr>
                <a:srgbClr val="7030A0"/>
              </a:buClr>
              <a:buSzPts val="1300"/>
              <a:buFont typeface="Noto Sans Symbols"/>
              <a:buChar char="▪"/>
            </a:pPr>
            <a:r>
              <a:rPr lang="en-US" sz="1300">
                <a:solidFill>
                  <a:schemeClr val="dk1"/>
                </a:solidFill>
                <a:latin typeface="Montserrat"/>
                <a:ea typeface="Montserrat"/>
                <a:cs typeface="Montserrat"/>
                <a:sym typeface="Montserrat"/>
              </a:rPr>
              <a:t>History</a:t>
            </a:r>
            <a:endParaRPr sz="1300">
              <a:solidFill>
                <a:schemeClr val="dk1"/>
              </a:solidFill>
              <a:latin typeface="Montserrat"/>
              <a:ea typeface="Montserrat"/>
              <a:cs typeface="Montserrat"/>
              <a:sym typeface="Montserrat"/>
            </a:endParaRPr>
          </a:p>
          <a:p>
            <a:pPr marL="457200" marR="0" lvl="0" indent="-311150" algn="l" rtl="0">
              <a:lnSpc>
                <a:spcPct val="140000"/>
              </a:lnSpc>
              <a:spcBef>
                <a:spcPts val="0"/>
              </a:spcBef>
              <a:spcAft>
                <a:spcPts val="0"/>
              </a:spcAft>
              <a:buClr>
                <a:srgbClr val="7030A0"/>
              </a:buClr>
              <a:buSzPts val="1300"/>
              <a:buFont typeface="Noto Sans Symbols"/>
              <a:buChar char="▪"/>
            </a:pPr>
            <a:r>
              <a:rPr lang="en-US" sz="1300">
                <a:solidFill>
                  <a:schemeClr val="dk1"/>
                </a:solidFill>
                <a:latin typeface="Montserrat"/>
                <a:ea typeface="Montserrat"/>
                <a:cs typeface="Montserrat"/>
                <a:sym typeface="Montserrat"/>
              </a:rPr>
              <a:t>Psychology </a:t>
            </a:r>
            <a:endParaRPr sz="1300">
              <a:solidFill>
                <a:schemeClr val="dk1"/>
              </a:solidFill>
              <a:latin typeface="Montserrat"/>
              <a:ea typeface="Montserrat"/>
              <a:cs typeface="Montserrat"/>
              <a:sym typeface="Montserrat"/>
            </a:endParaRPr>
          </a:p>
          <a:p>
            <a:pPr marL="457200" marR="0" lvl="0" indent="-311150" algn="l" rtl="0">
              <a:lnSpc>
                <a:spcPct val="140000"/>
              </a:lnSpc>
              <a:spcBef>
                <a:spcPts val="0"/>
              </a:spcBef>
              <a:spcAft>
                <a:spcPts val="0"/>
              </a:spcAft>
              <a:buClr>
                <a:srgbClr val="7030A0"/>
              </a:buClr>
              <a:buSzPts val="1300"/>
              <a:buFont typeface="Noto Sans Symbols"/>
              <a:buChar char="▪"/>
            </a:pPr>
            <a:r>
              <a:rPr lang="en-US" sz="1300">
                <a:solidFill>
                  <a:schemeClr val="dk1"/>
                </a:solidFill>
                <a:latin typeface="Montserrat"/>
                <a:ea typeface="Montserrat"/>
                <a:cs typeface="Montserrat"/>
                <a:sym typeface="Montserrat"/>
              </a:rPr>
              <a:t>Religious Studies </a:t>
            </a:r>
            <a:endParaRPr sz="1300">
              <a:solidFill>
                <a:schemeClr val="dk1"/>
              </a:solidFill>
              <a:latin typeface="Montserrat"/>
              <a:ea typeface="Montserrat"/>
              <a:cs typeface="Montserrat"/>
              <a:sym typeface="Montserrat"/>
            </a:endParaRPr>
          </a:p>
          <a:p>
            <a:pPr marL="457200" marR="0" lvl="0" indent="-311150" algn="l" rtl="0">
              <a:lnSpc>
                <a:spcPct val="140000"/>
              </a:lnSpc>
              <a:spcBef>
                <a:spcPts val="0"/>
              </a:spcBef>
              <a:spcAft>
                <a:spcPts val="0"/>
              </a:spcAft>
              <a:buClr>
                <a:srgbClr val="7030A0"/>
              </a:buClr>
              <a:buSzPts val="1300"/>
              <a:buFont typeface="Noto Sans Symbols"/>
              <a:buChar char="▪"/>
            </a:pPr>
            <a:r>
              <a:rPr lang="en-US" sz="1300">
                <a:solidFill>
                  <a:schemeClr val="dk1"/>
                </a:solidFill>
                <a:latin typeface="Montserrat"/>
                <a:ea typeface="Montserrat"/>
                <a:cs typeface="Montserrat"/>
                <a:sym typeface="Montserrat"/>
              </a:rPr>
              <a:t>Sociology and </a:t>
            </a:r>
            <a:endParaRPr/>
          </a:p>
          <a:p>
            <a:pPr marL="146050" marR="0" lvl="0" indent="0" algn="l" rtl="0">
              <a:lnSpc>
                <a:spcPct val="140000"/>
              </a:lnSpc>
              <a:spcBef>
                <a:spcPts val="0"/>
              </a:spcBef>
              <a:spcAft>
                <a:spcPts val="0"/>
              </a:spcAft>
              <a:buNone/>
            </a:pPr>
            <a:r>
              <a:rPr lang="en-US" sz="1300">
                <a:solidFill>
                  <a:schemeClr val="dk1"/>
                </a:solidFill>
                <a:latin typeface="Montserrat"/>
                <a:ea typeface="Montserrat"/>
                <a:cs typeface="Montserrat"/>
                <a:sym typeface="Montserrat"/>
              </a:rPr>
              <a:t>       Biology in Science.</a:t>
            </a:r>
            <a:endParaRPr sz="1300">
              <a:solidFill>
                <a:schemeClr val="dk1"/>
              </a:solidFill>
              <a:latin typeface="Montserrat"/>
              <a:ea typeface="Montserrat"/>
              <a:cs typeface="Montserrat"/>
              <a:sym typeface="Montserrat"/>
            </a:endParaRPr>
          </a:p>
        </p:txBody>
      </p:sp>
      <p:grpSp>
        <p:nvGrpSpPr>
          <p:cNvPr id="783" name="Google Shape;783;p23"/>
          <p:cNvGrpSpPr/>
          <p:nvPr/>
        </p:nvGrpSpPr>
        <p:grpSpPr>
          <a:xfrm>
            <a:off x="1700741" y="1851878"/>
            <a:ext cx="621292" cy="621243"/>
            <a:chOff x="6887761" y="4379487"/>
            <a:chExt cx="2089405" cy="2089239"/>
          </a:xfrm>
        </p:grpSpPr>
        <p:sp>
          <p:nvSpPr>
            <p:cNvPr id="784" name="Google Shape;784;p23"/>
            <p:cNvSpPr/>
            <p:nvPr/>
          </p:nvSpPr>
          <p:spPr>
            <a:xfrm>
              <a:off x="6887761" y="4379487"/>
              <a:ext cx="2089405" cy="2089239"/>
            </a:xfrm>
            <a:custGeom>
              <a:avLst/>
              <a:gdLst/>
              <a:ahLst/>
              <a:cxnLst/>
              <a:rect l="l" t="t" r="r" b="b"/>
              <a:pathLst>
                <a:path w="2089405" h="2089239" extrusionOk="0">
                  <a:moveTo>
                    <a:pt x="1007202" y="1944697"/>
                  </a:moveTo>
                  <a:cubicBezTo>
                    <a:pt x="1007202" y="1861604"/>
                    <a:pt x="1007202" y="1778448"/>
                    <a:pt x="1007202" y="1695355"/>
                  </a:cubicBezTo>
                  <a:cubicBezTo>
                    <a:pt x="1007202" y="1691555"/>
                    <a:pt x="1006454" y="1687756"/>
                    <a:pt x="1005894" y="1681776"/>
                  </a:cubicBezTo>
                  <a:cubicBezTo>
                    <a:pt x="861259" y="1670315"/>
                    <a:pt x="733941" y="1616747"/>
                    <a:pt x="626493" y="1522130"/>
                  </a:cubicBezTo>
                  <a:cubicBezTo>
                    <a:pt x="553490" y="1595506"/>
                    <a:pt x="481297" y="1667948"/>
                    <a:pt x="407111" y="1742508"/>
                  </a:cubicBezTo>
                  <a:cubicBezTo>
                    <a:pt x="443737" y="1799751"/>
                    <a:pt x="455510" y="1865715"/>
                    <a:pt x="433210" y="1935915"/>
                  </a:cubicBezTo>
                  <a:cubicBezTo>
                    <a:pt x="417078" y="1986680"/>
                    <a:pt x="385746" y="2026358"/>
                    <a:pt x="340774" y="2054824"/>
                  </a:cubicBezTo>
                  <a:cubicBezTo>
                    <a:pt x="248711" y="2113001"/>
                    <a:pt x="129490" y="2095997"/>
                    <a:pt x="56674" y="2014585"/>
                  </a:cubicBezTo>
                  <a:cubicBezTo>
                    <a:pt x="-13525" y="1936101"/>
                    <a:pt x="-19131" y="1816320"/>
                    <a:pt x="43656" y="1735407"/>
                  </a:cubicBezTo>
                  <a:cubicBezTo>
                    <a:pt x="117468" y="1640292"/>
                    <a:pt x="230647" y="1621107"/>
                    <a:pt x="349307" y="1683022"/>
                  </a:cubicBezTo>
                  <a:cubicBezTo>
                    <a:pt x="421998" y="1609708"/>
                    <a:pt x="494503" y="1536519"/>
                    <a:pt x="567381" y="1463018"/>
                  </a:cubicBezTo>
                  <a:cubicBezTo>
                    <a:pt x="444111" y="1272663"/>
                    <a:pt x="440000" y="1262572"/>
                    <a:pt x="413589" y="1082059"/>
                  </a:cubicBezTo>
                  <a:lnTo>
                    <a:pt x="138522" y="1082059"/>
                  </a:lnTo>
                  <a:cubicBezTo>
                    <a:pt x="147616" y="1091652"/>
                    <a:pt x="153346" y="1097943"/>
                    <a:pt x="159389" y="1103923"/>
                  </a:cubicBezTo>
                  <a:cubicBezTo>
                    <a:pt x="179134" y="1123793"/>
                    <a:pt x="199253" y="1143165"/>
                    <a:pt x="218563" y="1163408"/>
                  </a:cubicBezTo>
                  <a:cubicBezTo>
                    <a:pt x="235755" y="1181472"/>
                    <a:pt x="236440" y="1201654"/>
                    <a:pt x="221490" y="1217413"/>
                  </a:cubicBezTo>
                  <a:cubicBezTo>
                    <a:pt x="206292" y="1233483"/>
                    <a:pt x="183868" y="1233546"/>
                    <a:pt x="165680" y="1215606"/>
                  </a:cubicBezTo>
                  <a:cubicBezTo>
                    <a:pt x="118029" y="1168703"/>
                    <a:pt x="70814" y="1121426"/>
                    <a:pt x="23910" y="1073775"/>
                  </a:cubicBezTo>
                  <a:cubicBezTo>
                    <a:pt x="5099" y="1054652"/>
                    <a:pt x="4912" y="1035343"/>
                    <a:pt x="23537" y="1016407"/>
                  </a:cubicBezTo>
                  <a:cubicBezTo>
                    <a:pt x="70378" y="968756"/>
                    <a:pt x="117717" y="921541"/>
                    <a:pt x="165244" y="874575"/>
                  </a:cubicBezTo>
                  <a:cubicBezTo>
                    <a:pt x="183307" y="856761"/>
                    <a:pt x="205981" y="856325"/>
                    <a:pt x="221054" y="871897"/>
                  </a:cubicBezTo>
                  <a:cubicBezTo>
                    <a:pt x="236751" y="888154"/>
                    <a:pt x="235692" y="908585"/>
                    <a:pt x="217006" y="927583"/>
                  </a:cubicBezTo>
                  <a:cubicBezTo>
                    <a:pt x="192090" y="952810"/>
                    <a:pt x="166552" y="977352"/>
                    <a:pt x="136217" y="1007188"/>
                  </a:cubicBezTo>
                  <a:lnTo>
                    <a:pt x="414773" y="1007188"/>
                  </a:lnTo>
                  <a:cubicBezTo>
                    <a:pt x="427044" y="863550"/>
                    <a:pt x="478308" y="737041"/>
                    <a:pt x="572301" y="630403"/>
                  </a:cubicBezTo>
                  <a:cubicBezTo>
                    <a:pt x="497368" y="555843"/>
                    <a:pt x="423182" y="482093"/>
                    <a:pt x="347314" y="406599"/>
                  </a:cubicBezTo>
                  <a:cubicBezTo>
                    <a:pt x="293247" y="441543"/>
                    <a:pt x="231457" y="456866"/>
                    <a:pt x="164434" y="437183"/>
                  </a:cubicBezTo>
                  <a:cubicBezTo>
                    <a:pt x="110118" y="421237"/>
                    <a:pt x="68011" y="388037"/>
                    <a:pt x="37053" y="340884"/>
                  </a:cubicBezTo>
                  <a:cubicBezTo>
                    <a:pt x="-22931" y="249444"/>
                    <a:pt x="-8978" y="135020"/>
                    <a:pt x="70876" y="60958"/>
                  </a:cubicBezTo>
                  <a:cubicBezTo>
                    <a:pt x="153035" y="-15221"/>
                    <a:pt x="267833" y="-20453"/>
                    <a:pt x="356408" y="47816"/>
                  </a:cubicBezTo>
                  <a:cubicBezTo>
                    <a:pt x="430781" y="105121"/>
                    <a:pt x="486592" y="218736"/>
                    <a:pt x="404308" y="352034"/>
                  </a:cubicBezTo>
                  <a:cubicBezTo>
                    <a:pt x="440996" y="388598"/>
                    <a:pt x="478370" y="425597"/>
                    <a:pt x="515431" y="462846"/>
                  </a:cubicBezTo>
                  <a:cubicBezTo>
                    <a:pt x="552182" y="499721"/>
                    <a:pt x="588683" y="536783"/>
                    <a:pt x="626804" y="575340"/>
                  </a:cubicBezTo>
                  <a:cubicBezTo>
                    <a:pt x="680808" y="528249"/>
                    <a:pt x="739049" y="490378"/>
                    <a:pt x="803767" y="463157"/>
                  </a:cubicBezTo>
                  <a:cubicBezTo>
                    <a:pt x="867986" y="436124"/>
                    <a:pt x="935071" y="420739"/>
                    <a:pt x="1005894" y="415257"/>
                  </a:cubicBezTo>
                  <a:lnTo>
                    <a:pt x="1005894" y="143802"/>
                  </a:lnTo>
                  <a:cubicBezTo>
                    <a:pt x="1004212" y="142557"/>
                    <a:pt x="1002593" y="141311"/>
                    <a:pt x="1000911" y="140065"/>
                  </a:cubicBezTo>
                  <a:cubicBezTo>
                    <a:pt x="977615" y="164669"/>
                    <a:pt x="954630" y="189585"/>
                    <a:pt x="930960" y="213753"/>
                  </a:cubicBezTo>
                  <a:cubicBezTo>
                    <a:pt x="909471" y="235679"/>
                    <a:pt x="889289" y="237921"/>
                    <a:pt x="871973" y="221477"/>
                  </a:cubicBezTo>
                  <a:cubicBezTo>
                    <a:pt x="854781" y="205157"/>
                    <a:pt x="857210" y="182235"/>
                    <a:pt x="878825" y="160558"/>
                  </a:cubicBezTo>
                  <a:cubicBezTo>
                    <a:pt x="922738" y="116520"/>
                    <a:pt x="966652" y="72482"/>
                    <a:pt x="1010752" y="28693"/>
                  </a:cubicBezTo>
                  <a:cubicBezTo>
                    <a:pt x="1035855" y="3777"/>
                    <a:pt x="1053670" y="3590"/>
                    <a:pt x="1078398" y="28132"/>
                  </a:cubicBezTo>
                  <a:cubicBezTo>
                    <a:pt x="1123121" y="72482"/>
                    <a:pt x="1167596" y="117018"/>
                    <a:pt x="1211945" y="161679"/>
                  </a:cubicBezTo>
                  <a:cubicBezTo>
                    <a:pt x="1233373" y="183231"/>
                    <a:pt x="1235553" y="203787"/>
                    <a:pt x="1219046" y="220791"/>
                  </a:cubicBezTo>
                  <a:cubicBezTo>
                    <a:pt x="1201917" y="238419"/>
                    <a:pt x="1180863" y="236115"/>
                    <a:pt x="1158315" y="213691"/>
                  </a:cubicBezTo>
                  <a:cubicBezTo>
                    <a:pt x="1134333" y="189834"/>
                    <a:pt x="1110664" y="165791"/>
                    <a:pt x="1083319" y="138259"/>
                  </a:cubicBezTo>
                  <a:lnTo>
                    <a:pt x="1083319" y="414385"/>
                  </a:lnTo>
                  <a:cubicBezTo>
                    <a:pt x="1154141" y="419991"/>
                    <a:pt x="1222098" y="434131"/>
                    <a:pt x="1287253" y="460853"/>
                  </a:cubicBezTo>
                  <a:cubicBezTo>
                    <a:pt x="1352407" y="487575"/>
                    <a:pt x="1411270" y="524387"/>
                    <a:pt x="1463592" y="569609"/>
                  </a:cubicBezTo>
                  <a:cubicBezTo>
                    <a:pt x="1537218" y="495485"/>
                    <a:pt x="1609410" y="422856"/>
                    <a:pt x="1681915" y="349916"/>
                  </a:cubicBezTo>
                  <a:cubicBezTo>
                    <a:pt x="1604303" y="228951"/>
                    <a:pt x="1656812" y="96152"/>
                    <a:pt x="1733054" y="43455"/>
                  </a:cubicBezTo>
                  <a:cubicBezTo>
                    <a:pt x="1823871" y="-19332"/>
                    <a:pt x="1953245" y="-8182"/>
                    <a:pt x="2028054" y="70115"/>
                  </a:cubicBezTo>
                  <a:cubicBezTo>
                    <a:pt x="2100433" y="145858"/>
                    <a:pt x="2107161" y="273363"/>
                    <a:pt x="2043875" y="355086"/>
                  </a:cubicBezTo>
                  <a:cubicBezTo>
                    <a:pt x="1985759" y="430082"/>
                    <a:pt x="1858130" y="484959"/>
                    <a:pt x="1737352" y="405167"/>
                  </a:cubicBezTo>
                  <a:cubicBezTo>
                    <a:pt x="1701598" y="440920"/>
                    <a:pt x="1665533" y="477110"/>
                    <a:pt x="1629405" y="513175"/>
                  </a:cubicBezTo>
                  <a:cubicBezTo>
                    <a:pt x="1593091" y="549365"/>
                    <a:pt x="1556714" y="585493"/>
                    <a:pt x="1518905" y="623177"/>
                  </a:cubicBezTo>
                  <a:cubicBezTo>
                    <a:pt x="1616636" y="732868"/>
                    <a:pt x="1670889" y="860560"/>
                    <a:pt x="1681852" y="1006503"/>
                  </a:cubicBezTo>
                  <a:lnTo>
                    <a:pt x="1948199" y="1006503"/>
                  </a:lnTo>
                  <a:cubicBezTo>
                    <a:pt x="1943590" y="1000648"/>
                    <a:pt x="1940600" y="995976"/>
                    <a:pt x="1936800" y="992114"/>
                  </a:cubicBezTo>
                  <a:cubicBezTo>
                    <a:pt x="1914439" y="969441"/>
                    <a:pt x="1891330" y="947391"/>
                    <a:pt x="1869529" y="924219"/>
                  </a:cubicBezTo>
                  <a:cubicBezTo>
                    <a:pt x="1853894" y="907650"/>
                    <a:pt x="1854330" y="886597"/>
                    <a:pt x="1868594" y="871897"/>
                  </a:cubicBezTo>
                  <a:cubicBezTo>
                    <a:pt x="1882547" y="857508"/>
                    <a:pt x="1905220" y="856137"/>
                    <a:pt x="1920979" y="871523"/>
                  </a:cubicBezTo>
                  <a:cubicBezTo>
                    <a:pt x="1970499" y="919797"/>
                    <a:pt x="2019458" y="968693"/>
                    <a:pt x="2067856" y="1018151"/>
                  </a:cubicBezTo>
                  <a:cubicBezTo>
                    <a:pt x="2084799" y="1035467"/>
                    <a:pt x="2084736" y="1054714"/>
                    <a:pt x="2067732" y="1072093"/>
                  </a:cubicBezTo>
                  <a:cubicBezTo>
                    <a:pt x="2019894" y="1120927"/>
                    <a:pt x="1971433" y="1169264"/>
                    <a:pt x="1922599" y="1217164"/>
                  </a:cubicBezTo>
                  <a:cubicBezTo>
                    <a:pt x="1905656" y="1233795"/>
                    <a:pt x="1883170" y="1233047"/>
                    <a:pt x="1868470" y="1217786"/>
                  </a:cubicBezTo>
                  <a:cubicBezTo>
                    <a:pt x="1853769" y="1202464"/>
                    <a:pt x="1854081" y="1181099"/>
                    <a:pt x="1871148" y="1163657"/>
                  </a:cubicBezTo>
                  <a:cubicBezTo>
                    <a:pt x="1896375" y="1137745"/>
                    <a:pt x="1922599" y="1112705"/>
                    <a:pt x="1952186" y="1083616"/>
                  </a:cubicBezTo>
                  <a:lnTo>
                    <a:pt x="1682288" y="1083616"/>
                  </a:lnTo>
                  <a:cubicBezTo>
                    <a:pt x="1672820" y="1229684"/>
                    <a:pt x="1619937" y="1358061"/>
                    <a:pt x="1525134" y="1466506"/>
                  </a:cubicBezTo>
                  <a:cubicBezTo>
                    <a:pt x="1597638" y="1539135"/>
                    <a:pt x="1668896" y="1610455"/>
                    <a:pt x="1742085" y="1683831"/>
                  </a:cubicBezTo>
                  <a:cubicBezTo>
                    <a:pt x="1802879" y="1644714"/>
                    <a:pt x="1871148" y="1632879"/>
                    <a:pt x="1943341" y="1657795"/>
                  </a:cubicBezTo>
                  <a:cubicBezTo>
                    <a:pt x="1992238" y="1674675"/>
                    <a:pt x="2028863" y="1707564"/>
                    <a:pt x="2055336" y="1751664"/>
                  </a:cubicBezTo>
                  <a:cubicBezTo>
                    <a:pt x="2112704" y="1847215"/>
                    <a:pt x="2096633" y="1957591"/>
                    <a:pt x="2014599" y="2033334"/>
                  </a:cubicBezTo>
                  <a:cubicBezTo>
                    <a:pt x="1938109" y="2103970"/>
                    <a:pt x="1822251" y="2107769"/>
                    <a:pt x="1733552" y="2042678"/>
                  </a:cubicBezTo>
                  <a:cubicBezTo>
                    <a:pt x="1638811" y="1973101"/>
                    <a:pt x="1622304" y="1872442"/>
                    <a:pt x="1684219" y="1738023"/>
                  </a:cubicBezTo>
                  <a:cubicBezTo>
                    <a:pt x="1680980" y="1734348"/>
                    <a:pt x="1677679" y="1730174"/>
                    <a:pt x="1673879" y="1726375"/>
                  </a:cubicBezTo>
                  <a:cubicBezTo>
                    <a:pt x="1606483" y="1658729"/>
                    <a:pt x="1538962" y="1591146"/>
                    <a:pt x="1470070" y="1522130"/>
                  </a:cubicBezTo>
                  <a:cubicBezTo>
                    <a:pt x="1359071" y="1619238"/>
                    <a:pt x="1230943" y="1672744"/>
                    <a:pt x="1083755" y="1682212"/>
                  </a:cubicBezTo>
                  <a:lnTo>
                    <a:pt x="1083755" y="1950490"/>
                  </a:lnTo>
                  <a:cubicBezTo>
                    <a:pt x="1107113" y="1927256"/>
                    <a:pt x="1127669" y="1906763"/>
                    <a:pt x="1148286" y="1886333"/>
                  </a:cubicBezTo>
                  <a:cubicBezTo>
                    <a:pt x="1154889" y="1879792"/>
                    <a:pt x="1161118" y="1872691"/>
                    <a:pt x="1168468" y="1867023"/>
                  </a:cubicBezTo>
                  <a:cubicBezTo>
                    <a:pt x="1184787" y="1854503"/>
                    <a:pt x="1201730" y="1854690"/>
                    <a:pt x="1217302" y="1868269"/>
                  </a:cubicBezTo>
                  <a:cubicBezTo>
                    <a:pt x="1232002" y="1881038"/>
                    <a:pt x="1234681" y="1903711"/>
                    <a:pt x="1220354" y="1918536"/>
                  </a:cubicBezTo>
                  <a:cubicBezTo>
                    <a:pt x="1170585" y="1969862"/>
                    <a:pt x="1120069" y="2020440"/>
                    <a:pt x="1068681" y="2070147"/>
                  </a:cubicBezTo>
                  <a:cubicBezTo>
                    <a:pt x="1053109" y="2085221"/>
                    <a:pt x="1033550" y="2083103"/>
                    <a:pt x="1018227" y="2068091"/>
                  </a:cubicBezTo>
                  <a:cubicBezTo>
                    <a:pt x="968894" y="2019630"/>
                    <a:pt x="919873" y="1970734"/>
                    <a:pt x="871537" y="1921276"/>
                  </a:cubicBezTo>
                  <a:cubicBezTo>
                    <a:pt x="856151" y="1905518"/>
                    <a:pt x="857397" y="1882907"/>
                    <a:pt x="871661" y="1868892"/>
                  </a:cubicBezTo>
                  <a:cubicBezTo>
                    <a:pt x="886237" y="1854565"/>
                    <a:pt x="907851" y="1853693"/>
                    <a:pt x="923984" y="1869639"/>
                  </a:cubicBezTo>
                  <a:cubicBezTo>
                    <a:pt x="950270" y="1895613"/>
                    <a:pt x="975123" y="1923145"/>
                    <a:pt x="1000537" y="1950054"/>
                  </a:cubicBezTo>
                  <a:cubicBezTo>
                    <a:pt x="1002842" y="1948372"/>
                    <a:pt x="1005146" y="1946690"/>
                    <a:pt x="1007389" y="1945008"/>
                  </a:cubicBezTo>
                  <a:close/>
                  <a:moveTo>
                    <a:pt x="1174572" y="1033785"/>
                  </a:moveTo>
                  <a:cubicBezTo>
                    <a:pt x="1260468" y="933749"/>
                    <a:pt x="1263147" y="818951"/>
                    <a:pt x="1182358" y="741589"/>
                  </a:cubicBezTo>
                  <a:cubicBezTo>
                    <a:pt x="1109480" y="671825"/>
                    <a:pt x="982722" y="671327"/>
                    <a:pt x="908225" y="740467"/>
                  </a:cubicBezTo>
                  <a:cubicBezTo>
                    <a:pt x="826191" y="816584"/>
                    <a:pt x="828682" y="929763"/>
                    <a:pt x="914952" y="1033412"/>
                  </a:cubicBezTo>
                  <a:cubicBezTo>
                    <a:pt x="912460" y="1035218"/>
                    <a:pt x="910218" y="1037461"/>
                    <a:pt x="907477" y="1038768"/>
                  </a:cubicBezTo>
                  <a:cubicBezTo>
                    <a:pt x="806320" y="1087416"/>
                    <a:pt x="751693" y="1171319"/>
                    <a:pt x="729892" y="1278020"/>
                  </a:cubicBezTo>
                  <a:cubicBezTo>
                    <a:pt x="713822" y="1356691"/>
                    <a:pt x="748703" y="1402971"/>
                    <a:pt x="829118" y="1401726"/>
                  </a:cubicBezTo>
                  <a:cubicBezTo>
                    <a:pt x="974376" y="1399546"/>
                    <a:pt x="1119696" y="1401165"/>
                    <a:pt x="1264953" y="1401103"/>
                  </a:cubicBezTo>
                  <a:cubicBezTo>
                    <a:pt x="1336087" y="1401103"/>
                    <a:pt x="1370408" y="1367093"/>
                    <a:pt x="1361563" y="1296520"/>
                  </a:cubicBezTo>
                  <a:cubicBezTo>
                    <a:pt x="1347735" y="1186144"/>
                    <a:pt x="1293918" y="1099811"/>
                    <a:pt x="1194753" y="1044811"/>
                  </a:cubicBezTo>
                  <a:cubicBezTo>
                    <a:pt x="1188151" y="1041135"/>
                    <a:pt x="1181548" y="1037585"/>
                    <a:pt x="1174634" y="1033848"/>
                  </a:cubicBez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85" name="Google Shape;785;p23"/>
            <p:cNvSpPr/>
            <p:nvPr/>
          </p:nvSpPr>
          <p:spPr>
            <a:xfrm>
              <a:off x="7692938" y="5461352"/>
              <a:ext cx="478818" cy="243494"/>
            </a:xfrm>
            <a:custGeom>
              <a:avLst/>
              <a:gdLst/>
              <a:ahLst/>
              <a:cxnLst/>
              <a:rect l="l" t="t" r="r" b="b"/>
              <a:pathLst>
                <a:path w="478818" h="243494" extrusionOk="0">
                  <a:moveTo>
                    <a:pt x="477405" y="243494"/>
                  </a:moveTo>
                  <a:lnTo>
                    <a:pt x="85" y="243494"/>
                  </a:lnTo>
                  <a:cubicBezTo>
                    <a:pt x="-1846" y="162519"/>
                    <a:pt x="29049" y="98798"/>
                    <a:pt x="92273" y="50212"/>
                  </a:cubicBezTo>
                  <a:cubicBezTo>
                    <a:pt x="170445" y="-9834"/>
                    <a:pt x="276897" y="-16499"/>
                    <a:pt x="361858" y="32771"/>
                  </a:cubicBezTo>
                  <a:cubicBezTo>
                    <a:pt x="438723" y="77433"/>
                    <a:pt x="487931" y="165571"/>
                    <a:pt x="477405" y="243494"/>
                  </a:cubicBez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86" name="Google Shape;786;p23"/>
            <p:cNvSpPr/>
            <p:nvPr/>
          </p:nvSpPr>
          <p:spPr>
            <a:xfrm>
              <a:off x="7810998" y="5140759"/>
              <a:ext cx="242616" cy="245554"/>
            </a:xfrm>
            <a:custGeom>
              <a:avLst/>
              <a:gdLst/>
              <a:ahLst/>
              <a:cxnLst/>
              <a:rect l="l" t="t" r="r" b="b"/>
              <a:pathLst>
                <a:path w="242616" h="245554" extrusionOk="0">
                  <a:moveTo>
                    <a:pt x="242616" y="122086"/>
                  </a:moveTo>
                  <a:cubicBezTo>
                    <a:pt x="242865" y="189171"/>
                    <a:pt x="189109" y="244609"/>
                    <a:pt x="122834" y="245543"/>
                  </a:cubicBezTo>
                  <a:cubicBezTo>
                    <a:pt x="56496" y="246477"/>
                    <a:pt x="-187" y="189545"/>
                    <a:pt x="0" y="122336"/>
                  </a:cubicBezTo>
                  <a:cubicBezTo>
                    <a:pt x="187" y="55998"/>
                    <a:pt x="55624" y="187"/>
                    <a:pt x="121401" y="0"/>
                  </a:cubicBezTo>
                  <a:cubicBezTo>
                    <a:pt x="187552" y="-124"/>
                    <a:pt x="242304" y="55064"/>
                    <a:pt x="242616" y="122086"/>
                  </a:cubicBez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grpSp>
        <p:nvGrpSpPr>
          <p:cNvPr id="787" name="Google Shape;787;p23"/>
          <p:cNvGrpSpPr/>
          <p:nvPr/>
        </p:nvGrpSpPr>
        <p:grpSpPr>
          <a:xfrm>
            <a:off x="4285770" y="1841368"/>
            <a:ext cx="775125" cy="737034"/>
            <a:chOff x="2604773" y="0"/>
            <a:chExt cx="3182959" cy="3026543"/>
          </a:xfrm>
        </p:grpSpPr>
        <p:sp>
          <p:nvSpPr>
            <p:cNvPr id="788" name="Google Shape;788;p23"/>
            <p:cNvSpPr/>
            <p:nvPr/>
          </p:nvSpPr>
          <p:spPr>
            <a:xfrm>
              <a:off x="2604773" y="567513"/>
              <a:ext cx="3182959" cy="2459030"/>
            </a:xfrm>
            <a:custGeom>
              <a:avLst/>
              <a:gdLst/>
              <a:ahLst/>
              <a:cxnLst/>
              <a:rect l="l" t="t" r="r" b="b"/>
              <a:pathLst>
                <a:path w="3182959" h="2459030" extrusionOk="0">
                  <a:moveTo>
                    <a:pt x="3182959" y="2024823"/>
                  </a:moveTo>
                  <a:cubicBezTo>
                    <a:pt x="3180842" y="2030429"/>
                    <a:pt x="3178101" y="2035911"/>
                    <a:pt x="3176668" y="2041641"/>
                  </a:cubicBezTo>
                  <a:cubicBezTo>
                    <a:pt x="3150445" y="2144231"/>
                    <a:pt x="3088716" y="2215677"/>
                    <a:pt x="2985878" y="2243084"/>
                  </a:cubicBezTo>
                  <a:cubicBezTo>
                    <a:pt x="2777023" y="2298770"/>
                    <a:pt x="2567421" y="2351591"/>
                    <a:pt x="2357695" y="2403664"/>
                  </a:cubicBezTo>
                  <a:cubicBezTo>
                    <a:pt x="2278526" y="2423347"/>
                    <a:pt x="2198734" y="2442096"/>
                    <a:pt x="2118132" y="2453433"/>
                  </a:cubicBezTo>
                  <a:cubicBezTo>
                    <a:pt x="1998786" y="2470251"/>
                    <a:pt x="1882991" y="2447827"/>
                    <a:pt x="1771370" y="2404162"/>
                  </a:cubicBezTo>
                  <a:cubicBezTo>
                    <a:pt x="1467089" y="2285066"/>
                    <a:pt x="1162933" y="2165409"/>
                    <a:pt x="858465" y="2046687"/>
                  </a:cubicBezTo>
                  <a:cubicBezTo>
                    <a:pt x="840650" y="2039773"/>
                    <a:pt x="820593" y="2036036"/>
                    <a:pt x="801470" y="2035662"/>
                  </a:cubicBezTo>
                  <a:cubicBezTo>
                    <a:pt x="734323" y="2034354"/>
                    <a:pt x="667113" y="2035163"/>
                    <a:pt x="595419" y="2035163"/>
                  </a:cubicBezTo>
                  <a:cubicBezTo>
                    <a:pt x="595419" y="2053726"/>
                    <a:pt x="595917" y="2069921"/>
                    <a:pt x="595357" y="2086053"/>
                  </a:cubicBezTo>
                  <a:cubicBezTo>
                    <a:pt x="593737" y="2131649"/>
                    <a:pt x="570503" y="2155381"/>
                    <a:pt x="525718" y="2155443"/>
                  </a:cubicBezTo>
                  <a:cubicBezTo>
                    <a:pt x="373422" y="2155755"/>
                    <a:pt x="221125" y="2155755"/>
                    <a:pt x="68829" y="2155443"/>
                  </a:cubicBezTo>
                  <a:cubicBezTo>
                    <a:pt x="23981" y="2155319"/>
                    <a:pt x="187" y="2131275"/>
                    <a:pt x="187" y="2085680"/>
                  </a:cubicBezTo>
                  <a:cubicBezTo>
                    <a:pt x="-62" y="1727207"/>
                    <a:pt x="-62" y="1368735"/>
                    <a:pt x="187" y="1010263"/>
                  </a:cubicBezTo>
                  <a:cubicBezTo>
                    <a:pt x="187" y="963297"/>
                    <a:pt x="23732" y="939129"/>
                    <a:pt x="70822" y="938631"/>
                  </a:cubicBezTo>
                  <a:cubicBezTo>
                    <a:pt x="149555" y="937821"/>
                    <a:pt x="228289" y="938382"/>
                    <a:pt x="307022" y="938382"/>
                  </a:cubicBezTo>
                  <a:cubicBezTo>
                    <a:pt x="318109" y="938382"/>
                    <a:pt x="329196" y="938382"/>
                    <a:pt x="339972" y="938382"/>
                  </a:cubicBezTo>
                  <a:cubicBezTo>
                    <a:pt x="335550" y="883069"/>
                    <a:pt x="329819" y="831681"/>
                    <a:pt x="327577" y="780168"/>
                  </a:cubicBezTo>
                  <a:cubicBezTo>
                    <a:pt x="318358" y="573743"/>
                    <a:pt x="358036" y="376599"/>
                    <a:pt x="443310" y="188611"/>
                  </a:cubicBezTo>
                  <a:cubicBezTo>
                    <a:pt x="457885" y="156470"/>
                    <a:pt x="481617" y="142953"/>
                    <a:pt x="512077" y="147251"/>
                  </a:cubicBezTo>
                  <a:cubicBezTo>
                    <a:pt x="538923" y="151051"/>
                    <a:pt x="563340" y="173724"/>
                    <a:pt x="563465" y="201380"/>
                  </a:cubicBezTo>
                  <a:cubicBezTo>
                    <a:pt x="563527" y="219133"/>
                    <a:pt x="557049" y="237819"/>
                    <a:pt x="549699" y="254450"/>
                  </a:cubicBezTo>
                  <a:cubicBezTo>
                    <a:pt x="481617" y="409363"/>
                    <a:pt x="447981" y="571501"/>
                    <a:pt x="450722" y="740428"/>
                  </a:cubicBezTo>
                  <a:cubicBezTo>
                    <a:pt x="451719" y="799228"/>
                    <a:pt x="461062" y="857842"/>
                    <a:pt x="465360" y="916643"/>
                  </a:cubicBezTo>
                  <a:cubicBezTo>
                    <a:pt x="466668" y="934582"/>
                    <a:pt x="474703" y="939877"/>
                    <a:pt x="491023" y="938382"/>
                  </a:cubicBezTo>
                  <a:cubicBezTo>
                    <a:pt x="573867" y="930720"/>
                    <a:pt x="601523" y="958190"/>
                    <a:pt x="595544" y="1048508"/>
                  </a:cubicBezTo>
                  <a:cubicBezTo>
                    <a:pt x="594796" y="1059596"/>
                    <a:pt x="595419" y="1070808"/>
                    <a:pt x="595419" y="1085570"/>
                  </a:cubicBezTo>
                  <a:lnTo>
                    <a:pt x="733513" y="1085570"/>
                  </a:lnTo>
                  <a:cubicBezTo>
                    <a:pt x="733513" y="1071244"/>
                    <a:pt x="733513" y="1060156"/>
                    <a:pt x="733513" y="1049069"/>
                  </a:cubicBezTo>
                  <a:cubicBezTo>
                    <a:pt x="733513" y="861517"/>
                    <a:pt x="733513" y="674028"/>
                    <a:pt x="733513" y="486476"/>
                  </a:cubicBezTo>
                  <a:cubicBezTo>
                    <a:pt x="733513" y="428859"/>
                    <a:pt x="754380" y="407992"/>
                    <a:pt x="812184" y="407992"/>
                  </a:cubicBezTo>
                  <a:cubicBezTo>
                    <a:pt x="958251" y="407868"/>
                    <a:pt x="1104319" y="407992"/>
                    <a:pt x="1250448" y="407992"/>
                  </a:cubicBezTo>
                  <a:cubicBezTo>
                    <a:pt x="1261598" y="407992"/>
                    <a:pt x="1272685" y="407992"/>
                    <a:pt x="1287136" y="407992"/>
                  </a:cubicBezTo>
                  <a:cubicBezTo>
                    <a:pt x="1287136" y="393853"/>
                    <a:pt x="1287136" y="382765"/>
                    <a:pt x="1287136" y="371678"/>
                  </a:cubicBezTo>
                  <a:cubicBezTo>
                    <a:pt x="1287136" y="272203"/>
                    <a:pt x="1286887" y="172727"/>
                    <a:pt x="1287261" y="73314"/>
                  </a:cubicBezTo>
                  <a:cubicBezTo>
                    <a:pt x="1287448" y="24480"/>
                    <a:pt x="1310869" y="-124"/>
                    <a:pt x="1359516" y="0"/>
                  </a:cubicBezTo>
                  <a:cubicBezTo>
                    <a:pt x="1538721" y="312"/>
                    <a:pt x="1717988" y="1246"/>
                    <a:pt x="1897193" y="2679"/>
                  </a:cubicBezTo>
                  <a:cubicBezTo>
                    <a:pt x="1944159" y="3053"/>
                    <a:pt x="1965088" y="26473"/>
                    <a:pt x="1965150" y="75868"/>
                  </a:cubicBezTo>
                  <a:cubicBezTo>
                    <a:pt x="1965337" y="278930"/>
                    <a:pt x="1965213" y="481991"/>
                    <a:pt x="1965213" y="685053"/>
                  </a:cubicBezTo>
                  <a:cubicBezTo>
                    <a:pt x="1965213" y="697324"/>
                    <a:pt x="1965213" y="709657"/>
                    <a:pt x="1965213" y="725603"/>
                  </a:cubicBezTo>
                  <a:cubicBezTo>
                    <a:pt x="1978854" y="726351"/>
                    <a:pt x="1990751" y="727534"/>
                    <a:pt x="2002648" y="727534"/>
                  </a:cubicBezTo>
                  <a:cubicBezTo>
                    <a:pt x="2141490" y="727659"/>
                    <a:pt x="2280332" y="727596"/>
                    <a:pt x="2419112" y="727596"/>
                  </a:cubicBezTo>
                  <a:cubicBezTo>
                    <a:pt x="2505257" y="727596"/>
                    <a:pt x="2519085" y="741175"/>
                    <a:pt x="2519085" y="825826"/>
                  </a:cubicBezTo>
                  <a:cubicBezTo>
                    <a:pt x="2519085" y="1028887"/>
                    <a:pt x="2519085" y="1231949"/>
                    <a:pt x="2519085" y="1435010"/>
                  </a:cubicBezTo>
                  <a:lnTo>
                    <a:pt x="2519085" y="1474066"/>
                  </a:lnTo>
                  <a:cubicBezTo>
                    <a:pt x="2527307" y="1466778"/>
                    <a:pt x="2532913" y="1463165"/>
                    <a:pt x="2536775" y="1458244"/>
                  </a:cubicBezTo>
                  <a:cubicBezTo>
                    <a:pt x="2743449" y="1196880"/>
                    <a:pt x="2821560" y="899887"/>
                    <a:pt x="2782255" y="570566"/>
                  </a:cubicBezTo>
                  <a:cubicBezTo>
                    <a:pt x="2778954" y="542848"/>
                    <a:pt x="2772912" y="515503"/>
                    <a:pt x="2768116" y="487971"/>
                  </a:cubicBezTo>
                  <a:cubicBezTo>
                    <a:pt x="2761264" y="448106"/>
                    <a:pt x="2780138" y="415716"/>
                    <a:pt x="2814272" y="408677"/>
                  </a:cubicBezTo>
                  <a:cubicBezTo>
                    <a:pt x="2851520" y="400954"/>
                    <a:pt x="2882603" y="422132"/>
                    <a:pt x="2890264" y="463367"/>
                  </a:cubicBezTo>
                  <a:cubicBezTo>
                    <a:pt x="2965821" y="868681"/>
                    <a:pt x="2879426" y="1233755"/>
                    <a:pt x="2617875" y="1555041"/>
                  </a:cubicBezTo>
                  <a:cubicBezTo>
                    <a:pt x="2604172" y="1571921"/>
                    <a:pt x="2591714" y="1591605"/>
                    <a:pt x="2574211" y="1603253"/>
                  </a:cubicBezTo>
                  <a:cubicBezTo>
                    <a:pt x="2501208" y="1651900"/>
                    <a:pt x="2519147" y="1723657"/>
                    <a:pt x="2520518" y="1795165"/>
                  </a:cubicBezTo>
                  <a:cubicBezTo>
                    <a:pt x="2626720" y="1770872"/>
                    <a:pt x="2730929" y="1749258"/>
                    <a:pt x="2833893" y="1722972"/>
                  </a:cubicBezTo>
                  <a:cubicBezTo>
                    <a:pt x="3016337" y="1676380"/>
                    <a:pt x="3158791" y="1801393"/>
                    <a:pt x="3178163" y="1936311"/>
                  </a:cubicBezTo>
                  <a:cubicBezTo>
                    <a:pt x="3178537" y="1939052"/>
                    <a:pt x="3181215" y="1941419"/>
                    <a:pt x="3182835" y="1943973"/>
                  </a:cubicBezTo>
                  <a:lnTo>
                    <a:pt x="3182835" y="2024761"/>
                  </a:lnTo>
                  <a:close/>
                  <a:moveTo>
                    <a:pt x="596727" y="1910835"/>
                  </a:moveTo>
                  <a:cubicBezTo>
                    <a:pt x="672782" y="1910835"/>
                    <a:pt x="745161" y="1909651"/>
                    <a:pt x="817416" y="1911458"/>
                  </a:cubicBezTo>
                  <a:cubicBezTo>
                    <a:pt x="841584" y="1912081"/>
                    <a:pt x="866936" y="1916690"/>
                    <a:pt x="889485" y="1925473"/>
                  </a:cubicBezTo>
                  <a:cubicBezTo>
                    <a:pt x="1198749" y="2045815"/>
                    <a:pt x="1507701" y="2167154"/>
                    <a:pt x="1816592" y="2288492"/>
                  </a:cubicBezTo>
                  <a:cubicBezTo>
                    <a:pt x="1934442" y="2334773"/>
                    <a:pt x="2056092" y="2349784"/>
                    <a:pt x="2179113" y="2319823"/>
                  </a:cubicBezTo>
                  <a:cubicBezTo>
                    <a:pt x="2435307" y="2257472"/>
                    <a:pt x="2690628" y="2191508"/>
                    <a:pt x="2945950" y="2125607"/>
                  </a:cubicBezTo>
                  <a:cubicBezTo>
                    <a:pt x="3028608" y="2104304"/>
                    <a:pt x="3073518" y="2028312"/>
                    <a:pt x="3054146" y="1950015"/>
                  </a:cubicBezTo>
                  <a:cubicBezTo>
                    <a:pt x="3033778" y="1867856"/>
                    <a:pt x="2958657" y="1823008"/>
                    <a:pt x="2872574" y="1842566"/>
                  </a:cubicBezTo>
                  <a:cubicBezTo>
                    <a:pt x="2682967" y="1885670"/>
                    <a:pt x="2492986" y="1927217"/>
                    <a:pt x="2304126" y="1973124"/>
                  </a:cubicBezTo>
                  <a:cubicBezTo>
                    <a:pt x="2134202" y="2014483"/>
                    <a:pt x="1968763" y="2011058"/>
                    <a:pt x="1804570" y="1946277"/>
                  </a:cubicBezTo>
                  <a:cubicBezTo>
                    <a:pt x="1613219" y="1870721"/>
                    <a:pt x="1420435" y="1798777"/>
                    <a:pt x="1228336" y="1725090"/>
                  </a:cubicBezTo>
                  <a:cubicBezTo>
                    <a:pt x="1180685" y="1706839"/>
                    <a:pt x="1162185" y="1675570"/>
                    <a:pt x="1176138" y="1638134"/>
                  </a:cubicBezTo>
                  <a:cubicBezTo>
                    <a:pt x="1189779" y="1601571"/>
                    <a:pt x="1225408" y="1590795"/>
                    <a:pt x="1272997" y="1608796"/>
                  </a:cubicBezTo>
                  <a:cubicBezTo>
                    <a:pt x="1274928" y="1609544"/>
                    <a:pt x="1276859" y="1610354"/>
                    <a:pt x="1278790" y="1611101"/>
                  </a:cubicBezTo>
                  <a:cubicBezTo>
                    <a:pt x="1409098" y="1661181"/>
                    <a:pt x="1539344" y="1711324"/>
                    <a:pt x="1669715" y="1761217"/>
                  </a:cubicBezTo>
                  <a:cubicBezTo>
                    <a:pt x="1715684" y="1778783"/>
                    <a:pt x="1761528" y="1777661"/>
                    <a:pt x="1804632" y="1753556"/>
                  </a:cubicBezTo>
                  <a:cubicBezTo>
                    <a:pt x="1863059" y="1720916"/>
                    <a:pt x="1893020" y="1669777"/>
                    <a:pt x="1889968" y="1602754"/>
                  </a:cubicBezTo>
                  <a:cubicBezTo>
                    <a:pt x="1886916" y="1536479"/>
                    <a:pt x="1851972" y="1490510"/>
                    <a:pt x="1790742" y="1465096"/>
                  </a:cubicBezTo>
                  <a:cubicBezTo>
                    <a:pt x="1591168" y="1382252"/>
                    <a:pt x="1391533" y="1299470"/>
                    <a:pt x="1191710" y="1217186"/>
                  </a:cubicBezTo>
                  <a:cubicBezTo>
                    <a:pt x="1179751" y="1212266"/>
                    <a:pt x="1165736" y="1210272"/>
                    <a:pt x="1152655" y="1210210"/>
                  </a:cubicBezTo>
                  <a:cubicBezTo>
                    <a:pt x="976564" y="1209774"/>
                    <a:pt x="800474" y="1209899"/>
                    <a:pt x="624383" y="1209961"/>
                  </a:cubicBezTo>
                  <a:cubicBezTo>
                    <a:pt x="615414" y="1209961"/>
                    <a:pt x="606506" y="1211082"/>
                    <a:pt x="596852" y="1211767"/>
                  </a:cubicBezTo>
                  <a:lnTo>
                    <a:pt x="596852" y="1910773"/>
                  </a:lnTo>
                  <a:close/>
                  <a:moveTo>
                    <a:pt x="1413022" y="126883"/>
                  </a:moveTo>
                  <a:cubicBezTo>
                    <a:pt x="1412399" y="133174"/>
                    <a:pt x="1411590" y="137223"/>
                    <a:pt x="1411590" y="141334"/>
                  </a:cubicBezTo>
                  <a:cubicBezTo>
                    <a:pt x="1411527" y="478005"/>
                    <a:pt x="1411652" y="814676"/>
                    <a:pt x="1411091" y="1151347"/>
                  </a:cubicBezTo>
                  <a:cubicBezTo>
                    <a:pt x="1411091" y="1169099"/>
                    <a:pt x="1417756" y="1176637"/>
                    <a:pt x="1433141" y="1182865"/>
                  </a:cubicBezTo>
                  <a:cubicBezTo>
                    <a:pt x="1517481" y="1217000"/>
                    <a:pt x="1601508" y="1252006"/>
                    <a:pt x="1685598" y="1286763"/>
                  </a:cubicBezTo>
                  <a:cubicBezTo>
                    <a:pt x="1735928" y="1307568"/>
                    <a:pt x="1786257" y="1328310"/>
                    <a:pt x="1838891" y="1350049"/>
                  </a:cubicBezTo>
                  <a:lnTo>
                    <a:pt x="1838891" y="126883"/>
                  </a:lnTo>
                  <a:lnTo>
                    <a:pt x="1413022" y="126883"/>
                  </a:lnTo>
                  <a:close/>
                  <a:moveTo>
                    <a:pt x="1967019" y="853856"/>
                  </a:moveTo>
                  <a:cubicBezTo>
                    <a:pt x="1966272" y="861580"/>
                    <a:pt x="1965337" y="866625"/>
                    <a:pt x="1965337" y="871670"/>
                  </a:cubicBezTo>
                  <a:cubicBezTo>
                    <a:pt x="1965275" y="1058163"/>
                    <a:pt x="1965026" y="1244656"/>
                    <a:pt x="1965773" y="1431149"/>
                  </a:cubicBezTo>
                  <a:cubicBezTo>
                    <a:pt x="1965773" y="1443606"/>
                    <a:pt x="1971317" y="1457123"/>
                    <a:pt x="1977546" y="1468335"/>
                  </a:cubicBezTo>
                  <a:cubicBezTo>
                    <a:pt x="2025197" y="1554294"/>
                    <a:pt x="2029495" y="1642931"/>
                    <a:pt x="1986765" y="1730322"/>
                  </a:cubicBezTo>
                  <a:cubicBezTo>
                    <a:pt x="1969448" y="1765702"/>
                    <a:pt x="1964901" y="1799774"/>
                    <a:pt x="1964590" y="1837210"/>
                  </a:cubicBezTo>
                  <a:cubicBezTo>
                    <a:pt x="1964403" y="1859073"/>
                    <a:pt x="1970320" y="1866859"/>
                    <a:pt x="1992994" y="1870659"/>
                  </a:cubicBezTo>
                  <a:cubicBezTo>
                    <a:pt x="2131337" y="1893768"/>
                    <a:pt x="2261458" y="1855211"/>
                    <a:pt x="2393137" y="1823381"/>
                  </a:cubicBezTo>
                  <a:lnTo>
                    <a:pt x="2393137" y="853793"/>
                  </a:lnTo>
                  <a:lnTo>
                    <a:pt x="1967019" y="853793"/>
                  </a:lnTo>
                  <a:close/>
                  <a:moveTo>
                    <a:pt x="126509" y="1064205"/>
                  </a:moveTo>
                  <a:lnTo>
                    <a:pt x="126509" y="2028935"/>
                  </a:lnTo>
                  <a:lnTo>
                    <a:pt x="468537" y="2028935"/>
                  </a:lnTo>
                  <a:lnTo>
                    <a:pt x="468537" y="1064205"/>
                  </a:lnTo>
                  <a:lnTo>
                    <a:pt x="126509" y="1064205"/>
                  </a:lnTo>
                  <a:close/>
                  <a:moveTo>
                    <a:pt x="1285081" y="1124314"/>
                  </a:moveTo>
                  <a:lnTo>
                    <a:pt x="1285081" y="534626"/>
                  </a:lnTo>
                  <a:lnTo>
                    <a:pt x="860458" y="534626"/>
                  </a:lnTo>
                  <a:lnTo>
                    <a:pt x="860458" y="1085632"/>
                  </a:lnTo>
                  <a:cubicBezTo>
                    <a:pt x="918947" y="1085632"/>
                    <a:pt x="974820" y="1084262"/>
                    <a:pt x="1030569" y="1085944"/>
                  </a:cubicBezTo>
                  <a:cubicBezTo>
                    <a:pt x="1115344" y="1088498"/>
                    <a:pt x="1203171" y="1069001"/>
                    <a:pt x="1285019" y="1124314"/>
                  </a:cubicBez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89" name="Google Shape;789;p23"/>
            <p:cNvSpPr/>
            <p:nvPr/>
          </p:nvSpPr>
          <p:spPr>
            <a:xfrm>
              <a:off x="3337470" y="0"/>
              <a:ext cx="1390238" cy="441192"/>
            </a:xfrm>
            <a:custGeom>
              <a:avLst/>
              <a:gdLst/>
              <a:ahLst/>
              <a:cxnLst/>
              <a:rect l="l" t="t" r="r" b="b"/>
              <a:pathLst>
                <a:path w="1390238" h="441192" extrusionOk="0">
                  <a:moveTo>
                    <a:pt x="915590" y="1"/>
                  </a:moveTo>
                  <a:cubicBezTo>
                    <a:pt x="1047268" y="1371"/>
                    <a:pt x="1195329" y="26785"/>
                    <a:pt x="1338344" y="80291"/>
                  </a:cubicBezTo>
                  <a:cubicBezTo>
                    <a:pt x="1381136" y="96299"/>
                    <a:pt x="1398889" y="127568"/>
                    <a:pt x="1386244" y="163820"/>
                  </a:cubicBezTo>
                  <a:cubicBezTo>
                    <a:pt x="1374035" y="198764"/>
                    <a:pt x="1338531" y="211596"/>
                    <a:pt x="1295925" y="197207"/>
                  </a:cubicBezTo>
                  <a:cubicBezTo>
                    <a:pt x="860713" y="50579"/>
                    <a:pt x="466487" y="124142"/>
                    <a:pt x="113558" y="418021"/>
                  </a:cubicBezTo>
                  <a:cubicBezTo>
                    <a:pt x="73071" y="451719"/>
                    <a:pt x="29344" y="448480"/>
                    <a:pt x="8041" y="409487"/>
                  </a:cubicBezTo>
                  <a:cubicBezTo>
                    <a:pt x="-7033" y="381956"/>
                    <a:pt x="-928" y="353303"/>
                    <a:pt x="26479" y="329010"/>
                  </a:cubicBezTo>
                  <a:cubicBezTo>
                    <a:pt x="172733" y="199325"/>
                    <a:pt x="339355" y="106016"/>
                    <a:pt x="527156" y="51451"/>
                  </a:cubicBezTo>
                  <a:cubicBezTo>
                    <a:pt x="647062" y="16570"/>
                    <a:pt x="769771" y="-124"/>
                    <a:pt x="915590" y="1"/>
                  </a:cubicBez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90" name="Google Shape;790;p23"/>
            <p:cNvSpPr/>
            <p:nvPr/>
          </p:nvSpPr>
          <p:spPr>
            <a:xfrm>
              <a:off x="4788839" y="187689"/>
              <a:ext cx="636280" cy="722973"/>
            </a:xfrm>
            <a:custGeom>
              <a:avLst/>
              <a:gdLst/>
              <a:ahLst/>
              <a:cxnLst/>
              <a:rect l="l" t="t" r="r" b="b"/>
              <a:pathLst>
                <a:path w="636280" h="722973" extrusionOk="0">
                  <a:moveTo>
                    <a:pt x="60886" y="722973"/>
                  </a:moveTo>
                  <a:cubicBezTo>
                    <a:pt x="40393" y="705844"/>
                    <a:pt x="19900" y="694694"/>
                    <a:pt x="8376" y="677565"/>
                  </a:cubicBezTo>
                  <a:cubicBezTo>
                    <a:pt x="-5826" y="656449"/>
                    <a:pt x="-1092" y="631409"/>
                    <a:pt x="15975" y="611289"/>
                  </a:cubicBezTo>
                  <a:cubicBezTo>
                    <a:pt x="48116" y="573355"/>
                    <a:pt x="80818" y="535920"/>
                    <a:pt x="113395" y="498360"/>
                  </a:cubicBezTo>
                  <a:cubicBezTo>
                    <a:pt x="248562" y="342762"/>
                    <a:pt x="383791" y="187102"/>
                    <a:pt x="519082" y="31567"/>
                  </a:cubicBezTo>
                  <a:cubicBezTo>
                    <a:pt x="549791" y="-3751"/>
                    <a:pt x="584174" y="-9606"/>
                    <a:pt x="613761" y="14874"/>
                  </a:cubicBezTo>
                  <a:cubicBezTo>
                    <a:pt x="643971" y="39851"/>
                    <a:pt x="643971" y="77100"/>
                    <a:pt x="612640" y="113228"/>
                  </a:cubicBezTo>
                  <a:cubicBezTo>
                    <a:pt x="447699" y="303396"/>
                    <a:pt x="282821" y="493563"/>
                    <a:pt x="116946" y="682921"/>
                  </a:cubicBezTo>
                  <a:cubicBezTo>
                    <a:pt x="103616" y="698182"/>
                    <a:pt x="83247" y="707276"/>
                    <a:pt x="60823" y="722911"/>
                  </a:cubicBez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91" name="Google Shape;791;p23"/>
            <p:cNvSpPr/>
            <p:nvPr/>
          </p:nvSpPr>
          <p:spPr>
            <a:xfrm>
              <a:off x="5113826" y="620644"/>
              <a:ext cx="311890" cy="311511"/>
            </a:xfrm>
            <a:custGeom>
              <a:avLst/>
              <a:gdLst/>
              <a:ahLst/>
              <a:cxnLst/>
              <a:rect l="l" t="t" r="r" b="b"/>
              <a:pathLst>
                <a:path w="311890" h="311511" extrusionOk="0">
                  <a:moveTo>
                    <a:pt x="154542" y="2"/>
                  </a:moveTo>
                  <a:cubicBezTo>
                    <a:pt x="240999" y="-372"/>
                    <a:pt x="311074" y="68395"/>
                    <a:pt x="311884" y="154416"/>
                  </a:cubicBezTo>
                  <a:cubicBezTo>
                    <a:pt x="312693" y="239253"/>
                    <a:pt x="241809" y="310947"/>
                    <a:pt x="156597" y="311508"/>
                  </a:cubicBezTo>
                  <a:cubicBezTo>
                    <a:pt x="70826" y="312069"/>
                    <a:pt x="502" y="242430"/>
                    <a:pt x="3" y="156471"/>
                  </a:cubicBezTo>
                  <a:cubicBezTo>
                    <a:pt x="-557" y="69890"/>
                    <a:pt x="68147" y="375"/>
                    <a:pt x="154604" y="2"/>
                  </a:cubicBezTo>
                  <a:close/>
                  <a:moveTo>
                    <a:pt x="149434" y="191851"/>
                  </a:moveTo>
                  <a:cubicBezTo>
                    <a:pt x="154044" y="191727"/>
                    <a:pt x="158653" y="191540"/>
                    <a:pt x="163200" y="191415"/>
                  </a:cubicBezTo>
                  <a:cubicBezTo>
                    <a:pt x="171173" y="179144"/>
                    <a:pt x="186558" y="165939"/>
                    <a:pt x="185063" y="154976"/>
                  </a:cubicBezTo>
                  <a:cubicBezTo>
                    <a:pt x="183506" y="143702"/>
                    <a:pt x="166813" y="128690"/>
                    <a:pt x="154480" y="126012"/>
                  </a:cubicBezTo>
                  <a:cubicBezTo>
                    <a:pt x="135918" y="122088"/>
                    <a:pt x="122401" y="137784"/>
                    <a:pt x="125951" y="156160"/>
                  </a:cubicBezTo>
                  <a:cubicBezTo>
                    <a:pt x="128443" y="169116"/>
                    <a:pt x="141274" y="180016"/>
                    <a:pt x="149434" y="191851"/>
                  </a:cubicBez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92" name="Google Shape;792;p23"/>
            <p:cNvSpPr/>
            <p:nvPr/>
          </p:nvSpPr>
          <p:spPr>
            <a:xfrm>
              <a:off x="4768188" y="169176"/>
              <a:ext cx="311382" cy="311943"/>
            </a:xfrm>
            <a:custGeom>
              <a:avLst/>
              <a:gdLst/>
              <a:ahLst/>
              <a:cxnLst/>
              <a:rect l="l" t="t" r="r" b="b"/>
              <a:pathLst>
                <a:path w="311382" h="311943" extrusionOk="0">
                  <a:moveTo>
                    <a:pt x="311382" y="156034"/>
                  </a:moveTo>
                  <a:cubicBezTo>
                    <a:pt x="311507" y="242553"/>
                    <a:pt x="242615" y="311693"/>
                    <a:pt x="156096" y="311942"/>
                  </a:cubicBezTo>
                  <a:cubicBezTo>
                    <a:pt x="70075" y="312192"/>
                    <a:pt x="125" y="242553"/>
                    <a:pt x="0" y="156532"/>
                  </a:cubicBezTo>
                  <a:cubicBezTo>
                    <a:pt x="-124" y="71009"/>
                    <a:pt x="70449" y="62"/>
                    <a:pt x="155660" y="0"/>
                  </a:cubicBezTo>
                  <a:cubicBezTo>
                    <a:pt x="241432" y="-62"/>
                    <a:pt x="311257" y="69950"/>
                    <a:pt x="311382" y="156096"/>
                  </a:cubicBezTo>
                  <a:close/>
                  <a:moveTo>
                    <a:pt x="148746" y="192037"/>
                  </a:moveTo>
                  <a:cubicBezTo>
                    <a:pt x="153604" y="192037"/>
                    <a:pt x="158463" y="192037"/>
                    <a:pt x="163321" y="192037"/>
                  </a:cubicBezTo>
                  <a:cubicBezTo>
                    <a:pt x="171170" y="180077"/>
                    <a:pt x="186368" y="167059"/>
                    <a:pt x="184811" y="156470"/>
                  </a:cubicBezTo>
                  <a:cubicBezTo>
                    <a:pt x="183067" y="144697"/>
                    <a:pt x="166000" y="135229"/>
                    <a:pt x="155660" y="124765"/>
                  </a:cubicBezTo>
                  <a:cubicBezTo>
                    <a:pt x="145258" y="135354"/>
                    <a:pt x="128128" y="144946"/>
                    <a:pt x="126509" y="156719"/>
                  </a:cubicBezTo>
                  <a:cubicBezTo>
                    <a:pt x="125076" y="167308"/>
                    <a:pt x="140648" y="180202"/>
                    <a:pt x="148746" y="192099"/>
                  </a:cubicBez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93" name="Google Shape;793;p23"/>
            <p:cNvSpPr/>
            <p:nvPr/>
          </p:nvSpPr>
          <p:spPr>
            <a:xfrm>
              <a:off x="3174962" y="503106"/>
              <a:ext cx="122679" cy="123723"/>
            </a:xfrm>
            <a:custGeom>
              <a:avLst/>
              <a:gdLst/>
              <a:ahLst/>
              <a:cxnLst/>
              <a:rect l="l" t="t" r="r" b="b"/>
              <a:pathLst>
                <a:path w="122679" h="123723" extrusionOk="0">
                  <a:moveTo>
                    <a:pt x="3" y="60981"/>
                  </a:moveTo>
                  <a:cubicBezTo>
                    <a:pt x="314" y="26286"/>
                    <a:pt x="26413" y="62"/>
                    <a:pt x="60797" y="0"/>
                  </a:cubicBezTo>
                  <a:cubicBezTo>
                    <a:pt x="96301" y="-62"/>
                    <a:pt x="123708" y="27968"/>
                    <a:pt x="122649" y="63410"/>
                  </a:cubicBezTo>
                  <a:cubicBezTo>
                    <a:pt x="121653" y="96859"/>
                    <a:pt x="92938" y="124516"/>
                    <a:pt x="59925" y="123706"/>
                  </a:cubicBezTo>
                  <a:cubicBezTo>
                    <a:pt x="26289" y="122896"/>
                    <a:pt x="-309" y="95115"/>
                    <a:pt x="3" y="61043"/>
                  </a:cubicBez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grpSp>
        <p:nvGrpSpPr>
          <p:cNvPr id="794" name="Google Shape;794;p23"/>
          <p:cNvGrpSpPr/>
          <p:nvPr/>
        </p:nvGrpSpPr>
        <p:grpSpPr>
          <a:xfrm>
            <a:off x="9751437" y="1808644"/>
            <a:ext cx="733666" cy="732845"/>
            <a:chOff x="7269630" y="763399"/>
            <a:chExt cx="2315219" cy="2312629"/>
          </a:xfrm>
        </p:grpSpPr>
        <p:sp>
          <p:nvSpPr>
            <p:cNvPr id="795" name="Google Shape;795;p23"/>
            <p:cNvSpPr/>
            <p:nvPr/>
          </p:nvSpPr>
          <p:spPr>
            <a:xfrm>
              <a:off x="7269630" y="763399"/>
              <a:ext cx="2315219" cy="2312629"/>
            </a:xfrm>
            <a:custGeom>
              <a:avLst/>
              <a:gdLst/>
              <a:ahLst/>
              <a:cxnLst/>
              <a:rect l="l" t="t" r="r" b="b"/>
              <a:pathLst>
                <a:path w="2315219" h="2312629" extrusionOk="0">
                  <a:moveTo>
                    <a:pt x="895480" y="1119156"/>
                  </a:moveTo>
                  <a:lnTo>
                    <a:pt x="895480" y="898093"/>
                  </a:lnTo>
                  <a:cubicBezTo>
                    <a:pt x="857920" y="895041"/>
                    <a:pt x="820546" y="895103"/>
                    <a:pt x="784356" y="888438"/>
                  </a:cubicBezTo>
                  <a:cubicBezTo>
                    <a:pt x="644144" y="862588"/>
                    <a:pt x="547783" y="756947"/>
                    <a:pt x="527353" y="611378"/>
                  </a:cubicBezTo>
                  <a:cubicBezTo>
                    <a:pt x="525982" y="601785"/>
                    <a:pt x="518819" y="589639"/>
                    <a:pt x="510721" y="584967"/>
                  </a:cubicBezTo>
                  <a:cubicBezTo>
                    <a:pt x="456157" y="553511"/>
                    <a:pt x="434231" y="494586"/>
                    <a:pt x="458524" y="439834"/>
                  </a:cubicBezTo>
                  <a:cubicBezTo>
                    <a:pt x="482318" y="386266"/>
                    <a:pt x="543672" y="360042"/>
                    <a:pt x="598673" y="379912"/>
                  </a:cubicBezTo>
                  <a:cubicBezTo>
                    <a:pt x="654484" y="400094"/>
                    <a:pt x="683137" y="457400"/>
                    <a:pt x="667565" y="517757"/>
                  </a:cubicBezTo>
                  <a:cubicBezTo>
                    <a:pt x="666630" y="521433"/>
                    <a:pt x="665447" y="525108"/>
                    <a:pt x="664388" y="528720"/>
                  </a:cubicBezTo>
                  <a:cubicBezTo>
                    <a:pt x="757902" y="558413"/>
                    <a:pt x="834767" y="598689"/>
                    <a:pt x="894981" y="649561"/>
                  </a:cubicBezTo>
                  <a:lnTo>
                    <a:pt x="894981" y="373061"/>
                  </a:lnTo>
                  <a:cubicBezTo>
                    <a:pt x="777504" y="377545"/>
                    <a:pt x="671427" y="352692"/>
                    <a:pt x="596244" y="254151"/>
                  </a:cubicBezTo>
                  <a:cubicBezTo>
                    <a:pt x="539748" y="180027"/>
                    <a:pt x="519380" y="94879"/>
                    <a:pt x="524114" y="262"/>
                  </a:cubicBezTo>
                  <a:cubicBezTo>
                    <a:pt x="664326" y="-2105"/>
                    <a:pt x="795506" y="17018"/>
                    <a:pt x="893798" y="129200"/>
                  </a:cubicBezTo>
                  <a:cubicBezTo>
                    <a:pt x="944812" y="187440"/>
                    <a:pt x="968980" y="257016"/>
                    <a:pt x="970911" y="334192"/>
                  </a:cubicBezTo>
                  <a:cubicBezTo>
                    <a:pt x="971659" y="364153"/>
                    <a:pt x="971036" y="394114"/>
                    <a:pt x="971036" y="429307"/>
                  </a:cubicBezTo>
                  <a:cubicBezTo>
                    <a:pt x="1074000" y="317187"/>
                    <a:pt x="1203249" y="295511"/>
                    <a:pt x="1343523" y="298750"/>
                  </a:cubicBezTo>
                  <a:cubicBezTo>
                    <a:pt x="1348693" y="413486"/>
                    <a:pt x="1317175" y="512650"/>
                    <a:pt x="1232774" y="595494"/>
                  </a:cubicBezTo>
                  <a:cubicBezTo>
                    <a:pt x="1279179" y="600726"/>
                    <a:pt x="1313376" y="621468"/>
                    <a:pt x="1332560" y="659091"/>
                  </a:cubicBezTo>
                  <a:cubicBezTo>
                    <a:pt x="1431413" y="560238"/>
                    <a:pt x="1529954" y="461697"/>
                    <a:pt x="1629180" y="362409"/>
                  </a:cubicBezTo>
                  <a:cubicBezTo>
                    <a:pt x="1579411" y="330829"/>
                    <a:pt x="1552751" y="284112"/>
                    <a:pt x="1576421" y="220204"/>
                  </a:cubicBezTo>
                  <a:cubicBezTo>
                    <a:pt x="1592429" y="177038"/>
                    <a:pt x="1626377" y="152683"/>
                    <a:pt x="1672159" y="149942"/>
                  </a:cubicBezTo>
                  <a:cubicBezTo>
                    <a:pt x="1730026" y="146516"/>
                    <a:pt x="1766776" y="177660"/>
                    <a:pt x="1788390" y="230980"/>
                  </a:cubicBezTo>
                  <a:cubicBezTo>
                    <a:pt x="1827756" y="221200"/>
                    <a:pt x="1865441" y="224190"/>
                    <a:pt x="1899451" y="245618"/>
                  </a:cubicBezTo>
                  <a:cubicBezTo>
                    <a:pt x="1919384" y="225374"/>
                    <a:pt x="1938818" y="205628"/>
                    <a:pt x="1958438" y="185633"/>
                  </a:cubicBezTo>
                  <a:cubicBezTo>
                    <a:pt x="1909231" y="118299"/>
                    <a:pt x="1966723" y="13592"/>
                    <a:pt x="2056045" y="1134"/>
                  </a:cubicBezTo>
                  <a:cubicBezTo>
                    <a:pt x="2083826" y="-2728"/>
                    <a:pt x="2108493" y="2940"/>
                    <a:pt x="2128860" y="23309"/>
                  </a:cubicBezTo>
                  <a:cubicBezTo>
                    <a:pt x="2182678" y="77189"/>
                    <a:pt x="2236496" y="131006"/>
                    <a:pt x="2290376" y="184824"/>
                  </a:cubicBezTo>
                  <a:cubicBezTo>
                    <a:pt x="2309997" y="204445"/>
                    <a:pt x="2316537" y="228239"/>
                    <a:pt x="2313049" y="255210"/>
                  </a:cubicBezTo>
                  <a:cubicBezTo>
                    <a:pt x="2305201" y="315942"/>
                    <a:pt x="2257986" y="365586"/>
                    <a:pt x="2196942" y="371067"/>
                  </a:cubicBezTo>
                  <a:cubicBezTo>
                    <a:pt x="2173834" y="373123"/>
                    <a:pt x="2149665" y="364029"/>
                    <a:pt x="2121324" y="359232"/>
                  </a:cubicBezTo>
                  <a:cubicBezTo>
                    <a:pt x="2107683" y="373247"/>
                    <a:pt x="2088871" y="392682"/>
                    <a:pt x="2071368" y="410683"/>
                  </a:cubicBezTo>
                  <a:cubicBezTo>
                    <a:pt x="2077534" y="432609"/>
                    <a:pt x="2086754" y="454347"/>
                    <a:pt x="2089182" y="476771"/>
                  </a:cubicBezTo>
                  <a:cubicBezTo>
                    <a:pt x="2093543" y="517010"/>
                    <a:pt x="2077161" y="550895"/>
                    <a:pt x="2048633" y="579237"/>
                  </a:cubicBezTo>
                  <a:cubicBezTo>
                    <a:pt x="2002352" y="625268"/>
                    <a:pt x="1956321" y="671486"/>
                    <a:pt x="1910164" y="717705"/>
                  </a:cubicBezTo>
                  <a:cubicBezTo>
                    <a:pt x="1904808" y="723124"/>
                    <a:pt x="1899638" y="728730"/>
                    <a:pt x="1901195" y="732903"/>
                  </a:cubicBezTo>
                  <a:cubicBezTo>
                    <a:pt x="1913341" y="765916"/>
                    <a:pt x="1925052" y="799116"/>
                    <a:pt x="1938008" y="831755"/>
                  </a:cubicBezTo>
                  <a:cubicBezTo>
                    <a:pt x="1941558" y="840663"/>
                    <a:pt x="1948036" y="849009"/>
                    <a:pt x="1954826" y="855924"/>
                  </a:cubicBezTo>
                  <a:cubicBezTo>
                    <a:pt x="2021724" y="924068"/>
                    <a:pt x="2093481" y="987976"/>
                    <a:pt x="2146551" y="1068391"/>
                  </a:cubicBezTo>
                  <a:cubicBezTo>
                    <a:pt x="2349177" y="1375163"/>
                    <a:pt x="2368361" y="1694393"/>
                    <a:pt x="2208840" y="2024773"/>
                  </a:cubicBezTo>
                  <a:cubicBezTo>
                    <a:pt x="2190963" y="2061773"/>
                    <a:pt x="2170034" y="2097278"/>
                    <a:pt x="2149354" y="2132845"/>
                  </a:cubicBezTo>
                  <a:cubicBezTo>
                    <a:pt x="2141692" y="2146112"/>
                    <a:pt x="2140820" y="2156016"/>
                    <a:pt x="2147361" y="2171090"/>
                  </a:cubicBezTo>
                  <a:cubicBezTo>
                    <a:pt x="2156455" y="2191894"/>
                    <a:pt x="2162621" y="2215377"/>
                    <a:pt x="2163743" y="2237988"/>
                  </a:cubicBezTo>
                  <a:cubicBezTo>
                    <a:pt x="2165673" y="2278351"/>
                    <a:pt x="2133221" y="2310119"/>
                    <a:pt x="2092733" y="2312423"/>
                  </a:cubicBezTo>
                  <a:cubicBezTo>
                    <a:pt x="2086504" y="2312797"/>
                    <a:pt x="2080276" y="2312548"/>
                    <a:pt x="2074109" y="2312548"/>
                  </a:cubicBezTo>
                  <a:cubicBezTo>
                    <a:pt x="1736877" y="2312548"/>
                    <a:pt x="1399708" y="2312548"/>
                    <a:pt x="1062476" y="2312548"/>
                  </a:cubicBezTo>
                  <a:cubicBezTo>
                    <a:pt x="997446" y="2312548"/>
                    <a:pt x="970974" y="2285888"/>
                    <a:pt x="970974" y="2220360"/>
                  </a:cubicBezTo>
                  <a:cubicBezTo>
                    <a:pt x="970974" y="2201051"/>
                    <a:pt x="970974" y="2181741"/>
                    <a:pt x="970974" y="2164923"/>
                  </a:cubicBezTo>
                  <a:cubicBezTo>
                    <a:pt x="940826" y="2162058"/>
                    <a:pt x="911862" y="2162806"/>
                    <a:pt x="884828" y="2155954"/>
                  </a:cubicBezTo>
                  <a:cubicBezTo>
                    <a:pt x="802731" y="2135212"/>
                    <a:pt x="747606" y="2061897"/>
                    <a:pt x="747357" y="1975378"/>
                  </a:cubicBezTo>
                  <a:cubicBezTo>
                    <a:pt x="746858" y="1823892"/>
                    <a:pt x="747232" y="1672343"/>
                    <a:pt x="747170" y="1520857"/>
                  </a:cubicBezTo>
                  <a:cubicBezTo>
                    <a:pt x="747170" y="1512385"/>
                    <a:pt x="747170" y="1503852"/>
                    <a:pt x="747170" y="1493699"/>
                  </a:cubicBezTo>
                  <a:lnTo>
                    <a:pt x="523366" y="1493699"/>
                  </a:lnTo>
                  <a:cubicBezTo>
                    <a:pt x="523366" y="1501859"/>
                    <a:pt x="523366" y="1510081"/>
                    <a:pt x="523366" y="1518365"/>
                  </a:cubicBezTo>
                  <a:cubicBezTo>
                    <a:pt x="523366" y="1671409"/>
                    <a:pt x="523989" y="1824515"/>
                    <a:pt x="523055" y="1977559"/>
                  </a:cubicBezTo>
                  <a:cubicBezTo>
                    <a:pt x="522432" y="2082827"/>
                    <a:pt x="437345" y="2164986"/>
                    <a:pt x="333074" y="2163304"/>
                  </a:cubicBezTo>
                  <a:cubicBezTo>
                    <a:pt x="232415" y="2161684"/>
                    <a:pt x="151128" y="2079650"/>
                    <a:pt x="150568" y="1977060"/>
                  </a:cubicBezTo>
                  <a:cubicBezTo>
                    <a:pt x="149758" y="1824764"/>
                    <a:pt x="150318" y="1672468"/>
                    <a:pt x="150318" y="1520172"/>
                  </a:cubicBezTo>
                  <a:cubicBezTo>
                    <a:pt x="150318" y="1511763"/>
                    <a:pt x="150318" y="1503291"/>
                    <a:pt x="150318" y="1492266"/>
                  </a:cubicBezTo>
                  <a:cubicBezTo>
                    <a:pt x="135929" y="1492266"/>
                    <a:pt x="122911" y="1491145"/>
                    <a:pt x="110142" y="1492515"/>
                  </a:cubicBezTo>
                  <a:cubicBezTo>
                    <a:pt x="89774" y="1494758"/>
                    <a:pt x="78250" y="1507153"/>
                    <a:pt x="76008" y="1527584"/>
                  </a:cubicBezTo>
                  <a:cubicBezTo>
                    <a:pt x="75260" y="1534498"/>
                    <a:pt x="75696" y="1541537"/>
                    <a:pt x="75696" y="1548575"/>
                  </a:cubicBezTo>
                  <a:cubicBezTo>
                    <a:pt x="75696" y="1793308"/>
                    <a:pt x="75696" y="2038103"/>
                    <a:pt x="75696" y="2282836"/>
                  </a:cubicBezTo>
                  <a:cubicBezTo>
                    <a:pt x="75696" y="2291992"/>
                    <a:pt x="75696" y="2301149"/>
                    <a:pt x="75696" y="2311427"/>
                  </a:cubicBezTo>
                  <a:lnTo>
                    <a:pt x="1074" y="2311427"/>
                  </a:lnTo>
                  <a:cubicBezTo>
                    <a:pt x="1074" y="2302706"/>
                    <a:pt x="1074" y="2293737"/>
                    <a:pt x="1074" y="2284767"/>
                  </a:cubicBezTo>
                  <a:cubicBezTo>
                    <a:pt x="1074" y="2040034"/>
                    <a:pt x="3067" y="1795239"/>
                    <a:pt x="15" y="1550506"/>
                  </a:cubicBezTo>
                  <a:cubicBezTo>
                    <a:pt x="-1106" y="1461060"/>
                    <a:pt x="59937" y="1409235"/>
                    <a:pt x="132815" y="1417333"/>
                  </a:cubicBezTo>
                  <a:cubicBezTo>
                    <a:pt x="137362" y="1417831"/>
                    <a:pt x="142034" y="1417395"/>
                    <a:pt x="148512" y="1417395"/>
                  </a:cubicBezTo>
                  <a:lnTo>
                    <a:pt x="148512" y="1345451"/>
                  </a:lnTo>
                  <a:cubicBezTo>
                    <a:pt x="89275" y="1327450"/>
                    <a:pt x="75696" y="1308950"/>
                    <a:pt x="75696" y="1245416"/>
                  </a:cubicBezTo>
                  <a:cubicBezTo>
                    <a:pt x="75696" y="1227539"/>
                    <a:pt x="75198" y="1209662"/>
                    <a:pt x="75883" y="1191785"/>
                  </a:cubicBezTo>
                  <a:cubicBezTo>
                    <a:pt x="77440" y="1150986"/>
                    <a:pt x="108211" y="1119405"/>
                    <a:pt x="149197" y="1119218"/>
                  </a:cubicBezTo>
                  <a:cubicBezTo>
                    <a:pt x="274273" y="1118533"/>
                    <a:pt x="399411" y="1118533"/>
                    <a:pt x="524487" y="1119218"/>
                  </a:cubicBezTo>
                  <a:cubicBezTo>
                    <a:pt x="565349" y="1119468"/>
                    <a:pt x="596182" y="1151048"/>
                    <a:pt x="597677" y="1191910"/>
                  </a:cubicBezTo>
                  <a:cubicBezTo>
                    <a:pt x="598424" y="1212838"/>
                    <a:pt x="597926" y="1233892"/>
                    <a:pt x="597864" y="1254821"/>
                  </a:cubicBezTo>
                  <a:cubicBezTo>
                    <a:pt x="597801" y="1308141"/>
                    <a:pt x="577744" y="1332807"/>
                    <a:pt x="524425" y="1344019"/>
                  </a:cubicBezTo>
                  <a:lnTo>
                    <a:pt x="524425" y="1416087"/>
                  </a:lnTo>
                  <a:lnTo>
                    <a:pt x="745301" y="1416087"/>
                  </a:lnTo>
                  <a:lnTo>
                    <a:pt x="745301" y="1345327"/>
                  </a:lnTo>
                  <a:cubicBezTo>
                    <a:pt x="686937" y="1328073"/>
                    <a:pt x="672486" y="1308763"/>
                    <a:pt x="672486" y="1247596"/>
                  </a:cubicBezTo>
                  <a:cubicBezTo>
                    <a:pt x="672486" y="1229719"/>
                    <a:pt x="672112" y="1211842"/>
                    <a:pt x="672610" y="1193965"/>
                  </a:cubicBezTo>
                  <a:cubicBezTo>
                    <a:pt x="673731" y="1150674"/>
                    <a:pt x="704814" y="1119592"/>
                    <a:pt x="748478" y="1119094"/>
                  </a:cubicBezTo>
                  <a:cubicBezTo>
                    <a:pt x="796565" y="1118533"/>
                    <a:pt x="844714" y="1118969"/>
                    <a:pt x="895417" y="1118969"/>
                  </a:cubicBezTo>
                  <a:close/>
                  <a:moveTo>
                    <a:pt x="1950652" y="1730272"/>
                  </a:moveTo>
                  <a:cubicBezTo>
                    <a:pt x="2078781" y="1506655"/>
                    <a:pt x="2007896" y="1195460"/>
                    <a:pt x="1797609" y="1049206"/>
                  </a:cubicBezTo>
                  <a:cubicBezTo>
                    <a:pt x="1792812" y="1045842"/>
                    <a:pt x="1786210" y="1041980"/>
                    <a:pt x="1781040" y="1042728"/>
                  </a:cubicBezTo>
                  <a:cubicBezTo>
                    <a:pt x="1724295" y="1050763"/>
                    <a:pt x="1675398" y="1033197"/>
                    <a:pt x="1631049" y="997693"/>
                  </a:cubicBezTo>
                  <a:cubicBezTo>
                    <a:pt x="1625006" y="1003486"/>
                    <a:pt x="1619338" y="1008656"/>
                    <a:pt x="1613919" y="1014075"/>
                  </a:cubicBezTo>
                  <a:cubicBezTo>
                    <a:pt x="1566642" y="1061290"/>
                    <a:pt x="1519925" y="1109065"/>
                    <a:pt x="1472025" y="1155595"/>
                  </a:cubicBezTo>
                  <a:cubicBezTo>
                    <a:pt x="1420014" y="1206111"/>
                    <a:pt x="1345703" y="1207669"/>
                    <a:pt x="1293817" y="1158398"/>
                  </a:cubicBezTo>
                  <a:cubicBezTo>
                    <a:pt x="1246477" y="1113488"/>
                    <a:pt x="1200383" y="1067270"/>
                    <a:pt x="1155411" y="1019992"/>
                  </a:cubicBezTo>
                  <a:cubicBezTo>
                    <a:pt x="1107511" y="969601"/>
                    <a:pt x="1108134" y="896162"/>
                    <a:pt x="1155411" y="845272"/>
                  </a:cubicBezTo>
                  <a:cubicBezTo>
                    <a:pt x="1165252" y="834683"/>
                    <a:pt x="1177835" y="826585"/>
                    <a:pt x="1191539" y="815436"/>
                  </a:cubicBezTo>
                  <a:cubicBezTo>
                    <a:pt x="1123395" y="774574"/>
                    <a:pt x="1105144" y="721816"/>
                    <a:pt x="1131430" y="658157"/>
                  </a:cubicBezTo>
                  <a:cubicBezTo>
                    <a:pt x="1078547" y="664074"/>
                    <a:pt x="1025788" y="669929"/>
                    <a:pt x="972468" y="675847"/>
                  </a:cubicBezTo>
                  <a:lnTo>
                    <a:pt x="972468" y="1119218"/>
                  </a:lnTo>
                  <a:cubicBezTo>
                    <a:pt x="1021988" y="1119218"/>
                    <a:pt x="1070075" y="1118783"/>
                    <a:pt x="1118100" y="1119343"/>
                  </a:cubicBezTo>
                  <a:cubicBezTo>
                    <a:pt x="1163010" y="1119841"/>
                    <a:pt x="1193719" y="1150861"/>
                    <a:pt x="1194715" y="1195896"/>
                  </a:cubicBezTo>
                  <a:cubicBezTo>
                    <a:pt x="1195089" y="1213773"/>
                    <a:pt x="1194777" y="1231650"/>
                    <a:pt x="1194777" y="1249464"/>
                  </a:cubicBezTo>
                  <a:cubicBezTo>
                    <a:pt x="1194777" y="1308763"/>
                    <a:pt x="1178209" y="1330378"/>
                    <a:pt x="1121650" y="1345078"/>
                  </a:cubicBezTo>
                  <a:lnTo>
                    <a:pt x="1121650" y="1418578"/>
                  </a:lnTo>
                  <a:lnTo>
                    <a:pt x="1268091" y="1418578"/>
                  </a:lnTo>
                  <a:lnTo>
                    <a:pt x="1268091" y="1492640"/>
                  </a:lnTo>
                  <a:lnTo>
                    <a:pt x="1121962" y="1492640"/>
                  </a:lnTo>
                  <a:lnTo>
                    <a:pt x="1121962" y="1566764"/>
                  </a:lnTo>
                  <a:lnTo>
                    <a:pt x="1151611" y="1566764"/>
                  </a:lnTo>
                  <a:cubicBezTo>
                    <a:pt x="1325584" y="1566764"/>
                    <a:pt x="1499557" y="1566888"/>
                    <a:pt x="1673592" y="1566764"/>
                  </a:cubicBezTo>
                  <a:cubicBezTo>
                    <a:pt x="1721617" y="1566764"/>
                    <a:pt x="1756561" y="1587693"/>
                    <a:pt x="1779670" y="1629675"/>
                  </a:cubicBezTo>
                  <a:cubicBezTo>
                    <a:pt x="1783033" y="1635780"/>
                    <a:pt x="1789075" y="1643753"/>
                    <a:pt x="1794868" y="1644687"/>
                  </a:cubicBezTo>
                  <a:cubicBezTo>
                    <a:pt x="1856223" y="1654653"/>
                    <a:pt x="1906801" y="1684054"/>
                    <a:pt x="1950652" y="1730272"/>
                  </a:cubicBezTo>
                  <a:close/>
                  <a:moveTo>
                    <a:pt x="1496567" y="1026097"/>
                  </a:moveTo>
                  <a:cubicBezTo>
                    <a:pt x="1521171" y="1001306"/>
                    <a:pt x="1546959" y="974646"/>
                    <a:pt x="1573680" y="948921"/>
                  </a:cubicBezTo>
                  <a:cubicBezTo>
                    <a:pt x="1582899" y="940076"/>
                    <a:pt x="1584083" y="932975"/>
                    <a:pt x="1579785" y="920766"/>
                  </a:cubicBezTo>
                  <a:cubicBezTo>
                    <a:pt x="1554433" y="848013"/>
                    <a:pt x="1568324" y="781987"/>
                    <a:pt x="1622141" y="727609"/>
                  </a:cubicBezTo>
                  <a:cubicBezTo>
                    <a:pt x="1676644" y="672545"/>
                    <a:pt x="1743293" y="657783"/>
                    <a:pt x="1816918" y="683633"/>
                  </a:cubicBezTo>
                  <a:cubicBezTo>
                    <a:pt x="1830808" y="688491"/>
                    <a:pt x="1837847" y="684754"/>
                    <a:pt x="1846692" y="675784"/>
                  </a:cubicBezTo>
                  <a:cubicBezTo>
                    <a:pt x="1895277" y="626638"/>
                    <a:pt x="1944423" y="578053"/>
                    <a:pt x="1993071" y="529032"/>
                  </a:cubicBezTo>
                  <a:cubicBezTo>
                    <a:pt x="2023343" y="498573"/>
                    <a:pt x="2023094" y="471415"/>
                    <a:pt x="1992448" y="440519"/>
                  </a:cubicBezTo>
                  <a:cubicBezTo>
                    <a:pt x="1954141" y="401963"/>
                    <a:pt x="1915646" y="363593"/>
                    <a:pt x="1877214" y="325160"/>
                  </a:cubicBezTo>
                  <a:cubicBezTo>
                    <a:pt x="1842083" y="290092"/>
                    <a:pt x="1815548" y="290216"/>
                    <a:pt x="1780043" y="325721"/>
                  </a:cubicBezTo>
                  <a:cubicBezTo>
                    <a:pt x="1620833" y="484931"/>
                    <a:pt x="1461560" y="644142"/>
                    <a:pt x="1302413" y="803414"/>
                  </a:cubicBezTo>
                  <a:cubicBezTo>
                    <a:pt x="1297056" y="808771"/>
                    <a:pt x="1292135" y="814502"/>
                    <a:pt x="1288709" y="818177"/>
                  </a:cubicBezTo>
                  <a:cubicBezTo>
                    <a:pt x="1358161" y="887691"/>
                    <a:pt x="1426492" y="956022"/>
                    <a:pt x="1496567" y="1026159"/>
                  </a:cubicBezTo>
                  <a:close/>
                  <a:moveTo>
                    <a:pt x="2083203" y="2097091"/>
                  </a:moveTo>
                  <a:cubicBezTo>
                    <a:pt x="2377518" y="1648424"/>
                    <a:pt x="2219491" y="1175029"/>
                    <a:pt x="1925986" y="938332"/>
                  </a:cubicBezTo>
                  <a:cubicBezTo>
                    <a:pt x="1907237" y="961690"/>
                    <a:pt x="1888426" y="984986"/>
                    <a:pt x="1868805" y="1009341"/>
                  </a:cubicBezTo>
                  <a:cubicBezTo>
                    <a:pt x="1870985" y="1011396"/>
                    <a:pt x="1874162" y="1014573"/>
                    <a:pt x="1877463" y="1017563"/>
                  </a:cubicBezTo>
                  <a:cubicBezTo>
                    <a:pt x="2104070" y="1218756"/>
                    <a:pt x="2154275" y="1525155"/>
                    <a:pt x="2004407" y="1789446"/>
                  </a:cubicBezTo>
                  <a:cubicBezTo>
                    <a:pt x="1999923" y="1797419"/>
                    <a:pt x="1999113" y="1810189"/>
                    <a:pt x="2001854" y="1819096"/>
                  </a:cubicBezTo>
                  <a:cubicBezTo>
                    <a:pt x="2030382" y="1912654"/>
                    <a:pt x="2013377" y="1996806"/>
                    <a:pt x="1951836" y="2072362"/>
                  </a:cubicBezTo>
                  <a:cubicBezTo>
                    <a:pt x="1948223" y="2076785"/>
                    <a:pt x="1944922" y="2081394"/>
                    <a:pt x="1941745" y="2085630"/>
                  </a:cubicBezTo>
                  <a:cubicBezTo>
                    <a:pt x="1988400" y="2089367"/>
                    <a:pt x="2033434" y="2093042"/>
                    <a:pt x="2083141" y="2097028"/>
                  </a:cubicBezTo>
                  <a:close/>
                  <a:moveTo>
                    <a:pt x="823598" y="1492702"/>
                  </a:moveTo>
                  <a:cubicBezTo>
                    <a:pt x="822726" y="1497062"/>
                    <a:pt x="821979" y="1499243"/>
                    <a:pt x="821979" y="1501485"/>
                  </a:cubicBezTo>
                  <a:cubicBezTo>
                    <a:pt x="821979" y="1661567"/>
                    <a:pt x="820982" y="1821650"/>
                    <a:pt x="823100" y="1981670"/>
                  </a:cubicBezTo>
                  <a:cubicBezTo>
                    <a:pt x="823411" y="2003844"/>
                    <a:pt x="834997" y="2028635"/>
                    <a:pt x="848264" y="2047322"/>
                  </a:cubicBezTo>
                  <a:cubicBezTo>
                    <a:pt x="875360" y="2085380"/>
                    <a:pt x="925565" y="2097900"/>
                    <a:pt x="969541" y="2083076"/>
                  </a:cubicBezTo>
                  <a:cubicBezTo>
                    <a:pt x="1014638" y="2067877"/>
                    <a:pt x="1045346" y="2025957"/>
                    <a:pt x="1045471" y="1976437"/>
                  </a:cubicBezTo>
                  <a:cubicBezTo>
                    <a:pt x="1045845" y="1820217"/>
                    <a:pt x="1045658" y="1664059"/>
                    <a:pt x="1045533" y="1507838"/>
                  </a:cubicBezTo>
                  <a:cubicBezTo>
                    <a:pt x="1045533" y="1502793"/>
                    <a:pt x="1044163" y="1497685"/>
                    <a:pt x="1043416" y="1492702"/>
                  </a:cubicBezTo>
                  <a:lnTo>
                    <a:pt x="823661" y="1492702"/>
                  </a:lnTo>
                  <a:close/>
                  <a:moveTo>
                    <a:pt x="227245" y="1493325"/>
                  </a:moveTo>
                  <a:cubicBezTo>
                    <a:pt x="226248" y="1496377"/>
                    <a:pt x="225376" y="1497748"/>
                    <a:pt x="225376" y="1499180"/>
                  </a:cubicBezTo>
                  <a:cubicBezTo>
                    <a:pt x="225314" y="1660820"/>
                    <a:pt x="224629" y="1822459"/>
                    <a:pt x="225626" y="1984036"/>
                  </a:cubicBezTo>
                  <a:cubicBezTo>
                    <a:pt x="225937" y="2029819"/>
                    <a:pt x="260258" y="2070618"/>
                    <a:pt x="303923" y="2083948"/>
                  </a:cubicBezTo>
                  <a:cubicBezTo>
                    <a:pt x="376987" y="2106247"/>
                    <a:pt x="448370" y="2052617"/>
                    <a:pt x="448620" y="1974070"/>
                  </a:cubicBezTo>
                  <a:cubicBezTo>
                    <a:pt x="449118" y="1819407"/>
                    <a:pt x="448806" y="1664806"/>
                    <a:pt x="448806" y="1510143"/>
                  </a:cubicBezTo>
                  <a:cubicBezTo>
                    <a:pt x="448806" y="1504911"/>
                    <a:pt x="448806" y="1499679"/>
                    <a:pt x="448806" y="1493325"/>
                  </a:cubicBezTo>
                  <a:lnTo>
                    <a:pt x="227245" y="1493325"/>
                  </a:lnTo>
                  <a:close/>
                  <a:moveTo>
                    <a:pt x="1569943" y="2088433"/>
                  </a:moveTo>
                  <a:cubicBezTo>
                    <a:pt x="1490213" y="1998114"/>
                    <a:pt x="1473146" y="1900071"/>
                    <a:pt x="1516748" y="1792000"/>
                  </a:cubicBezTo>
                  <a:lnTo>
                    <a:pt x="1120280" y="1792000"/>
                  </a:lnTo>
                  <a:cubicBezTo>
                    <a:pt x="1120280" y="1814985"/>
                    <a:pt x="1120280" y="1836599"/>
                    <a:pt x="1120280" y="1858213"/>
                  </a:cubicBezTo>
                  <a:cubicBezTo>
                    <a:pt x="1120280" y="1898576"/>
                    <a:pt x="1123893" y="1939375"/>
                    <a:pt x="1119159" y="1979240"/>
                  </a:cubicBezTo>
                  <a:cubicBezTo>
                    <a:pt x="1114736" y="2016427"/>
                    <a:pt x="1101469" y="2052492"/>
                    <a:pt x="1092250" y="2088433"/>
                  </a:cubicBezTo>
                  <a:lnTo>
                    <a:pt x="1570005" y="2088433"/>
                  </a:lnTo>
                  <a:close/>
                  <a:moveTo>
                    <a:pt x="1046655" y="2236992"/>
                  </a:moveTo>
                  <a:lnTo>
                    <a:pt x="2088934" y="2236992"/>
                  </a:lnTo>
                  <a:cubicBezTo>
                    <a:pt x="2086130" y="2190150"/>
                    <a:pt x="2056170" y="2163678"/>
                    <a:pt x="2006588" y="2163678"/>
                  </a:cubicBezTo>
                  <a:cubicBezTo>
                    <a:pt x="1693649" y="2163615"/>
                    <a:pt x="1380710" y="2163678"/>
                    <a:pt x="1067833" y="2163678"/>
                  </a:cubicBezTo>
                  <a:cubicBezTo>
                    <a:pt x="1061043" y="2163678"/>
                    <a:pt x="1054316" y="2164238"/>
                    <a:pt x="1046655" y="2164612"/>
                  </a:cubicBezTo>
                  <a:lnTo>
                    <a:pt x="1046655" y="2237054"/>
                  </a:lnTo>
                  <a:close/>
                  <a:moveTo>
                    <a:pt x="1756498" y="1716070"/>
                  </a:moveTo>
                  <a:cubicBezTo>
                    <a:pt x="1653410" y="1715136"/>
                    <a:pt x="1568573" y="1798353"/>
                    <a:pt x="1567888" y="1900881"/>
                  </a:cubicBezTo>
                  <a:cubicBezTo>
                    <a:pt x="1567265" y="2002972"/>
                    <a:pt x="1649486" y="2087436"/>
                    <a:pt x="1750955" y="2088931"/>
                  </a:cubicBezTo>
                  <a:cubicBezTo>
                    <a:pt x="1854042" y="2090426"/>
                    <a:pt x="1939565" y="2007644"/>
                    <a:pt x="1940748" y="1905303"/>
                  </a:cubicBezTo>
                  <a:cubicBezTo>
                    <a:pt x="1941932" y="1802091"/>
                    <a:pt x="1859026" y="1717067"/>
                    <a:pt x="1756498" y="1716132"/>
                  </a:cubicBezTo>
                  <a:close/>
                  <a:moveTo>
                    <a:pt x="1685676" y="1643317"/>
                  </a:moveTo>
                  <a:lnTo>
                    <a:pt x="1121962" y="1643317"/>
                  </a:lnTo>
                  <a:lnTo>
                    <a:pt x="1121962" y="1716008"/>
                  </a:lnTo>
                  <a:cubicBezTo>
                    <a:pt x="1131430" y="1716008"/>
                    <a:pt x="1139153" y="1716008"/>
                    <a:pt x="1146815" y="1716008"/>
                  </a:cubicBezTo>
                  <a:cubicBezTo>
                    <a:pt x="1284972" y="1716008"/>
                    <a:pt x="1423128" y="1716008"/>
                    <a:pt x="1561285" y="1715821"/>
                  </a:cubicBezTo>
                  <a:cubicBezTo>
                    <a:pt x="1566330" y="1715821"/>
                    <a:pt x="1571998" y="1714139"/>
                    <a:pt x="1576296" y="1711523"/>
                  </a:cubicBezTo>
                  <a:cubicBezTo>
                    <a:pt x="1613421" y="1688663"/>
                    <a:pt x="1650358" y="1665367"/>
                    <a:pt x="1685614" y="1643317"/>
                  </a:cubicBezTo>
                  <a:close/>
                  <a:moveTo>
                    <a:pt x="603594" y="78247"/>
                  </a:moveTo>
                  <a:cubicBezTo>
                    <a:pt x="622530" y="217712"/>
                    <a:pt x="726615" y="314384"/>
                    <a:pt x="891119" y="296258"/>
                  </a:cubicBezTo>
                  <a:cubicBezTo>
                    <a:pt x="885638" y="180463"/>
                    <a:pt x="754458" y="80303"/>
                    <a:pt x="603594" y="78247"/>
                  </a:cubicBezTo>
                  <a:close/>
                  <a:moveTo>
                    <a:pt x="891057" y="818862"/>
                  </a:moveTo>
                  <a:cubicBezTo>
                    <a:pt x="876668" y="677653"/>
                    <a:pt x="728297" y="599480"/>
                    <a:pt x="604030" y="601723"/>
                  </a:cubicBezTo>
                  <a:cubicBezTo>
                    <a:pt x="621596" y="737201"/>
                    <a:pt x="723500" y="835991"/>
                    <a:pt x="891057" y="818862"/>
                  </a:cubicBezTo>
                  <a:close/>
                  <a:moveTo>
                    <a:pt x="976455" y="594933"/>
                  </a:moveTo>
                  <a:cubicBezTo>
                    <a:pt x="1121962" y="616298"/>
                    <a:pt x="1273137" y="500566"/>
                    <a:pt x="1261738" y="376486"/>
                  </a:cubicBezTo>
                  <a:cubicBezTo>
                    <a:pt x="1094056" y="382715"/>
                    <a:pt x="986795" y="484495"/>
                    <a:pt x="976455" y="594933"/>
                  </a:cubicBezTo>
                  <a:close/>
                  <a:moveTo>
                    <a:pt x="1866189" y="858789"/>
                  </a:moveTo>
                  <a:cubicBezTo>
                    <a:pt x="1866500" y="797808"/>
                    <a:pt x="1816918" y="747167"/>
                    <a:pt x="1756187" y="746295"/>
                  </a:cubicBezTo>
                  <a:cubicBezTo>
                    <a:pt x="1694147" y="745423"/>
                    <a:pt x="1642883" y="795628"/>
                    <a:pt x="1642572" y="857418"/>
                  </a:cubicBezTo>
                  <a:cubicBezTo>
                    <a:pt x="1642260" y="919334"/>
                    <a:pt x="1693026" y="970161"/>
                    <a:pt x="1754879" y="969912"/>
                  </a:cubicBezTo>
                  <a:cubicBezTo>
                    <a:pt x="1815735" y="969663"/>
                    <a:pt x="1865939" y="919583"/>
                    <a:pt x="1866189" y="858727"/>
                  </a:cubicBezTo>
                  <a:close/>
                  <a:moveTo>
                    <a:pt x="151502" y="1266843"/>
                  </a:moveTo>
                  <a:lnTo>
                    <a:pt x="521560" y="1266843"/>
                  </a:lnTo>
                  <a:lnTo>
                    <a:pt x="521560" y="1195086"/>
                  </a:lnTo>
                  <a:lnTo>
                    <a:pt x="151502" y="1195086"/>
                  </a:lnTo>
                  <a:lnTo>
                    <a:pt x="151502" y="1266843"/>
                  </a:lnTo>
                  <a:close/>
                  <a:moveTo>
                    <a:pt x="1119159" y="1195460"/>
                  </a:moveTo>
                  <a:lnTo>
                    <a:pt x="749101" y="1195460"/>
                  </a:lnTo>
                  <a:lnTo>
                    <a:pt x="749101" y="1267279"/>
                  </a:lnTo>
                  <a:lnTo>
                    <a:pt x="1119159" y="1267279"/>
                  </a:lnTo>
                  <a:lnTo>
                    <a:pt x="1119159" y="1195460"/>
                  </a:lnTo>
                  <a:close/>
                  <a:moveTo>
                    <a:pt x="1231403" y="876915"/>
                  </a:moveTo>
                  <a:cubicBezTo>
                    <a:pt x="1184189" y="914787"/>
                    <a:pt x="1182257" y="941882"/>
                    <a:pt x="1224116" y="983740"/>
                  </a:cubicBezTo>
                  <a:cubicBezTo>
                    <a:pt x="1260368" y="1019992"/>
                    <a:pt x="1296557" y="1056244"/>
                    <a:pt x="1332872" y="1092434"/>
                  </a:cubicBezTo>
                  <a:cubicBezTo>
                    <a:pt x="1371678" y="1131116"/>
                    <a:pt x="1406186" y="1127316"/>
                    <a:pt x="1436520" y="1082406"/>
                  </a:cubicBezTo>
                  <a:cubicBezTo>
                    <a:pt x="1368439" y="1014199"/>
                    <a:pt x="1300544" y="946118"/>
                    <a:pt x="1231466" y="876915"/>
                  </a:cubicBezTo>
                  <a:close/>
                  <a:moveTo>
                    <a:pt x="2183488" y="298874"/>
                  </a:moveTo>
                  <a:cubicBezTo>
                    <a:pt x="2208466" y="294701"/>
                    <a:pt x="2224163" y="282991"/>
                    <a:pt x="2234503" y="262747"/>
                  </a:cubicBezTo>
                  <a:cubicBezTo>
                    <a:pt x="2244344" y="243562"/>
                    <a:pt x="2233257" y="233222"/>
                    <a:pt x="2221111" y="221263"/>
                  </a:cubicBezTo>
                  <a:cubicBezTo>
                    <a:pt x="2178006" y="178906"/>
                    <a:pt x="2135526" y="135989"/>
                    <a:pt x="2092858" y="93259"/>
                  </a:cubicBezTo>
                  <a:cubicBezTo>
                    <a:pt x="2070185" y="70586"/>
                    <a:pt x="2044895" y="72642"/>
                    <a:pt x="2026956" y="100049"/>
                  </a:cubicBezTo>
                  <a:cubicBezTo>
                    <a:pt x="2018485" y="113005"/>
                    <a:pt x="2007958" y="126957"/>
                    <a:pt x="2024589" y="143277"/>
                  </a:cubicBezTo>
                  <a:cubicBezTo>
                    <a:pt x="2073797" y="191551"/>
                    <a:pt x="2122196" y="240634"/>
                    <a:pt x="2171030" y="289220"/>
                  </a:cubicBezTo>
                  <a:cubicBezTo>
                    <a:pt x="2175141" y="293331"/>
                    <a:pt x="2180311" y="296383"/>
                    <a:pt x="2183550" y="298812"/>
                  </a:cubicBezTo>
                  <a:close/>
                  <a:moveTo>
                    <a:pt x="226124" y="1416087"/>
                  </a:moveTo>
                  <a:lnTo>
                    <a:pt x="447000" y="1416087"/>
                  </a:lnTo>
                  <a:lnTo>
                    <a:pt x="447000" y="1344330"/>
                  </a:lnTo>
                  <a:lnTo>
                    <a:pt x="226124" y="1344330"/>
                  </a:lnTo>
                  <a:lnTo>
                    <a:pt x="226124" y="1416087"/>
                  </a:lnTo>
                  <a:close/>
                  <a:moveTo>
                    <a:pt x="823474" y="1344206"/>
                  </a:moveTo>
                  <a:lnTo>
                    <a:pt x="823474" y="1415962"/>
                  </a:lnTo>
                  <a:lnTo>
                    <a:pt x="1044537" y="1415962"/>
                  </a:lnTo>
                  <a:lnTo>
                    <a:pt x="1044537" y="1344206"/>
                  </a:lnTo>
                  <a:lnTo>
                    <a:pt x="823474" y="1344206"/>
                  </a:lnTo>
                  <a:close/>
                  <a:moveTo>
                    <a:pt x="1960557" y="298127"/>
                  </a:moveTo>
                  <a:cubicBezTo>
                    <a:pt x="1979056" y="317374"/>
                    <a:pt x="1997120" y="336248"/>
                    <a:pt x="2013751" y="353564"/>
                  </a:cubicBezTo>
                  <a:cubicBezTo>
                    <a:pt x="2032874" y="334130"/>
                    <a:pt x="2051498" y="315132"/>
                    <a:pt x="2068067" y="298252"/>
                  </a:cubicBezTo>
                  <a:cubicBezTo>
                    <a:pt x="2051124" y="280749"/>
                    <a:pt x="2032936" y="262000"/>
                    <a:pt x="2014312" y="242815"/>
                  </a:cubicBezTo>
                  <a:cubicBezTo>
                    <a:pt x="1996684" y="260941"/>
                    <a:pt x="1978496" y="279627"/>
                    <a:pt x="1960557" y="298127"/>
                  </a:cubicBezTo>
                  <a:close/>
                  <a:moveTo>
                    <a:pt x="1679135" y="298501"/>
                  </a:moveTo>
                  <a:cubicBezTo>
                    <a:pt x="1699255" y="298874"/>
                    <a:pt x="1716509" y="282181"/>
                    <a:pt x="1716883" y="262000"/>
                  </a:cubicBezTo>
                  <a:cubicBezTo>
                    <a:pt x="1717256" y="241880"/>
                    <a:pt x="1700625" y="224626"/>
                    <a:pt x="1680444" y="224252"/>
                  </a:cubicBezTo>
                  <a:cubicBezTo>
                    <a:pt x="1660262" y="223879"/>
                    <a:pt x="1643070" y="240510"/>
                    <a:pt x="1642697" y="260691"/>
                  </a:cubicBezTo>
                  <a:cubicBezTo>
                    <a:pt x="1642323" y="280811"/>
                    <a:pt x="1658954" y="298065"/>
                    <a:pt x="1679135" y="298439"/>
                  </a:cubicBezTo>
                  <a:close/>
                  <a:moveTo>
                    <a:pt x="1269275" y="708611"/>
                  </a:moveTo>
                  <a:cubicBezTo>
                    <a:pt x="1269026" y="688429"/>
                    <a:pt x="1251958" y="671673"/>
                    <a:pt x="1231777" y="671860"/>
                  </a:cubicBezTo>
                  <a:cubicBezTo>
                    <a:pt x="1211595" y="672109"/>
                    <a:pt x="1194840" y="689176"/>
                    <a:pt x="1195027" y="709358"/>
                  </a:cubicBezTo>
                  <a:cubicBezTo>
                    <a:pt x="1195213" y="729539"/>
                    <a:pt x="1212343" y="746358"/>
                    <a:pt x="1232462" y="746108"/>
                  </a:cubicBezTo>
                  <a:cubicBezTo>
                    <a:pt x="1252644" y="745859"/>
                    <a:pt x="1269400" y="728730"/>
                    <a:pt x="1269213" y="708611"/>
                  </a:cubicBezTo>
                  <a:close/>
                  <a:moveTo>
                    <a:pt x="597864" y="484807"/>
                  </a:moveTo>
                  <a:cubicBezTo>
                    <a:pt x="597614" y="464625"/>
                    <a:pt x="580547" y="447869"/>
                    <a:pt x="560366" y="448056"/>
                  </a:cubicBezTo>
                  <a:cubicBezTo>
                    <a:pt x="540184" y="448305"/>
                    <a:pt x="523428" y="465373"/>
                    <a:pt x="523615" y="485554"/>
                  </a:cubicBezTo>
                  <a:cubicBezTo>
                    <a:pt x="523802" y="505736"/>
                    <a:pt x="540932" y="522554"/>
                    <a:pt x="561051" y="522305"/>
                  </a:cubicBezTo>
                  <a:cubicBezTo>
                    <a:pt x="581232" y="522055"/>
                    <a:pt x="597988" y="504926"/>
                    <a:pt x="597801" y="484807"/>
                  </a:cubicBez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96" name="Google Shape;796;p23"/>
            <p:cNvSpPr/>
            <p:nvPr/>
          </p:nvSpPr>
          <p:spPr>
            <a:xfrm>
              <a:off x="7270887" y="838158"/>
              <a:ext cx="298243" cy="298303"/>
            </a:xfrm>
            <a:custGeom>
              <a:avLst/>
              <a:gdLst/>
              <a:ahLst/>
              <a:cxnLst/>
              <a:rect l="l" t="t" r="r" b="b"/>
              <a:pathLst>
                <a:path w="298243" h="298303" extrusionOk="0">
                  <a:moveTo>
                    <a:pt x="298243" y="149493"/>
                  </a:moveTo>
                  <a:cubicBezTo>
                    <a:pt x="298119" y="231715"/>
                    <a:pt x="230535" y="298737"/>
                    <a:pt x="148189" y="298301"/>
                  </a:cubicBezTo>
                  <a:cubicBezTo>
                    <a:pt x="66093" y="297865"/>
                    <a:pt x="-618" y="230033"/>
                    <a:pt x="4" y="147625"/>
                  </a:cubicBezTo>
                  <a:cubicBezTo>
                    <a:pt x="627" y="66462"/>
                    <a:pt x="67526" y="125"/>
                    <a:pt x="148875" y="0"/>
                  </a:cubicBezTo>
                  <a:cubicBezTo>
                    <a:pt x="231283" y="-124"/>
                    <a:pt x="298368" y="67085"/>
                    <a:pt x="298243" y="149493"/>
                  </a:cubicBezTo>
                  <a:close/>
                  <a:moveTo>
                    <a:pt x="223621" y="148185"/>
                  </a:moveTo>
                  <a:cubicBezTo>
                    <a:pt x="223123" y="107760"/>
                    <a:pt x="189238" y="74435"/>
                    <a:pt x="148688" y="74622"/>
                  </a:cubicBezTo>
                  <a:cubicBezTo>
                    <a:pt x="108200" y="74809"/>
                    <a:pt x="74689" y="108383"/>
                    <a:pt x="74564" y="148933"/>
                  </a:cubicBezTo>
                  <a:cubicBezTo>
                    <a:pt x="74440" y="190355"/>
                    <a:pt x="109197" y="224489"/>
                    <a:pt x="150619" y="223679"/>
                  </a:cubicBezTo>
                  <a:cubicBezTo>
                    <a:pt x="190982" y="222870"/>
                    <a:pt x="224119" y="188611"/>
                    <a:pt x="223621" y="148185"/>
                  </a:cubicBez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97" name="Google Shape;797;p23"/>
            <p:cNvSpPr/>
            <p:nvPr/>
          </p:nvSpPr>
          <p:spPr>
            <a:xfrm>
              <a:off x="7345426" y="1360353"/>
              <a:ext cx="298248" cy="298290"/>
            </a:xfrm>
            <a:custGeom>
              <a:avLst/>
              <a:gdLst/>
              <a:ahLst/>
              <a:cxnLst/>
              <a:rect l="l" t="t" r="r" b="b"/>
              <a:pathLst>
                <a:path w="298248" h="298290" extrusionOk="0">
                  <a:moveTo>
                    <a:pt x="87" y="145728"/>
                  </a:moveTo>
                  <a:cubicBezTo>
                    <a:pt x="1520" y="63880"/>
                    <a:pt x="70474" y="-1710"/>
                    <a:pt x="153131" y="34"/>
                  </a:cubicBezTo>
                  <a:cubicBezTo>
                    <a:pt x="234978" y="1778"/>
                    <a:pt x="300257" y="70919"/>
                    <a:pt x="298202" y="153701"/>
                  </a:cubicBezTo>
                  <a:cubicBezTo>
                    <a:pt x="296208" y="234489"/>
                    <a:pt x="227940" y="299519"/>
                    <a:pt x="146279" y="298273"/>
                  </a:cubicBezTo>
                  <a:cubicBezTo>
                    <a:pt x="64431" y="297027"/>
                    <a:pt x="-1470" y="228323"/>
                    <a:pt x="25" y="145728"/>
                  </a:cubicBezTo>
                  <a:close/>
                  <a:moveTo>
                    <a:pt x="148770" y="74656"/>
                  </a:moveTo>
                  <a:cubicBezTo>
                    <a:pt x="108221" y="74843"/>
                    <a:pt x="74772" y="108479"/>
                    <a:pt x="74709" y="149029"/>
                  </a:cubicBezTo>
                  <a:cubicBezTo>
                    <a:pt x="74647" y="189517"/>
                    <a:pt x="107971" y="223339"/>
                    <a:pt x="148459" y="223713"/>
                  </a:cubicBezTo>
                  <a:cubicBezTo>
                    <a:pt x="189819" y="224087"/>
                    <a:pt x="224265" y="189517"/>
                    <a:pt x="223766" y="148157"/>
                  </a:cubicBezTo>
                  <a:cubicBezTo>
                    <a:pt x="223268" y="107731"/>
                    <a:pt x="189320" y="74407"/>
                    <a:pt x="148833" y="74656"/>
                  </a:cubicBez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98" name="Google Shape;798;p23"/>
            <p:cNvSpPr/>
            <p:nvPr/>
          </p:nvSpPr>
          <p:spPr>
            <a:xfrm>
              <a:off x="8240657" y="763597"/>
              <a:ext cx="223698" cy="223681"/>
            </a:xfrm>
            <a:custGeom>
              <a:avLst/>
              <a:gdLst/>
              <a:ahLst/>
              <a:cxnLst/>
              <a:rect l="l" t="t" r="r" b="b"/>
              <a:pathLst>
                <a:path w="223698" h="223681" extrusionOk="0">
                  <a:moveTo>
                    <a:pt x="111257" y="223680"/>
                  </a:moveTo>
                  <a:cubicBezTo>
                    <a:pt x="49467" y="223369"/>
                    <a:pt x="-800" y="172043"/>
                    <a:pt x="10" y="110065"/>
                  </a:cubicBezTo>
                  <a:cubicBezTo>
                    <a:pt x="819" y="49334"/>
                    <a:pt x="51460" y="-248"/>
                    <a:pt x="112441" y="1"/>
                  </a:cubicBezTo>
                  <a:cubicBezTo>
                    <a:pt x="174232" y="250"/>
                    <a:pt x="224498" y="51576"/>
                    <a:pt x="223689" y="113554"/>
                  </a:cubicBezTo>
                  <a:cubicBezTo>
                    <a:pt x="222879" y="174285"/>
                    <a:pt x="172238" y="223929"/>
                    <a:pt x="111257" y="223680"/>
                  </a:cubicBezTo>
                  <a:close/>
                  <a:moveTo>
                    <a:pt x="148942" y="111498"/>
                  </a:moveTo>
                  <a:cubicBezTo>
                    <a:pt x="148755" y="91316"/>
                    <a:pt x="131626" y="74561"/>
                    <a:pt x="111507" y="74748"/>
                  </a:cubicBezTo>
                  <a:cubicBezTo>
                    <a:pt x="91325" y="74934"/>
                    <a:pt x="74570" y="92064"/>
                    <a:pt x="74756" y="112245"/>
                  </a:cubicBezTo>
                  <a:cubicBezTo>
                    <a:pt x="74943" y="132427"/>
                    <a:pt x="92073" y="149245"/>
                    <a:pt x="112192" y="148996"/>
                  </a:cubicBezTo>
                  <a:cubicBezTo>
                    <a:pt x="132373" y="148809"/>
                    <a:pt x="149129" y="131680"/>
                    <a:pt x="148942" y="111498"/>
                  </a:cubicBez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99" name="Google Shape;799;p23"/>
            <p:cNvSpPr/>
            <p:nvPr/>
          </p:nvSpPr>
          <p:spPr>
            <a:xfrm>
              <a:off x="7643876" y="1584190"/>
              <a:ext cx="223680" cy="223681"/>
            </a:xfrm>
            <a:custGeom>
              <a:avLst/>
              <a:gdLst/>
              <a:ahLst/>
              <a:cxnLst/>
              <a:rect l="l" t="t" r="r" b="b"/>
              <a:pathLst>
                <a:path w="223680" h="223681" extrusionOk="0">
                  <a:moveTo>
                    <a:pt x="111249" y="1"/>
                  </a:moveTo>
                  <a:cubicBezTo>
                    <a:pt x="173164" y="-248"/>
                    <a:pt x="223929" y="50455"/>
                    <a:pt x="223680" y="112370"/>
                  </a:cubicBezTo>
                  <a:cubicBezTo>
                    <a:pt x="223431" y="173226"/>
                    <a:pt x="173288" y="223369"/>
                    <a:pt x="112432" y="223680"/>
                  </a:cubicBezTo>
                  <a:cubicBezTo>
                    <a:pt x="50579" y="223992"/>
                    <a:pt x="-248" y="173164"/>
                    <a:pt x="1" y="111249"/>
                  </a:cubicBezTo>
                  <a:cubicBezTo>
                    <a:pt x="250" y="50393"/>
                    <a:pt x="50330" y="312"/>
                    <a:pt x="111249" y="1"/>
                  </a:cubicBezTo>
                  <a:close/>
                  <a:moveTo>
                    <a:pt x="148933" y="111622"/>
                  </a:moveTo>
                  <a:cubicBezTo>
                    <a:pt x="148809" y="91441"/>
                    <a:pt x="131804" y="74623"/>
                    <a:pt x="111622" y="74747"/>
                  </a:cubicBezTo>
                  <a:cubicBezTo>
                    <a:pt x="91441" y="74872"/>
                    <a:pt x="74623" y="91877"/>
                    <a:pt x="74748" y="112059"/>
                  </a:cubicBezTo>
                  <a:cubicBezTo>
                    <a:pt x="74872" y="132240"/>
                    <a:pt x="91939" y="149120"/>
                    <a:pt x="112058" y="148933"/>
                  </a:cubicBezTo>
                  <a:cubicBezTo>
                    <a:pt x="132240" y="148809"/>
                    <a:pt x="149058" y="131742"/>
                    <a:pt x="148933" y="111560"/>
                  </a:cubicBez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800" name="Google Shape;800;p23"/>
            <p:cNvSpPr/>
            <p:nvPr/>
          </p:nvSpPr>
          <p:spPr>
            <a:xfrm>
              <a:off x="8912138" y="2554027"/>
              <a:ext cx="223619" cy="223681"/>
            </a:xfrm>
            <a:custGeom>
              <a:avLst/>
              <a:gdLst/>
              <a:ahLst/>
              <a:cxnLst/>
              <a:rect l="l" t="t" r="r" b="b"/>
              <a:pathLst>
                <a:path w="223619" h="223681" extrusionOk="0">
                  <a:moveTo>
                    <a:pt x="111312" y="1"/>
                  </a:moveTo>
                  <a:cubicBezTo>
                    <a:pt x="173227" y="-248"/>
                    <a:pt x="223930" y="50517"/>
                    <a:pt x="223618" y="112495"/>
                  </a:cubicBezTo>
                  <a:cubicBezTo>
                    <a:pt x="223307" y="173351"/>
                    <a:pt x="173165" y="223431"/>
                    <a:pt x="112308" y="223680"/>
                  </a:cubicBezTo>
                  <a:cubicBezTo>
                    <a:pt x="50456" y="223929"/>
                    <a:pt x="-310" y="173039"/>
                    <a:pt x="1" y="111187"/>
                  </a:cubicBezTo>
                  <a:cubicBezTo>
                    <a:pt x="313" y="50330"/>
                    <a:pt x="50456" y="250"/>
                    <a:pt x="111312" y="63"/>
                  </a:cubicBezTo>
                  <a:close/>
                  <a:moveTo>
                    <a:pt x="148934" y="110688"/>
                  </a:moveTo>
                  <a:cubicBezTo>
                    <a:pt x="148312" y="90507"/>
                    <a:pt x="130808" y="74062"/>
                    <a:pt x="110751" y="74685"/>
                  </a:cubicBezTo>
                  <a:cubicBezTo>
                    <a:pt x="90570" y="75308"/>
                    <a:pt x="74125" y="92749"/>
                    <a:pt x="74748" y="112931"/>
                  </a:cubicBezTo>
                  <a:cubicBezTo>
                    <a:pt x="75371" y="133112"/>
                    <a:pt x="92874" y="149556"/>
                    <a:pt x="112931" y="148934"/>
                  </a:cubicBezTo>
                  <a:cubicBezTo>
                    <a:pt x="133050" y="148311"/>
                    <a:pt x="149557" y="130807"/>
                    <a:pt x="148934" y="110688"/>
                  </a:cubicBez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801" name="Google Shape;801;p23"/>
            <p:cNvSpPr/>
            <p:nvPr/>
          </p:nvSpPr>
          <p:spPr>
            <a:xfrm>
              <a:off x="8986748" y="1584254"/>
              <a:ext cx="74276" cy="74262"/>
            </a:xfrm>
            <a:custGeom>
              <a:avLst/>
              <a:gdLst/>
              <a:ahLst/>
              <a:cxnLst/>
              <a:rect l="l" t="t" r="r" b="b"/>
              <a:pathLst>
                <a:path w="74276" h="74262" extrusionOk="0">
                  <a:moveTo>
                    <a:pt x="36204" y="62"/>
                  </a:moveTo>
                  <a:cubicBezTo>
                    <a:pt x="56386" y="-498"/>
                    <a:pt x="73702" y="16008"/>
                    <a:pt x="74263" y="36190"/>
                  </a:cubicBezTo>
                  <a:cubicBezTo>
                    <a:pt x="74823" y="56309"/>
                    <a:pt x="58254" y="73750"/>
                    <a:pt x="38072" y="74248"/>
                  </a:cubicBezTo>
                  <a:cubicBezTo>
                    <a:pt x="17891" y="74809"/>
                    <a:pt x="575" y="58302"/>
                    <a:pt x="14" y="38059"/>
                  </a:cubicBezTo>
                  <a:cubicBezTo>
                    <a:pt x="-546" y="17815"/>
                    <a:pt x="15836" y="561"/>
                    <a:pt x="36142" y="0"/>
                  </a:cubicBez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grpSp>
        <p:nvGrpSpPr>
          <p:cNvPr id="802" name="Google Shape;802;p23"/>
          <p:cNvGrpSpPr/>
          <p:nvPr/>
        </p:nvGrpSpPr>
        <p:grpSpPr>
          <a:xfrm>
            <a:off x="7130845" y="1913790"/>
            <a:ext cx="658619" cy="658681"/>
            <a:chOff x="2815579" y="4311788"/>
            <a:chExt cx="2547031" cy="2547270"/>
          </a:xfrm>
        </p:grpSpPr>
        <p:sp>
          <p:nvSpPr>
            <p:cNvPr id="803" name="Google Shape;803;p23"/>
            <p:cNvSpPr/>
            <p:nvPr/>
          </p:nvSpPr>
          <p:spPr>
            <a:xfrm>
              <a:off x="2815579" y="4311788"/>
              <a:ext cx="2547031" cy="2547270"/>
            </a:xfrm>
            <a:custGeom>
              <a:avLst/>
              <a:gdLst/>
              <a:ahLst/>
              <a:cxnLst/>
              <a:rect l="l" t="t" r="r" b="b"/>
              <a:pathLst>
                <a:path w="2547031" h="2547270" extrusionOk="0">
                  <a:moveTo>
                    <a:pt x="229513" y="2547022"/>
                  </a:moveTo>
                  <a:cubicBezTo>
                    <a:pt x="179122" y="2535374"/>
                    <a:pt x="132280" y="2517247"/>
                    <a:pt x="91917" y="2482801"/>
                  </a:cubicBezTo>
                  <a:cubicBezTo>
                    <a:pt x="2470" y="2406560"/>
                    <a:pt x="-27802" y="2275318"/>
                    <a:pt x="28445" y="2171482"/>
                  </a:cubicBezTo>
                  <a:cubicBezTo>
                    <a:pt x="86747" y="2063785"/>
                    <a:pt x="150967" y="1959264"/>
                    <a:pt x="212944" y="1853560"/>
                  </a:cubicBezTo>
                  <a:cubicBezTo>
                    <a:pt x="315160" y="1679276"/>
                    <a:pt x="417812" y="1505241"/>
                    <a:pt x="519592" y="1330708"/>
                  </a:cubicBezTo>
                  <a:cubicBezTo>
                    <a:pt x="526631" y="1318623"/>
                    <a:pt x="530991" y="1302989"/>
                    <a:pt x="531053" y="1289036"/>
                  </a:cubicBezTo>
                  <a:cubicBezTo>
                    <a:pt x="531739" y="1078500"/>
                    <a:pt x="531552" y="867964"/>
                    <a:pt x="531552" y="657365"/>
                  </a:cubicBezTo>
                  <a:cubicBezTo>
                    <a:pt x="531552" y="600745"/>
                    <a:pt x="548930" y="583491"/>
                    <a:pt x="605738" y="583429"/>
                  </a:cubicBezTo>
                  <a:cubicBezTo>
                    <a:pt x="681170" y="583366"/>
                    <a:pt x="756601" y="583304"/>
                    <a:pt x="831971" y="583429"/>
                  </a:cubicBezTo>
                  <a:cubicBezTo>
                    <a:pt x="883546" y="583553"/>
                    <a:pt x="901983" y="602178"/>
                    <a:pt x="902108" y="653877"/>
                  </a:cubicBezTo>
                  <a:cubicBezTo>
                    <a:pt x="902233" y="701154"/>
                    <a:pt x="902108" y="748369"/>
                    <a:pt x="902170" y="795647"/>
                  </a:cubicBezTo>
                  <a:cubicBezTo>
                    <a:pt x="902170" y="803557"/>
                    <a:pt x="902980" y="811530"/>
                    <a:pt x="903478" y="821808"/>
                  </a:cubicBezTo>
                  <a:cubicBezTo>
                    <a:pt x="937364" y="809350"/>
                    <a:pt x="969380" y="798699"/>
                    <a:pt x="1000151" y="785244"/>
                  </a:cubicBezTo>
                  <a:cubicBezTo>
                    <a:pt x="1005694" y="782815"/>
                    <a:pt x="1008560" y="768862"/>
                    <a:pt x="1008560" y="760204"/>
                  </a:cubicBezTo>
                  <a:cubicBezTo>
                    <a:pt x="1009058" y="609341"/>
                    <a:pt x="1008933" y="458477"/>
                    <a:pt x="1008933" y="307613"/>
                  </a:cubicBezTo>
                  <a:cubicBezTo>
                    <a:pt x="1008933" y="227199"/>
                    <a:pt x="1008747" y="146784"/>
                    <a:pt x="1008996" y="66369"/>
                  </a:cubicBezTo>
                  <a:cubicBezTo>
                    <a:pt x="1009183" y="18843"/>
                    <a:pt x="1028056" y="156"/>
                    <a:pt x="1075520" y="94"/>
                  </a:cubicBezTo>
                  <a:cubicBezTo>
                    <a:pt x="1189073" y="-31"/>
                    <a:pt x="1302625" y="-31"/>
                    <a:pt x="1416178" y="94"/>
                  </a:cubicBezTo>
                  <a:cubicBezTo>
                    <a:pt x="1467192" y="94"/>
                    <a:pt x="1486315" y="19279"/>
                    <a:pt x="1486315" y="70854"/>
                  </a:cubicBezTo>
                  <a:cubicBezTo>
                    <a:pt x="1486440" y="293038"/>
                    <a:pt x="1486751" y="515160"/>
                    <a:pt x="1485817" y="737344"/>
                  </a:cubicBezTo>
                  <a:cubicBezTo>
                    <a:pt x="1485692" y="760827"/>
                    <a:pt x="1491672" y="771043"/>
                    <a:pt x="1515529" y="777645"/>
                  </a:cubicBezTo>
                  <a:cubicBezTo>
                    <a:pt x="1698097" y="828224"/>
                    <a:pt x="1849334" y="927948"/>
                    <a:pt x="1970611" y="1073330"/>
                  </a:cubicBezTo>
                  <a:cubicBezTo>
                    <a:pt x="1972168" y="1075199"/>
                    <a:pt x="1973227" y="1077441"/>
                    <a:pt x="1976154" y="1081988"/>
                  </a:cubicBezTo>
                  <a:cubicBezTo>
                    <a:pt x="1950118" y="1103042"/>
                    <a:pt x="1924019" y="1124096"/>
                    <a:pt x="1895241" y="1147329"/>
                  </a:cubicBezTo>
                  <a:cubicBezTo>
                    <a:pt x="1887144" y="1138422"/>
                    <a:pt x="1879420" y="1130324"/>
                    <a:pt x="1872070" y="1121916"/>
                  </a:cubicBezTo>
                  <a:cubicBezTo>
                    <a:pt x="1758579" y="992791"/>
                    <a:pt x="1617994" y="909137"/>
                    <a:pt x="1450623" y="870331"/>
                  </a:cubicBezTo>
                  <a:cubicBezTo>
                    <a:pt x="1440969" y="868089"/>
                    <a:pt x="1431314" y="865722"/>
                    <a:pt x="1421784" y="862981"/>
                  </a:cubicBezTo>
                  <a:cubicBezTo>
                    <a:pt x="1396681" y="855755"/>
                    <a:pt x="1382853" y="838937"/>
                    <a:pt x="1380299" y="813087"/>
                  </a:cubicBezTo>
                  <a:cubicBezTo>
                    <a:pt x="1379427" y="804056"/>
                    <a:pt x="1379552" y="794899"/>
                    <a:pt x="1379552" y="785805"/>
                  </a:cubicBezTo>
                  <a:cubicBezTo>
                    <a:pt x="1379552" y="570286"/>
                    <a:pt x="1379552" y="354766"/>
                    <a:pt x="1379552" y="139247"/>
                  </a:cubicBezTo>
                  <a:lnTo>
                    <a:pt x="1379552" y="107853"/>
                  </a:lnTo>
                  <a:lnTo>
                    <a:pt x="1114700" y="107853"/>
                  </a:lnTo>
                  <a:lnTo>
                    <a:pt x="1114700" y="136942"/>
                  </a:lnTo>
                  <a:cubicBezTo>
                    <a:pt x="1114700" y="359936"/>
                    <a:pt x="1114700" y="582930"/>
                    <a:pt x="1114700" y="805924"/>
                  </a:cubicBezTo>
                  <a:cubicBezTo>
                    <a:pt x="1114700" y="853014"/>
                    <a:pt x="1103675" y="865472"/>
                    <a:pt x="1058702" y="880671"/>
                  </a:cubicBezTo>
                  <a:cubicBezTo>
                    <a:pt x="1012546" y="896243"/>
                    <a:pt x="967511" y="915054"/>
                    <a:pt x="921854" y="932184"/>
                  </a:cubicBezTo>
                  <a:cubicBezTo>
                    <a:pt x="906531" y="937914"/>
                    <a:pt x="901672" y="947881"/>
                    <a:pt x="901797" y="964512"/>
                  </a:cubicBezTo>
                  <a:cubicBezTo>
                    <a:pt x="902544" y="1073953"/>
                    <a:pt x="901983" y="1183332"/>
                    <a:pt x="902544" y="1292774"/>
                  </a:cubicBezTo>
                  <a:cubicBezTo>
                    <a:pt x="902544" y="1302865"/>
                    <a:pt x="905472" y="1314388"/>
                    <a:pt x="910829" y="1322797"/>
                  </a:cubicBezTo>
                  <a:cubicBezTo>
                    <a:pt x="1063312" y="1559557"/>
                    <a:pt x="1216293" y="1796005"/>
                    <a:pt x="1369212" y="2032454"/>
                  </a:cubicBezTo>
                  <a:cubicBezTo>
                    <a:pt x="1370894" y="2035007"/>
                    <a:pt x="1373136" y="2037125"/>
                    <a:pt x="1379552" y="2044662"/>
                  </a:cubicBezTo>
                  <a:cubicBezTo>
                    <a:pt x="1379552" y="2030523"/>
                    <a:pt x="1379552" y="2021927"/>
                    <a:pt x="1379552" y="2013393"/>
                  </a:cubicBezTo>
                  <a:cubicBezTo>
                    <a:pt x="1379552" y="1826028"/>
                    <a:pt x="1379552" y="1638726"/>
                    <a:pt x="1379552" y="1451361"/>
                  </a:cubicBezTo>
                  <a:cubicBezTo>
                    <a:pt x="1379552" y="1398852"/>
                    <a:pt x="1389892" y="1349457"/>
                    <a:pt x="1422531" y="1306602"/>
                  </a:cubicBezTo>
                  <a:cubicBezTo>
                    <a:pt x="1467504" y="1247552"/>
                    <a:pt x="1528422" y="1220581"/>
                    <a:pt x="1601238" y="1220456"/>
                  </a:cubicBezTo>
                  <a:cubicBezTo>
                    <a:pt x="1870575" y="1220021"/>
                    <a:pt x="2139974" y="1220270"/>
                    <a:pt x="2409311" y="1220270"/>
                  </a:cubicBezTo>
                  <a:cubicBezTo>
                    <a:pt x="2481005" y="1220270"/>
                    <a:pt x="2524172" y="1258328"/>
                    <a:pt x="2547032" y="1323420"/>
                  </a:cubicBezTo>
                  <a:lnTo>
                    <a:pt x="2547032" y="1373189"/>
                  </a:lnTo>
                  <a:cubicBezTo>
                    <a:pt x="2534262" y="1414050"/>
                    <a:pt x="2506668" y="1444136"/>
                    <a:pt x="2476334" y="1472664"/>
                  </a:cubicBezTo>
                  <a:cubicBezTo>
                    <a:pt x="2452851" y="1494776"/>
                    <a:pt x="2431361" y="1519007"/>
                    <a:pt x="2407442" y="1540683"/>
                  </a:cubicBezTo>
                  <a:cubicBezTo>
                    <a:pt x="2392742" y="1554013"/>
                    <a:pt x="2387323" y="1568028"/>
                    <a:pt x="2387385" y="1588023"/>
                  </a:cubicBezTo>
                  <a:cubicBezTo>
                    <a:pt x="2388133" y="1816498"/>
                    <a:pt x="2387697" y="2044911"/>
                    <a:pt x="2387884" y="2273386"/>
                  </a:cubicBezTo>
                  <a:cubicBezTo>
                    <a:pt x="2387946" y="2362709"/>
                    <a:pt x="2353563" y="2434777"/>
                    <a:pt x="2284048" y="2491335"/>
                  </a:cubicBezTo>
                  <a:cubicBezTo>
                    <a:pt x="2246986" y="2521483"/>
                    <a:pt x="2203197" y="2534252"/>
                    <a:pt x="2159034" y="2547209"/>
                  </a:cubicBezTo>
                  <a:lnTo>
                    <a:pt x="1611952" y="2547209"/>
                  </a:lnTo>
                  <a:cubicBezTo>
                    <a:pt x="1575326" y="2533131"/>
                    <a:pt x="1536894" y="2522356"/>
                    <a:pt x="1502697" y="2503855"/>
                  </a:cubicBezTo>
                  <a:cubicBezTo>
                    <a:pt x="1476909" y="2489840"/>
                    <a:pt x="1456541" y="2465859"/>
                    <a:pt x="1433307" y="2445927"/>
                  </a:cubicBezTo>
                  <a:cubicBezTo>
                    <a:pt x="1403969" y="2482740"/>
                    <a:pt x="1367530" y="2511891"/>
                    <a:pt x="1322122" y="2528460"/>
                  </a:cubicBezTo>
                  <a:cubicBezTo>
                    <a:pt x="1302937" y="2535436"/>
                    <a:pt x="1283253" y="2541042"/>
                    <a:pt x="1263819" y="2547271"/>
                  </a:cubicBezTo>
                  <a:lnTo>
                    <a:pt x="229513" y="2547271"/>
                  </a:lnTo>
                  <a:close/>
                  <a:moveTo>
                    <a:pt x="638439" y="691624"/>
                  </a:moveTo>
                  <a:cubicBezTo>
                    <a:pt x="638066" y="700095"/>
                    <a:pt x="637380" y="707383"/>
                    <a:pt x="637380" y="714671"/>
                  </a:cubicBezTo>
                  <a:cubicBezTo>
                    <a:pt x="637380" y="911130"/>
                    <a:pt x="637941" y="1107651"/>
                    <a:pt x="636508" y="1304110"/>
                  </a:cubicBezTo>
                  <a:cubicBezTo>
                    <a:pt x="636322" y="1326783"/>
                    <a:pt x="629719" y="1352073"/>
                    <a:pt x="618320" y="1371631"/>
                  </a:cubicBezTo>
                  <a:cubicBezTo>
                    <a:pt x="458113" y="1646325"/>
                    <a:pt x="296349" y="1920147"/>
                    <a:pt x="135333" y="2194342"/>
                  </a:cubicBezTo>
                  <a:cubicBezTo>
                    <a:pt x="65071" y="2313999"/>
                    <a:pt x="136578" y="2440944"/>
                    <a:pt x="274610" y="2441131"/>
                  </a:cubicBezTo>
                  <a:cubicBezTo>
                    <a:pt x="587923" y="2441504"/>
                    <a:pt x="901236" y="2441318"/>
                    <a:pt x="1214549" y="2441193"/>
                  </a:cubicBezTo>
                  <a:cubicBezTo>
                    <a:pt x="1252607" y="2441193"/>
                    <a:pt x="1288548" y="2433718"/>
                    <a:pt x="1319506" y="2409612"/>
                  </a:cubicBezTo>
                  <a:cubicBezTo>
                    <a:pt x="1386155" y="2357788"/>
                    <a:pt x="1398301" y="2272826"/>
                    <a:pt x="1349030" y="2196647"/>
                  </a:cubicBezTo>
                  <a:cubicBezTo>
                    <a:pt x="1172379" y="1923199"/>
                    <a:pt x="995666" y="1649813"/>
                    <a:pt x="818392" y="1376739"/>
                  </a:cubicBezTo>
                  <a:cubicBezTo>
                    <a:pt x="803380" y="1353568"/>
                    <a:pt x="795906" y="1330396"/>
                    <a:pt x="796030" y="1302491"/>
                  </a:cubicBezTo>
                  <a:cubicBezTo>
                    <a:pt x="796840" y="1108523"/>
                    <a:pt x="796466" y="914493"/>
                    <a:pt x="796466" y="720526"/>
                  </a:cubicBezTo>
                  <a:lnTo>
                    <a:pt x="796466" y="691562"/>
                  </a:lnTo>
                  <a:lnTo>
                    <a:pt x="638377" y="691562"/>
                  </a:lnTo>
                  <a:close/>
                  <a:moveTo>
                    <a:pt x="1486564" y="1860536"/>
                  </a:moveTo>
                  <a:cubicBezTo>
                    <a:pt x="1486564" y="1860536"/>
                    <a:pt x="1487000" y="1860536"/>
                    <a:pt x="1487187" y="1860536"/>
                  </a:cubicBezTo>
                  <a:cubicBezTo>
                    <a:pt x="1487187" y="1999005"/>
                    <a:pt x="1488931" y="2137473"/>
                    <a:pt x="1486502" y="2275878"/>
                  </a:cubicBezTo>
                  <a:cubicBezTo>
                    <a:pt x="1485132" y="2356854"/>
                    <a:pt x="1545552" y="2441193"/>
                    <a:pt x="1653498" y="2441255"/>
                  </a:cubicBezTo>
                  <a:cubicBezTo>
                    <a:pt x="1806853" y="2441255"/>
                    <a:pt x="1960146" y="2441442"/>
                    <a:pt x="2113501" y="2441131"/>
                  </a:cubicBezTo>
                  <a:cubicBezTo>
                    <a:pt x="2151560" y="2441068"/>
                    <a:pt x="2187127" y="2432161"/>
                    <a:pt x="2218209" y="2408429"/>
                  </a:cubicBezTo>
                  <a:cubicBezTo>
                    <a:pt x="2265797" y="2371990"/>
                    <a:pt x="2282429" y="2322408"/>
                    <a:pt x="2282366" y="2264604"/>
                  </a:cubicBezTo>
                  <a:cubicBezTo>
                    <a:pt x="2282117" y="2030834"/>
                    <a:pt x="2282740" y="1797064"/>
                    <a:pt x="2281744" y="1563294"/>
                  </a:cubicBezTo>
                  <a:cubicBezTo>
                    <a:pt x="2281619" y="1529907"/>
                    <a:pt x="2291461" y="1504930"/>
                    <a:pt x="2315816" y="1482256"/>
                  </a:cubicBezTo>
                  <a:cubicBezTo>
                    <a:pt x="2354621" y="1446129"/>
                    <a:pt x="2391621" y="1408008"/>
                    <a:pt x="2428309" y="1369700"/>
                  </a:cubicBezTo>
                  <a:cubicBezTo>
                    <a:pt x="2434663" y="1363035"/>
                    <a:pt x="2440891" y="1348460"/>
                    <a:pt x="2437777" y="1342480"/>
                  </a:cubicBezTo>
                  <a:cubicBezTo>
                    <a:pt x="2433728" y="1334756"/>
                    <a:pt x="2420336" y="1331580"/>
                    <a:pt x="2410619" y="1327344"/>
                  </a:cubicBezTo>
                  <a:cubicBezTo>
                    <a:pt x="2407131" y="1325849"/>
                    <a:pt x="2402459" y="1327095"/>
                    <a:pt x="2398286" y="1327095"/>
                  </a:cubicBezTo>
                  <a:cubicBezTo>
                    <a:pt x="2135552" y="1327095"/>
                    <a:pt x="1872817" y="1327095"/>
                    <a:pt x="1610021" y="1327095"/>
                  </a:cubicBezTo>
                  <a:cubicBezTo>
                    <a:pt x="1526678" y="1327095"/>
                    <a:pt x="1486689" y="1367022"/>
                    <a:pt x="1486626" y="1450240"/>
                  </a:cubicBezTo>
                  <a:cubicBezTo>
                    <a:pt x="1486502" y="1587026"/>
                    <a:pt x="1486626" y="1723812"/>
                    <a:pt x="1486626" y="1860599"/>
                  </a:cubicBez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804" name="Google Shape;804;p23"/>
            <p:cNvSpPr/>
            <p:nvPr/>
          </p:nvSpPr>
          <p:spPr>
            <a:xfrm>
              <a:off x="2816472" y="4736566"/>
              <a:ext cx="371143" cy="371125"/>
            </a:xfrm>
            <a:custGeom>
              <a:avLst/>
              <a:gdLst/>
              <a:ahLst/>
              <a:cxnLst/>
              <a:rect l="l" t="t" r="r" b="b"/>
              <a:pathLst>
                <a:path w="371143" h="371125" extrusionOk="0">
                  <a:moveTo>
                    <a:pt x="186763" y="371117"/>
                  </a:moveTo>
                  <a:cubicBezTo>
                    <a:pt x="86166" y="372113"/>
                    <a:pt x="1578" y="288896"/>
                    <a:pt x="21" y="187427"/>
                  </a:cubicBezTo>
                  <a:cubicBezTo>
                    <a:pt x="-1536" y="86021"/>
                    <a:pt x="83613" y="0"/>
                    <a:pt x="185579" y="0"/>
                  </a:cubicBezTo>
                  <a:cubicBezTo>
                    <a:pt x="286238" y="0"/>
                    <a:pt x="370328" y="83779"/>
                    <a:pt x="371138" y="184936"/>
                  </a:cubicBezTo>
                  <a:cubicBezTo>
                    <a:pt x="371948" y="285345"/>
                    <a:pt x="287982" y="370121"/>
                    <a:pt x="186763" y="371117"/>
                  </a:cubicBezTo>
                  <a:close/>
                  <a:moveTo>
                    <a:pt x="185206" y="106701"/>
                  </a:moveTo>
                  <a:cubicBezTo>
                    <a:pt x="141479" y="106888"/>
                    <a:pt x="106161" y="141832"/>
                    <a:pt x="105974" y="185247"/>
                  </a:cubicBezTo>
                  <a:cubicBezTo>
                    <a:pt x="105787" y="228102"/>
                    <a:pt x="141479" y="264354"/>
                    <a:pt x="184583" y="265039"/>
                  </a:cubicBezTo>
                  <a:cubicBezTo>
                    <a:pt x="228746" y="265787"/>
                    <a:pt x="264811" y="229472"/>
                    <a:pt x="264437" y="184687"/>
                  </a:cubicBezTo>
                  <a:cubicBezTo>
                    <a:pt x="264063" y="140711"/>
                    <a:pt x="229306" y="106514"/>
                    <a:pt x="185268" y="106701"/>
                  </a:cubicBez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805" name="Google Shape;805;p23"/>
            <p:cNvSpPr/>
            <p:nvPr/>
          </p:nvSpPr>
          <p:spPr>
            <a:xfrm>
              <a:off x="4885416" y="5054914"/>
              <a:ext cx="371011" cy="371127"/>
            </a:xfrm>
            <a:custGeom>
              <a:avLst/>
              <a:gdLst/>
              <a:ahLst/>
              <a:cxnLst/>
              <a:rect l="l" t="t" r="r" b="b"/>
              <a:pathLst>
                <a:path w="371011" h="371127" extrusionOk="0">
                  <a:moveTo>
                    <a:pt x="185123" y="371127"/>
                  </a:moveTo>
                  <a:cubicBezTo>
                    <a:pt x="84090" y="370754"/>
                    <a:pt x="187" y="286664"/>
                    <a:pt x="0" y="185756"/>
                  </a:cubicBezTo>
                  <a:cubicBezTo>
                    <a:pt x="-124" y="84848"/>
                    <a:pt x="83093" y="1194"/>
                    <a:pt x="184749" y="11"/>
                  </a:cubicBezTo>
                  <a:cubicBezTo>
                    <a:pt x="285594" y="-1111"/>
                    <a:pt x="372487" y="85907"/>
                    <a:pt x="370992" y="186565"/>
                  </a:cubicBezTo>
                  <a:cubicBezTo>
                    <a:pt x="369498" y="288532"/>
                    <a:pt x="285906" y="371439"/>
                    <a:pt x="185060" y="371065"/>
                  </a:cubicBezTo>
                  <a:close/>
                  <a:moveTo>
                    <a:pt x="185247" y="106711"/>
                  </a:moveTo>
                  <a:cubicBezTo>
                    <a:pt x="141520" y="106836"/>
                    <a:pt x="106203" y="141842"/>
                    <a:pt x="106016" y="185258"/>
                  </a:cubicBezTo>
                  <a:cubicBezTo>
                    <a:pt x="105829" y="228112"/>
                    <a:pt x="141458" y="264364"/>
                    <a:pt x="184562" y="265112"/>
                  </a:cubicBezTo>
                  <a:cubicBezTo>
                    <a:pt x="228725" y="265859"/>
                    <a:pt x="264852" y="229545"/>
                    <a:pt x="264416" y="184759"/>
                  </a:cubicBezTo>
                  <a:cubicBezTo>
                    <a:pt x="264043" y="140783"/>
                    <a:pt x="229285" y="106587"/>
                    <a:pt x="185247" y="106773"/>
                  </a:cubicBez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806" name="Google Shape;806;p23"/>
            <p:cNvSpPr/>
            <p:nvPr/>
          </p:nvSpPr>
          <p:spPr>
            <a:xfrm>
              <a:off x="4726254" y="4684119"/>
              <a:ext cx="317949" cy="317488"/>
            </a:xfrm>
            <a:custGeom>
              <a:avLst/>
              <a:gdLst/>
              <a:ahLst/>
              <a:cxnLst/>
              <a:rect l="l" t="t" r="r" b="b"/>
              <a:pathLst>
                <a:path w="317949" h="317488" extrusionOk="0">
                  <a:moveTo>
                    <a:pt x="159349" y="1"/>
                  </a:moveTo>
                  <a:cubicBezTo>
                    <a:pt x="247426" y="188"/>
                    <a:pt x="319058" y="72505"/>
                    <a:pt x="317937" y="160021"/>
                  </a:cubicBezTo>
                  <a:cubicBezTo>
                    <a:pt x="316815" y="246602"/>
                    <a:pt x="244747" y="317861"/>
                    <a:pt x="158664" y="317487"/>
                  </a:cubicBezTo>
                  <a:cubicBezTo>
                    <a:pt x="71335" y="317113"/>
                    <a:pt x="-1169" y="243737"/>
                    <a:pt x="14" y="156844"/>
                  </a:cubicBezTo>
                  <a:cubicBezTo>
                    <a:pt x="1198" y="69764"/>
                    <a:pt x="72269" y="-248"/>
                    <a:pt x="159349" y="1"/>
                  </a:cubicBezTo>
                  <a:close/>
                  <a:moveTo>
                    <a:pt x="159474" y="210474"/>
                  </a:moveTo>
                  <a:cubicBezTo>
                    <a:pt x="188126" y="210225"/>
                    <a:pt x="211360" y="187054"/>
                    <a:pt x="211547" y="158526"/>
                  </a:cubicBezTo>
                  <a:cubicBezTo>
                    <a:pt x="211734" y="130807"/>
                    <a:pt x="187691" y="106265"/>
                    <a:pt x="159847" y="105767"/>
                  </a:cubicBezTo>
                  <a:cubicBezTo>
                    <a:pt x="131257" y="105207"/>
                    <a:pt x="105967" y="130745"/>
                    <a:pt x="106653" y="159398"/>
                  </a:cubicBezTo>
                  <a:cubicBezTo>
                    <a:pt x="107338" y="188113"/>
                    <a:pt x="130696" y="210724"/>
                    <a:pt x="159474" y="210474"/>
                  </a:cubicBez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807" name="Google Shape;807;p23"/>
            <p:cNvSpPr/>
            <p:nvPr/>
          </p:nvSpPr>
          <p:spPr>
            <a:xfrm>
              <a:off x="3081708" y="4365761"/>
              <a:ext cx="317496" cy="317551"/>
            </a:xfrm>
            <a:custGeom>
              <a:avLst/>
              <a:gdLst/>
              <a:ahLst/>
              <a:cxnLst/>
              <a:rect l="l" t="t" r="r" b="b"/>
              <a:pathLst>
                <a:path w="317496" h="317551" extrusionOk="0">
                  <a:moveTo>
                    <a:pt x="317434" y="157591"/>
                  </a:moveTo>
                  <a:cubicBezTo>
                    <a:pt x="317932" y="245356"/>
                    <a:pt x="245740" y="318047"/>
                    <a:pt x="158598" y="317549"/>
                  </a:cubicBezTo>
                  <a:cubicBezTo>
                    <a:pt x="72078" y="317051"/>
                    <a:pt x="1007" y="246104"/>
                    <a:pt x="10" y="159335"/>
                  </a:cubicBezTo>
                  <a:cubicBezTo>
                    <a:pt x="-986" y="72318"/>
                    <a:pt x="71580" y="-249"/>
                    <a:pt x="159407" y="1"/>
                  </a:cubicBezTo>
                  <a:cubicBezTo>
                    <a:pt x="246736" y="250"/>
                    <a:pt x="316936" y="70325"/>
                    <a:pt x="317496" y="157654"/>
                  </a:cubicBezTo>
                  <a:close/>
                  <a:moveTo>
                    <a:pt x="159034" y="210537"/>
                  </a:moveTo>
                  <a:cubicBezTo>
                    <a:pt x="187375" y="210537"/>
                    <a:pt x="211232" y="187116"/>
                    <a:pt x="211668" y="158961"/>
                  </a:cubicBezTo>
                  <a:cubicBezTo>
                    <a:pt x="212041" y="131492"/>
                    <a:pt x="187873" y="106514"/>
                    <a:pt x="160217" y="105705"/>
                  </a:cubicBezTo>
                  <a:cubicBezTo>
                    <a:pt x="131377" y="104895"/>
                    <a:pt x="106586" y="129686"/>
                    <a:pt x="106960" y="159086"/>
                  </a:cubicBezTo>
                  <a:cubicBezTo>
                    <a:pt x="107272" y="187926"/>
                    <a:pt x="130194" y="210537"/>
                    <a:pt x="159096" y="210537"/>
                  </a:cubicBez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808" name="Google Shape;808;p23"/>
            <p:cNvSpPr/>
            <p:nvPr/>
          </p:nvSpPr>
          <p:spPr>
            <a:xfrm>
              <a:off x="3082777" y="5533490"/>
              <a:ext cx="105113" cy="105369"/>
            </a:xfrm>
            <a:custGeom>
              <a:avLst/>
              <a:gdLst/>
              <a:ahLst/>
              <a:cxnLst/>
              <a:rect l="l" t="t" r="r" b="b"/>
              <a:pathLst>
                <a:path w="105113" h="105369" extrusionOk="0">
                  <a:moveTo>
                    <a:pt x="0" y="105206"/>
                  </a:moveTo>
                  <a:lnTo>
                    <a:pt x="0" y="0"/>
                  </a:lnTo>
                  <a:lnTo>
                    <a:pt x="105019" y="0"/>
                  </a:lnTo>
                  <a:cubicBezTo>
                    <a:pt x="105019" y="32204"/>
                    <a:pt x="105455" y="63286"/>
                    <a:pt x="104458" y="94368"/>
                  </a:cubicBezTo>
                  <a:cubicBezTo>
                    <a:pt x="104334" y="98105"/>
                    <a:pt x="96299" y="104583"/>
                    <a:pt x="91751" y="104770"/>
                  </a:cubicBezTo>
                  <a:cubicBezTo>
                    <a:pt x="62102" y="105704"/>
                    <a:pt x="32452" y="105268"/>
                    <a:pt x="0" y="105268"/>
                  </a:cubicBez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809" name="Google Shape;809;p23"/>
            <p:cNvSpPr/>
            <p:nvPr/>
          </p:nvSpPr>
          <p:spPr>
            <a:xfrm>
              <a:off x="3876858" y="5531473"/>
              <a:ext cx="107137" cy="105852"/>
            </a:xfrm>
            <a:custGeom>
              <a:avLst/>
              <a:gdLst/>
              <a:ahLst/>
              <a:cxnLst/>
              <a:rect l="l" t="t" r="r" b="b"/>
              <a:pathLst>
                <a:path w="107137" h="105852" extrusionOk="0">
                  <a:moveTo>
                    <a:pt x="106865" y="105852"/>
                  </a:moveTo>
                  <a:lnTo>
                    <a:pt x="164" y="105852"/>
                  </a:lnTo>
                  <a:cubicBezTo>
                    <a:pt x="164" y="74147"/>
                    <a:pt x="-521" y="43813"/>
                    <a:pt x="911" y="13540"/>
                  </a:cubicBezTo>
                  <a:cubicBezTo>
                    <a:pt x="1098" y="8931"/>
                    <a:pt x="10815" y="1394"/>
                    <a:pt x="16421" y="1082"/>
                  </a:cubicBezTo>
                  <a:cubicBezTo>
                    <a:pt x="41150" y="-288"/>
                    <a:pt x="66003" y="-475"/>
                    <a:pt x="90732" y="1207"/>
                  </a:cubicBezTo>
                  <a:cubicBezTo>
                    <a:pt x="96400" y="1581"/>
                    <a:pt x="105868" y="10737"/>
                    <a:pt x="106179" y="16219"/>
                  </a:cubicBezTo>
                  <a:cubicBezTo>
                    <a:pt x="107737" y="44996"/>
                    <a:pt x="106927" y="73898"/>
                    <a:pt x="106927" y="105852"/>
                  </a:cubicBez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810" name="Google Shape;810;p23"/>
            <p:cNvSpPr/>
            <p:nvPr/>
          </p:nvSpPr>
          <p:spPr>
            <a:xfrm>
              <a:off x="2923442" y="5268326"/>
              <a:ext cx="103586" cy="102963"/>
            </a:xfrm>
            <a:custGeom>
              <a:avLst/>
              <a:gdLst/>
              <a:ahLst/>
              <a:cxnLst/>
              <a:rect l="l" t="t" r="r" b="b"/>
              <a:pathLst>
                <a:path w="103586" h="102963" extrusionOk="0">
                  <a:moveTo>
                    <a:pt x="103586" y="102964"/>
                  </a:moveTo>
                  <a:lnTo>
                    <a:pt x="0" y="102964"/>
                  </a:lnTo>
                  <a:lnTo>
                    <a:pt x="0" y="0"/>
                  </a:lnTo>
                  <a:lnTo>
                    <a:pt x="103586" y="0"/>
                  </a:lnTo>
                  <a:lnTo>
                    <a:pt x="103586" y="102964"/>
                  </a:ln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811" name="Google Shape;811;p23"/>
            <p:cNvSpPr/>
            <p:nvPr/>
          </p:nvSpPr>
          <p:spPr>
            <a:xfrm>
              <a:off x="3825634" y="5322206"/>
              <a:ext cx="102963" cy="102091"/>
            </a:xfrm>
            <a:custGeom>
              <a:avLst/>
              <a:gdLst/>
              <a:ahLst/>
              <a:cxnLst/>
              <a:rect l="l" t="t" r="r" b="b"/>
              <a:pathLst>
                <a:path w="102963" h="102091" extrusionOk="0">
                  <a:moveTo>
                    <a:pt x="0" y="102091"/>
                  </a:moveTo>
                  <a:lnTo>
                    <a:pt x="0" y="0"/>
                  </a:lnTo>
                  <a:lnTo>
                    <a:pt x="102963" y="0"/>
                  </a:lnTo>
                  <a:lnTo>
                    <a:pt x="102963" y="102091"/>
                  </a:lnTo>
                  <a:lnTo>
                    <a:pt x="0" y="102091"/>
                  </a:ln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812" name="Google Shape;812;p23"/>
            <p:cNvSpPr/>
            <p:nvPr/>
          </p:nvSpPr>
          <p:spPr>
            <a:xfrm>
              <a:off x="3985280" y="5745334"/>
              <a:ext cx="102402" cy="103711"/>
            </a:xfrm>
            <a:custGeom>
              <a:avLst/>
              <a:gdLst/>
              <a:ahLst/>
              <a:cxnLst/>
              <a:rect l="l" t="t" r="r" b="b"/>
              <a:pathLst>
                <a:path w="102402" h="103711" extrusionOk="0">
                  <a:moveTo>
                    <a:pt x="0" y="0"/>
                  </a:moveTo>
                  <a:lnTo>
                    <a:pt x="102403" y="0"/>
                  </a:lnTo>
                  <a:lnTo>
                    <a:pt x="102403" y="103711"/>
                  </a:lnTo>
                  <a:lnTo>
                    <a:pt x="0" y="103711"/>
                  </a:lnTo>
                  <a:lnTo>
                    <a:pt x="0" y="0"/>
                  </a:ln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813" name="Google Shape;813;p23"/>
            <p:cNvSpPr/>
            <p:nvPr/>
          </p:nvSpPr>
          <p:spPr>
            <a:xfrm>
              <a:off x="3032360" y="5800896"/>
              <a:ext cx="548042" cy="845355"/>
            </a:xfrm>
            <a:custGeom>
              <a:avLst/>
              <a:gdLst/>
              <a:ahLst/>
              <a:cxnLst/>
              <a:rect l="l" t="t" r="r" b="b"/>
              <a:pathLst>
                <a:path w="548042" h="845355" extrusionOk="0">
                  <a:moveTo>
                    <a:pt x="456789" y="0"/>
                  </a:moveTo>
                  <a:cubicBezTo>
                    <a:pt x="488121" y="18438"/>
                    <a:pt x="516524" y="35131"/>
                    <a:pt x="548043" y="53693"/>
                  </a:cubicBezTo>
                  <a:cubicBezTo>
                    <a:pt x="413872" y="281857"/>
                    <a:pt x="280450" y="508775"/>
                    <a:pt x="144909" y="739306"/>
                  </a:cubicBezTo>
                  <a:lnTo>
                    <a:pt x="419292" y="739306"/>
                  </a:lnTo>
                  <a:lnTo>
                    <a:pt x="419292" y="843765"/>
                  </a:lnTo>
                  <a:cubicBezTo>
                    <a:pt x="414620" y="844325"/>
                    <a:pt x="410758" y="845135"/>
                    <a:pt x="406834" y="845135"/>
                  </a:cubicBezTo>
                  <a:cubicBezTo>
                    <a:pt x="291724" y="845197"/>
                    <a:pt x="176552" y="845634"/>
                    <a:pt x="61442" y="845072"/>
                  </a:cubicBezTo>
                  <a:cubicBezTo>
                    <a:pt x="6130" y="844761"/>
                    <a:pt x="-16045" y="803837"/>
                    <a:pt x="12421" y="755439"/>
                  </a:cubicBezTo>
                  <a:cubicBezTo>
                    <a:pt x="125101" y="563465"/>
                    <a:pt x="238093" y="371678"/>
                    <a:pt x="350961" y="179828"/>
                  </a:cubicBezTo>
                  <a:cubicBezTo>
                    <a:pt x="385718" y="120716"/>
                    <a:pt x="420537" y="61666"/>
                    <a:pt x="456852" y="0"/>
                  </a:cubicBez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814" name="Google Shape;814;p23"/>
            <p:cNvSpPr/>
            <p:nvPr/>
          </p:nvSpPr>
          <p:spPr>
            <a:xfrm>
              <a:off x="3878455" y="6486937"/>
              <a:ext cx="105577" cy="104528"/>
            </a:xfrm>
            <a:custGeom>
              <a:avLst/>
              <a:gdLst/>
              <a:ahLst/>
              <a:cxnLst/>
              <a:rect l="l" t="t" r="r" b="b"/>
              <a:pathLst>
                <a:path w="105577" h="104528" extrusionOk="0">
                  <a:moveTo>
                    <a:pt x="0" y="104529"/>
                  </a:moveTo>
                  <a:lnTo>
                    <a:pt x="0" y="133"/>
                  </a:lnTo>
                  <a:cubicBezTo>
                    <a:pt x="31767" y="133"/>
                    <a:pt x="62040" y="-428"/>
                    <a:pt x="92312" y="756"/>
                  </a:cubicBezTo>
                  <a:cubicBezTo>
                    <a:pt x="96797" y="942"/>
                    <a:pt x="101095" y="9227"/>
                    <a:pt x="105143" y="14024"/>
                  </a:cubicBezTo>
                  <a:cubicBezTo>
                    <a:pt x="105953" y="15020"/>
                    <a:pt x="105393" y="17262"/>
                    <a:pt x="105330" y="18882"/>
                  </a:cubicBezTo>
                  <a:cubicBezTo>
                    <a:pt x="104085" y="47410"/>
                    <a:pt x="102777" y="75938"/>
                    <a:pt x="101468" y="104529"/>
                  </a:cubicBezTo>
                  <a:lnTo>
                    <a:pt x="0" y="104529"/>
                  </a:ln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815" name="Google Shape;815;p23"/>
            <p:cNvSpPr/>
            <p:nvPr/>
          </p:nvSpPr>
          <p:spPr>
            <a:xfrm>
              <a:off x="3719058" y="6277219"/>
              <a:ext cx="103524" cy="102091"/>
            </a:xfrm>
            <a:custGeom>
              <a:avLst/>
              <a:gdLst/>
              <a:ahLst/>
              <a:cxnLst/>
              <a:rect l="l" t="t" r="r" b="b"/>
              <a:pathLst>
                <a:path w="103524" h="102091" extrusionOk="0">
                  <a:moveTo>
                    <a:pt x="0" y="102091"/>
                  </a:moveTo>
                  <a:lnTo>
                    <a:pt x="0" y="0"/>
                  </a:lnTo>
                  <a:lnTo>
                    <a:pt x="103524" y="0"/>
                  </a:lnTo>
                  <a:lnTo>
                    <a:pt x="103524" y="102091"/>
                  </a:lnTo>
                  <a:lnTo>
                    <a:pt x="0" y="102091"/>
                  </a:ln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816" name="Google Shape;816;p23"/>
            <p:cNvSpPr/>
            <p:nvPr/>
          </p:nvSpPr>
          <p:spPr>
            <a:xfrm>
              <a:off x="4727950" y="5851537"/>
              <a:ext cx="263055" cy="794736"/>
            </a:xfrm>
            <a:custGeom>
              <a:avLst/>
              <a:gdLst/>
              <a:ahLst/>
              <a:cxnLst/>
              <a:rect l="l" t="t" r="r" b="b"/>
              <a:pathLst>
                <a:path w="263055" h="794736" extrusionOk="0">
                  <a:moveTo>
                    <a:pt x="156221" y="0"/>
                  </a:moveTo>
                  <a:lnTo>
                    <a:pt x="261489" y="0"/>
                  </a:lnTo>
                  <a:cubicBezTo>
                    <a:pt x="262049" y="9157"/>
                    <a:pt x="262983" y="17815"/>
                    <a:pt x="262983" y="26535"/>
                  </a:cubicBezTo>
                  <a:cubicBezTo>
                    <a:pt x="263046" y="259246"/>
                    <a:pt x="263108" y="492019"/>
                    <a:pt x="262983" y="724731"/>
                  </a:cubicBezTo>
                  <a:cubicBezTo>
                    <a:pt x="262983" y="777365"/>
                    <a:pt x="245667" y="794556"/>
                    <a:pt x="193095" y="794681"/>
                  </a:cubicBezTo>
                  <a:cubicBezTo>
                    <a:pt x="129374" y="794806"/>
                    <a:pt x="65652" y="794681"/>
                    <a:pt x="0" y="794681"/>
                  </a:cubicBezTo>
                  <a:lnTo>
                    <a:pt x="0" y="690160"/>
                  </a:lnTo>
                  <a:lnTo>
                    <a:pt x="156221" y="690160"/>
                  </a:lnTo>
                  <a:lnTo>
                    <a:pt x="156221" y="0"/>
                  </a:ln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817" name="Google Shape;817;p23"/>
            <p:cNvSpPr/>
            <p:nvPr/>
          </p:nvSpPr>
          <p:spPr>
            <a:xfrm>
              <a:off x="4409716" y="5851786"/>
              <a:ext cx="155286" cy="103960"/>
            </a:xfrm>
            <a:custGeom>
              <a:avLst/>
              <a:gdLst/>
              <a:ahLst/>
              <a:cxnLst/>
              <a:rect l="l" t="t" r="r" b="b"/>
              <a:pathLst>
                <a:path w="155286" h="103960" extrusionOk="0">
                  <a:moveTo>
                    <a:pt x="155286" y="103960"/>
                  </a:moveTo>
                  <a:lnTo>
                    <a:pt x="0" y="103960"/>
                  </a:lnTo>
                  <a:lnTo>
                    <a:pt x="0" y="0"/>
                  </a:lnTo>
                  <a:lnTo>
                    <a:pt x="155286" y="0"/>
                  </a:lnTo>
                  <a:lnTo>
                    <a:pt x="155286" y="103960"/>
                  </a:ln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818" name="Google Shape;818;p23"/>
            <p:cNvSpPr/>
            <p:nvPr/>
          </p:nvSpPr>
          <p:spPr>
            <a:xfrm>
              <a:off x="4409093" y="6277094"/>
              <a:ext cx="156531" cy="103025"/>
            </a:xfrm>
            <a:custGeom>
              <a:avLst/>
              <a:gdLst/>
              <a:ahLst/>
              <a:cxnLst/>
              <a:rect l="l" t="t" r="r" b="b"/>
              <a:pathLst>
                <a:path w="156531" h="103025" extrusionOk="0">
                  <a:moveTo>
                    <a:pt x="156532" y="103026"/>
                  </a:moveTo>
                  <a:lnTo>
                    <a:pt x="0" y="103026"/>
                  </a:lnTo>
                  <a:lnTo>
                    <a:pt x="0" y="0"/>
                  </a:lnTo>
                  <a:lnTo>
                    <a:pt x="156532" y="0"/>
                  </a:lnTo>
                  <a:lnTo>
                    <a:pt x="156532" y="103026"/>
                  </a:ln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819" name="Google Shape;819;p23"/>
            <p:cNvSpPr/>
            <p:nvPr/>
          </p:nvSpPr>
          <p:spPr>
            <a:xfrm>
              <a:off x="4408969" y="6488689"/>
              <a:ext cx="102652" cy="103711"/>
            </a:xfrm>
            <a:custGeom>
              <a:avLst/>
              <a:gdLst/>
              <a:ahLst/>
              <a:cxnLst/>
              <a:rect l="l" t="t" r="r" b="b"/>
              <a:pathLst>
                <a:path w="102652" h="103711" extrusionOk="0">
                  <a:moveTo>
                    <a:pt x="0" y="103711"/>
                  </a:moveTo>
                  <a:lnTo>
                    <a:pt x="0" y="0"/>
                  </a:lnTo>
                  <a:lnTo>
                    <a:pt x="102652" y="0"/>
                  </a:lnTo>
                  <a:lnTo>
                    <a:pt x="102652" y="103711"/>
                  </a:lnTo>
                  <a:lnTo>
                    <a:pt x="0" y="103711"/>
                  </a:ln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820" name="Google Shape;820;p23"/>
            <p:cNvSpPr/>
            <p:nvPr/>
          </p:nvSpPr>
          <p:spPr>
            <a:xfrm>
              <a:off x="4409218" y="6063630"/>
              <a:ext cx="102340" cy="102776"/>
            </a:xfrm>
            <a:custGeom>
              <a:avLst/>
              <a:gdLst/>
              <a:ahLst/>
              <a:cxnLst/>
              <a:rect l="l" t="t" r="r" b="b"/>
              <a:pathLst>
                <a:path w="102340" h="102776" extrusionOk="0">
                  <a:moveTo>
                    <a:pt x="0" y="0"/>
                  </a:moveTo>
                  <a:lnTo>
                    <a:pt x="102341" y="0"/>
                  </a:lnTo>
                  <a:lnTo>
                    <a:pt x="102341" y="102777"/>
                  </a:lnTo>
                  <a:lnTo>
                    <a:pt x="0" y="102777"/>
                  </a:lnTo>
                  <a:lnTo>
                    <a:pt x="0" y="0"/>
                  </a:lnTo>
                  <a:close/>
                </a:path>
              </a:pathLst>
            </a:custGeom>
            <a:solidFill>
              <a:srgbClr val="FF318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824"/>
        <p:cNvGrpSpPr/>
        <p:nvPr/>
      </p:nvGrpSpPr>
      <p:grpSpPr>
        <a:xfrm>
          <a:off x="0" y="0"/>
          <a:ext cx="0" cy="0"/>
          <a:chOff x="0" y="0"/>
          <a:chExt cx="0" cy="0"/>
        </a:xfrm>
      </p:grpSpPr>
      <p:sp>
        <p:nvSpPr>
          <p:cNvPr id="846" name="Google Shape;846;p24"/>
          <p:cNvSpPr txBox="1"/>
          <p:nvPr/>
        </p:nvSpPr>
        <p:spPr>
          <a:xfrm>
            <a:off x="364127" y="307104"/>
            <a:ext cx="807195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3185"/>
                </a:solidFill>
                <a:latin typeface="Montserrat"/>
                <a:ea typeface="Montserrat"/>
                <a:cs typeface="Montserrat"/>
                <a:sym typeface="Montserrat"/>
              </a:rPr>
              <a:t>Crandall Programs – PG</a:t>
            </a:r>
            <a:endParaRPr/>
          </a:p>
        </p:txBody>
      </p:sp>
      <p:sp>
        <p:nvSpPr>
          <p:cNvPr id="847" name="Google Shape;847;p24"/>
          <p:cNvSpPr txBox="1"/>
          <p:nvPr/>
        </p:nvSpPr>
        <p:spPr>
          <a:xfrm>
            <a:off x="6676533" y="9514007"/>
            <a:ext cx="1481349" cy="10779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848" name="Google Shape;848;p24"/>
          <p:cNvSpPr txBox="1"/>
          <p:nvPr/>
        </p:nvSpPr>
        <p:spPr>
          <a:xfrm>
            <a:off x="15879728" y="5258995"/>
            <a:ext cx="1481137" cy="10782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849" name="Google Shape;849;p24"/>
          <p:cNvSpPr txBox="1"/>
          <p:nvPr/>
        </p:nvSpPr>
        <p:spPr>
          <a:xfrm>
            <a:off x="1529774" y="4424496"/>
            <a:ext cx="3398521" cy="1246495"/>
          </a:xfrm>
          <a:prstGeom prst="rect">
            <a:avLst/>
          </a:prstGeom>
          <a:noFill/>
          <a:ln>
            <a:noFill/>
          </a:ln>
        </p:spPr>
        <p:txBody>
          <a:bodyPr spcFirstLastPara="1" wrap="square" lIns="0" tIns="0" rIns="0" bIns="0" anchor="t" anchorCtr="0">
            <a:spAutoFit/>
          </a:bodyPr>
          <a:lstStyle/>
          <a:p>
            <a:pPr marL="76200" marR="0" lvl="0" indent="0" algn="ctr" rtl="0">
              <a:lnSpc>
                <a:spcPct val="150000"/>
              </a:lnSpc>
              <a:spcBef>
                <a:spcPts val="0"/>
              </a:spcBef>
              <a:spcAft>
                <a:spcPts val="0"/>
              </a:spcAft>
              <a:buNone/>
            </a:pPr>
            <a:r>
              <a:rPr lang="en-US" sz="1800">
                <a:solidFill>
                  <a:schemeClr val="dk1"/>
                </a:solidFill>
                <a:latin typeface="Montserrat"/>
                <a:ea typeface="Montserrat"/>
                <a:cs typeface="Montserrat"/>
                <a:sym typeface="Montserrat"/>
              </a:rPr>
              <a:t>2 year program</a:t>
            </a:r>
            <a:endParaRPr sz="1800">
              <a:solidFill>
                <a:schemeClr val="dk1"/>
              </a:solidFill>
              <a:latin typeface="Montserrat"/>
              <a:ea typeface="Montserrat"/>
              <a:cs typeface="Montserrat"/>
              <a:sym typeface="Montserrat"/>
            </a:endParaRPr>
          </a:p>
          <a:p>
            <a:pPr marL="76200" marR="0" lvl="0" indent="0" algn="ctr" rtl="0">
              <a:lnSpc>
                <a:spcPct val="150000"/>
              </a:lnSpc>
              <a:spcBef>
                <a:spcPts val="0"/>
              </a:spcBef>
              <a:spcAft>
                <a:spcPts val="0"/>
              </a:spcAft>
              <a:buNone/>
            </a:pPr>
            <a:r>
              <a:rPr lang="en-US" sz="1800">
                <a:solidFill>
                  <a:schemeClr val="dk1"/>
                </a:solidFill>
                <a:latin typeface="Montserrat"/>
                <a:ea typeface="Montserrat"/>
                <a:cs typeface="Montserrat"/>
                <a:sym typeface="Montserrat"/>
              </a:rPr>
              <a:t>3 year PGWP</a:t>
            </a:r>
            <a:endParaRPr sz="1800">
              <a:solidFill>
                <a:schemeClr val="dk1"/>
              </a:solidFill>
              <a:latin typeface="Montserrat"/>
              <a:ea typeface="Montserrat"/>
              <a:cs typeface="Montserrat"/>
              <a:sym typeface="Montserrat"/>
            </a:endParaRPr>
          </a:p>
          <a:p>
            <a:pPr marL="76200" marR="0" lvl="0" indent="0" algn="ctr" rtl="0">
              <a:lnSpc>
                <a:spcPct val="150000"/>
              </a:lnSpc>
              <a:spcBef>
                <a:spcPts val="0"/>
              </a:spcBef>
              <a:spcAft>
                <a:spcPts val="0"/>
              </a:spcAft>
              <a:buNone/>
            </a:pPr>
            <a:r>
              <a:rPr lang="en-US" sz="1800">
                <a:solidFill>
                  <a:schemeClr val="dk1"/>
                </a:solidFill>
                <a:latin typeface="Montserrat"/>
                <a:ea typeface="Montserrat"/>
                <a:cs typeface="Montserrat"/>
                <a:sym typeface="Montserrat"/>
              </a:rPr>
              <a:t>Internship opportunity</a:t>
            </a:r>
            <a:endParaRPr/>
          </a:p>
        </p:txBody>
      </p:sp>
      <p:sp>
        <p:nvSpPr>
          <p:cNvPr id="850" name="Google Shape;850;p24"/>
          <p:cNvSpPr txBox="1"/>
          <p:nvPr/>
        </p:nvSpPr>
        <p:spPr>
          <a:xfrm>
            <a:off x="6610308" y="4424496"/>
            <a:ext cx="4511040" cy="830997"/>
          </a:xfrm>
          <a:prstGeom prst="rect">
            <a:avLst/>
          </a:prstGeom>
          <a:noFill/>
          <a:ln>
            <a:noFill/>
          </a:ln>
        </p:spPr>
        <p:txBody>
          <a:bodyPr spcFirstLastPara="1" wrap="square" lIns="0" tIns="0" rIns="0" bIns="0" anchor="t" anchorCtr="0">
            <a:spAutoFit/>
          </a:bodyPr>
          <a:lstStyle/>
          <a:p>
            <a:pPr marL="76200" marR="0" lvl="0" indent="0" algn="ctr" rtl="0">
              <a:lnSpc>
                <a:spcPct val="150000"/>
              </a:lnSpc>
              <a:spcBef>
                <a:spcPts val="0"/>
              </a:spcBef>
              <a:spcAft>
                <a:spcPts val="0"/>
              </a:spcAft>
              <a:buNone/>
            </a:pPr>
            <a:r>
              <a:rPr lang="en-US" sz="1800">
                <a:solidFill>
                  <a:schemeClr val="dk1"/>
                </a:solidFill>
                <a:latin typeface="Montserrat"/>
                <a:ea typeface="Montserrat"/>
                <a:cs typeface="Montserrat"/>
                <a:sym typeface="Montserrat"/>
              </a:rPr>
              <a:t>12-month program</a:t>
            </a:r>
            <a:endParaRPr/>
          </a:p>
          <a:p>
            <a:pPr marL="76200" marR="0" lvl="0" indent="0" algn="ctr" rtl="0">
              <a:lnSpc>
                <a:spcPct val="150000"/>
              </a:lnSpc>
              <a:spcBef>
                <a:spcPts val="0"/>
              </a:spcBef>
              <a:spcAft>
                <a:spcPts val="0"/>
              </a:spcAft>
              <a:buNone/>
            </a:pPr>
            <a:r>
              <a:rPr lang="en-US" sz="1800">
                <a:solidFill>
                  <a:schemeClr val="dk1"/>
                </a:solidFill>
                <a:latin typeface="Montserrat"/>
                <a:ea typeface="Montserrat"/>
                <a:cs typeface="Montserrat"/>
                <a:sym typeface="Montserrat"/>
              </a:rPr>
              <a:t>1 year PGWP</a:t>
            </a:r>
            <a:endParaRPr sz="1800">
              <a:solidFill>
                <a:schemeClr val="dk1"/>
              </a:solidFill>
              <a:latin typeface="Montserrat"/>
              <a:ea typeface="Montserrat"/>
              <a:cs typeface="Montserrat"/>
              <a:sym typeface="Montserrat"/>
            </a:endParaRPr>
          </a:p>
        </p:txBody>
      </p:sp>
      <p:sp>
        <p:nvSpPr>
          <p:cNvPr id="851" name="Google Shape;851;p24"/>
          <p:cNvSpPr txBox="1"/>
          <p:nvPr/>
        </p:nvSpPr>
        <p:spPr>
          <a:xfrm>
            <a:off x="6189980" y="5036364"/>
            <a:ext cx="1481147" cy="10784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grpSp>
        <p:nvGrpSpPr>
          <p:cNvPr id="852" name="Google Shape;852;p24"/>
          <p:cNvGrpSpPr/>
          <p:nvPr/>
        </p:nvGrpSpPr>
        <p:grpSpPr>
          <a:xfrm>
            <a:off x="2070328" y="1960501"/>
            <a:ext cx="2317412" cy="2317412"/>
            <a:chOff x="2070328" y="2034071"/>
            <a:chExt cx="2317412" cy="2317412"/>
          </a:xfrm>
        </p:grpSpPr>
        <p:sp>
          <p:nvSpPr>
            <p:cNvPr id="853" name="Google Shape;853;p24"/>
            <p:cNvSpPr/>
            <p:nvPr/>
          </p:nvSpPr>
          <p:spPr>
            <a:xfrm>
              <a:off x="2070328" y="2034071"/>
              <a:ext cx="2317412" cy="2317412"/>
            </a:xfrm>
            <a:prstGeom prst="ellipse">
              <a:avLst/>
            </a:prstGeom>
            <a:solidFill>
              <a:srgbClr val="FF31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854" name="Google Shape;854;p24" descr="A hand with a gear and a hand with a black background&#10;&#10;Description automatically generated"/>
            <p:cNvPicPr preferRelativeResize="0"/>
            <p:nvPr/>
          </p:nvPicPr>
          <p:blipFill rotWithShape="1">
            <a:blip r:embed="rId3">
              <a:alphaModFix/>
            </a:blip>
            <a:srcRect/>
            <a:stretch/>
          </p:blipFill>
          <p:spPr>
            <a:xfrm>
              <a:off x="2559752" y="2527618"/>
              <a:ext cx="1406621" cy="1322238"/>
            </a:xfrm>
            <a:prstGeom prst="rect">
              <a:avLst/>
            </a:prstGeom>
            <a:noFill/>
            <a:ln>
              <a:noFill/>
            </a:ln>
          </p:spPr>
        </p:pic>
      </p:grpSp>
      <p:grpSp>
        <p:nvGrpSpPr>
          <p:cNvPr id="855" name="Google Shape;855;p24"/>
          <p:cNvGrpSpPr/>
          <p:nvPr/>
        </p:nvGrpSpPr>
        <p:grpSpPr>
          <a:xfrm>
            <a:off x="7723504" y="1965707"/>
            <a:ext cx="2317412" cy="2317412"/>
            <a:chOff x="7723504" y="2039277"/>
            <a:chExt cx="2317412" cy="2317412"/>
          </a:xfrm>
        </p:grpSpPr>
        <p:sp>
          <p:nvSpPr>
            <p:cNvPr id="856" name="Google Shape;856;p24"/>
            <p:cNvSpPr/>
            <p:nvPr/>
          </p:nvSpPr>
          <p:spPr>
            <a:xfrm>
              <a:off x="7723504" y="2039277"/>
              <a:ext cx="2317412" cy="2317412"/>
            </a:xfrm>
            <a:prstGeom prst="ellipse">
              <a:avLst/>
            </a:prstGeom>
            <a:solidFill>
              <a:srgbClr val="FF31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857" name="Google Shape;857;p24" descr="A white graphic with a magnifying glass and graph&#10;&#10;Description automatically generated"/>
            <p:cNvPicPr preferRelativeResize="0"/>
            <p:nvPr/>
          </p:nvPicPr>
          <p:blipFill rotWithShape="1">
            <a:blip r:embed="rId4">
              <a:alphaModFix/>
            </a:blip>
            <a:srcRect/>
            <a:stretch/>
          </p:blipFill>
          <p:spPr>
            <a:xfrm>
              <a:off x="8007194" y="2572927"/>
              <a:ext cx="1634005" cy="1128643"/>
            </a:xfrm>
            <a:prstGeom prst="rect">
              <a:avLst/>
            </a:prstGeom>
            <a:noFill/>
            <a:ln>
              <a:noFill/>
            </a:ln>
          </p:spPr>
        </p:pic>
      </p:grpSp>
      <p:sp>
        <p:nvSpPr>
          <p:cNvPr id="858" name="Google Shape;858;p24"/>
          <p:cNvSpPr txBox="1"/>
          <p:nvPr/>
        </p:nvSpPr>
        <p:spPr>
          <a:xfrm>
            <a:off x="1732022" y="1386386"/>
            <a:ext cx="2994025" cy="38549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US" sz="1800" b="1">
                <a:solidFill>
                  <a:srgbClr val="2E3192"/>
                </a:solidFill>
                <a:latin typeface="Montserrat"/>
                <a:ea typeface="Montserrat"/>
                <a:cs typeface="Montserrat"/>
                <a:sym typeface="Montserrat"/>
              </a:rPr>
              <a:t>Master of Management</a:t>
            </a:r>
            <a:endParaRPr/>
          </a:p>
        </p:txBody>
      </p:sp>
      <p:sp>
        <p:nvSpPr>
          <p:cNvPr id="859" name="Google Shape;859;p24"/>
          <p:cNvSpPr txBox="1"/>
          <p:nvPr/>
        </p:nvSpPr>
        <p:spPr>
          <a:xfrm>
            <a:off x="6760676" y="1386386"/>
            <a:ext cx="4918075" cy="38549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en-US" sz="1800" b="1">
                <a:solidFill>
                  <a:srgbClr val="2E3192"/>
                </a:solidFill>
                <a:latin typeface="Montserrat"/>
                <a:ea typeface="Montserrat"/>
                <a:cs typeface="Montserrat"/>
                <a:sym typeface="Montserrat"/>
              </a:rPr>
              <a:t>Master of Organizational Management</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863"/>
        <p:cNvGrpSpPr/>
        <p:nvPr/>
      </p:nvGrpSpPr>
      <p:grpSpPr>
        <a:xfrm>
          <a:off x="0" y="0"/>
          <a:ext cx="0" cy="0"/>
          <a:chOff x="0" y="0"/>
          <a:chExt cx="0" cy="0"/>
        </a:xfrm>
      </p:grpSpPr>
      <p:sp>
        <p:nvSpPr>
          <p:cNvPr id="885" name="Google Shape;885;p25"/>
          <p:cNvSpPr txBox="1"/>
          <p:nvPr/>
        </p:nvSpPr>
        <p:spPr>
          <a:xfrm>
            <a:off x="364127" y="307104"/>
            <a:ext cx="807195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3185"/>
                </a:solidFill>
                <a:latin typeface="Montserrat"/>
                <a:ea typeface="Montserrat"/>
                <a:cs typeface="Montserrat"/>
                <a:sym typeface="Montserrat"/>
              </a:rPr>
              <a:t>Program – Requirements </a:t>
            </a:r>
            <a:endParaRPr/>
          </a:p>
        </p:txBody>
      </p:sp>
      <p:sp>
        <p:nvSpPr>
          <p:cNvPr id="886" name="Google Shape;886;p25"/>
          <p:cNvSpPr txBox="1"/>
          <p:nvPr/>
        </p:nvSpPr>
        <p:spPr>
          <a:xfrm>
            <a:off x="6676533" y="9514007"/>
            <a:ext cx="1481349" cy="10779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887" name="Google Shape;887;p25"/>
          <p:cNvSpPr txBox="1"/>
          <p:nvPr/>
        </p:nvSpPr>
        <p:spPr>
          <a:xfrm>
            <a:off x="15879728" y="5258995"/>
            <a:ext cx="1481137" cy="10782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888" name="Google Shape;888;p25"/>
          <p:cNvSpPr txBox="1"/>
          <p:nvPr/>
        </p:nvSpPr>
        <p:spPr>
          <a:xfrm>
            <a:off x="909320" y="1543173"/>
            <a:ext cx="6177280" cy="433965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Montserrat"/>
                <a:ea typeface="Montserrat"/>
                <a:cs typeface="Montserrat"/>
                <a:sym typeface="Montserrat"/>
              </a:rPr>
              <a:t>Intake :</a:t>
            </a:r>
            <a:endParaRPr/>
          </a:p>
          <a:p>
            <a:pPr marL="0" marR="0" lvl="0" indent="0" algn="l" rtl="0">
              <a:spcBef>
                <a:spcPts val="0"/>
              </a:spcBef>
              <a:spcAft>
                <a:spcPts val="0"/>
              </a:spcAft>
              <a:buNone/>
            </a:pPr>
            <a:endParaRPr sz="1800" b="1">
              <a:solidFill>
                <a:schemeClr val="dk1"/>
              </a:solidFill>
              <a:latin typeface="Montserrat"/>
              <a:ea typeface="Montserrat"/>
              <a:cs typeface="Montserrat"/>
              <a:sym typeface="Montserrat"/>
            </a:endParaRPr>
          </a:p>
          <a:p>
            <a:pPr marL="285750" marR="0" lvl="0" indent="-285750" algn="l" rtl="0">
              <a:spcBef>
                <a:spcPts val="0"/>
              </a:spcBef>
              <a:spcAft>
                <a:spcPts val="0"/>
              </a:spcAft>
              <a:buClr>
                <a:srgbClr val="2E3192"/>
              </a:buClr>
              <a:buSzPts val="1800"/>
              <a:buFont typeface="Noto Sans Symbols"/>
              <a:buChar char="❖"/>
            </a:pPr>
            <a:r>
              <a:rPr lang="en-US" sz="1800" b="1">
                <a:solidFill>
                  <a:srgbClr val="2E3192"/>
                </a:solidFill>
                <a:latin typeface="Montserrat"/>
                <a:ea typeface="Montserrat"/>
                <a:cs typeface="Montserrat"/>
                <a:sym typeface="Montserrat"/>
              </a:rPr>
              <a:t>MAY 2024 is Open till 10th Jan 2024</a:t>
            </a:r>
            <a:endParaRPr/>
          </a:p>
          <a:p>
            <a:pPr marL="0" marR="0" lvl="0" indent="0" algn="l" rtl="0">
              <a:spcBef>
                <a:spcPts val="0"/>
              </a:spcBef>
              <a:spcAft>
                <a:spcPts val="0"/>
              </a:spcAft>
              <a:buNone/>
            </a:pPr>
            <a:endParaRPr sz="1800" b="1" u="sng">
              <a:solidFill>
                <a:schemeClr val="dk1"/>
              </a:solidFill>
              <a:latin typeface="Montserrat"/>
              <a:ea typeface="Montserrat"/>
              <a:cs typeface="Montserrat"/>
              <a:sym typeface="Montserrat"/>
            </a:endParaRPr>
          </a:p>
          <a:p>
            <a:pPr marL="536575" marR="0" lvl="0" indent="-263525" algn="l" rtl="0">
              <a:spcBef>
                <a:spcPts val="0"/>
              </a:spcBef>
              <a:spcAft>
                <a:spcPts val="0"/>
              </a:spcAft>
              <a:buClr>
                <a:srgbClr val="7030A0"/>
              </a:buClr>
              <a:buSzPts val="1800"/>
              <a:buFont typeface="Arial"/>
              <a:buChar char="•"/>
            </a:pPr>
            <a:r>
              <a:rPr lang="en-US" sz="1800">
                <a:solidFill>
                  <a:schemeClr val="dk1"/>
                </a:solidFill>
                <a:latin typeface="Montserrat"/>
                <a:ea typeface="Montserrat"/>
                <a:cs typeface="Montserrat"/>
                <a:sym typeface="Montserrat"/>
              </a:rPr>
              <a:t>Closed  for M. Org. M</a:t>
            </a:r>
            <a:endParaRPr/>
          </a:p>
          <a:p>
            <a:pPr marL="536575" marR="0" lvl="0" indent="-263525" algn="l" rtl="0">
              <a:spcBef>
                <a:spcPts val="0"/>
              </a:spcBef>
              <a:spcAft>
                <a:spcPts val="0"/>
              </a:spcAft>
              <a:buClr>
                <a:srgbClr val="7030A0"/>
              </a:buClr>
              <a:buSzPts val="1800"/>
              <a:buFont typeface="Arial"/>
              <a:buChar char="•"/>
            </a:pPr>
            <a:r>
              <a:rPr lang="en-US" sz="1800">
                <a:solidFill>
                  <a:schemeClr val="dk1"/>
                </a:solidFill>
                <a:latin typeface="Montserrat"/>
                <a:ea typeface="Montserrat"/>
                <a:cs typeface="Montserrat"/>
                <a:sym typeface="Montserrat"/>
              </a:rPr>
              <a:t>Closed for MM</a:t>
            </a:r>
            <a:endParaRPr/>
          </a:p>
          <a:p>
            <a:pPr marL="536575" marR="0" lvl="0" indent="-263525" algn="l" rtl="0">
              <a:spcBef>
                <a:spcPts val="0"/>
              </a:spcBef>
              <a:spcAft>
                <a:spcPts val="0"/>
              </a:spcAft>
              <a:buClr>
                <a:srgbClr val="7030A0"/>
              </a:buClr>
              <a:buSzPts val="1800"/>
              <a:buFont typeface="Arial"/>
              <a:buChar char="•"/>
            </a:pPr>
            <a:r>
              <a:rPr lang="en-US" sz="1800">
                <a:solidFill>
                  <a:schemeClr val="dk1"/>
                </a:solidFill>
                <a:latin typeface="Montserrat"/>
                <a:ea typeface="Montserrat"/>
                <a:cs typeface="Montserrat"/>
                <a:sym typeface="Montserrat"/>
              </a:rPr>
              <a:t>CLOSED for undergraduates</a:t>
            </a:r>
            <a:endParaRPr/>
          </a:p>
          <a:p>
            <a:pPr marL="285750" marR="0" lvl="0" indent="-171450" algn="l" rtl="0">
              <a:spcBef>
                <a:spcPts val="0"/>
              </a:spcBef>
              <a:spcAft>
                <a:spcPts val="0"/>
              </a:spcAft>
              <a:buClr>
                <a:schemeClr val="dk1"/>
              </a:buClr>
              <a:buSzPts val="1800"/>
              <a:buFont typeface="Noto Sans Symbols"/>
              <a:buNone/>
            </a:pPr>
            <a:endParaRPr sz="1800">
              <a:solidFill>
                <a:schemeClr val="dk1"/>
              </a:solidFill>
              <a:latin typeface="Montserrat"/>
              <a:ea typeface="Montserrat"/>
              <a:cs typeface="Montserrat"/>
              <a:sym typeface="Montserrat"/>
            </a:endParaRPr>
          </a:p>
          <a:p>
            <a:pPr marL="285750" marR="0" lvl="0" indent="-285750" algn="l" rtl="0">
              <a:spcBef>
                <a:spcPts val="0"/>
              </a:spcBef>
              <a:spcAft>
                <a:spcPts val="0"/>
              </a:spcAft>
              <a:buClr>
                <a:srgbClr val="2E3192"/>
              </a:buClr>
              <a:buSzPts val="1800"/>
              <a:buFont typeface="Noto Sans Symbols"/>
              <a:buChar char="❖"/>
            </a:pPr>
            <a:r>
              <a:rPr lang="en-US" sz="1800" b="1">
                <a:solidFill>
                  <a:srgbClr val="2E3192"/>
                </a:solidFill>
                <a:latin typeface="Montserrat"/>
                <a:ea typeface="Montserrat"/>
                <a:cs typeface="Montserrat"/>
                <a:sym typeface="Montserrat"/>
              </a:rPr>
              <a:t>SEPT 2024 open till 20th May 2024</a:t>
            </a:r>
            <a:endParaRPr/>
          </a:p>
          <a:p>
            <a:pPr marL="0" marR="0" lvl="0" indent="0" algn="l" rtl="0">
              <a:spcBef>
                <a:spcPts val="0"/>
              </a:spcBef>
              <a:spcAft>
                <a:spcPts val="0"/>
              </a:spcAft>
              <a:buNone/>
            </a:pPr>
            <a:endParaRPr sz="1800" b="1" u="sng">
              <a:solidFill>
                <a:schemeClr val="dk1"/>
              </a:solidFill>
              <a:latin typeface="Montserrat"/>
              <a:ea typeface="Montserrat"/>
              <a:cs typeface="Montserrat"/>
              <a:sym typeface="Montserrat"/>
            </a:endParaRPr>
          </a:p>
          <a:p>
            <a:pPr marL="536575" marR="0" lvl="0" indent="-263525" algn="l" rtl="0">
              <a:spcBef>
                <a:spcPts val="0"/>
              </a:spcBef>
              <a:spcAft>
                <a:spcPts val="0"/>
              </a:spcAft>
              <a:buClr>
                <a:srgbClr val="7030A0"/>
              </a:buClr>
              <a:buSzPts val="1800"/>
              <a:buFont typeface="Arial"/>
              <a:buChar char="•"/>
            </a:pPr>
            <a:r>
              <a:rPr lang="en-US" sz="1800">
                <a:solidFill>
                  <a:schemeClr val="dk1"/>
                </a:solidFill>
                <a:latin typeface="Montserrat"/>
                <a:ea typeface="Montserrat"/>
                <a:cs typeface="Montserrat"/>
                <a:sym typeface="Montserrat"/>
              </a:rPr>
              <a:t>OPEN for M. Org. M</a:t>
            </a:r>
            <a:endParaRPr/>
          </a:p>
          <a:p>
            <a:pPr marL="536575" marR="0" lvl="0" indent="-263525" algn="l" rtl="0">
              <a:spcBef>
                <a:spcPts val="0"/>
              </a:spcBef>
              <a:spcAft>
                <a:spcPts val="0"/>
              </a:spcAft>
              <a:buClr>
                <a:srgbClr val="7030A0"/>
              </a:buClr>
              <a:buSzPts val="1800"/>
              <a:buFont typeface="Arial"/>
              <a:buChar char="•"/>
            </a:pPr>
            <a:r>
              <a:rPr lang="en-US" sz="1800">
                <a:solidFill>
                  <a:schemeClr val="dk1"/>
                </a:solidFill>
                <a:latin typeface="Montserrat"/>
                <a:ea typeface="Montserrat"/>
                <a:cs typeface="Montserrat"/>
                <a:sym typeface="Montserrat"/>
              </a:rPr>
              <a:t>OPEN for MM</a:t>
            </a:r>
            <a:endParaRPr/>
          </a:p>
          <a:p>
            <a:pPr marL="536575" marR="0" lvl="0" indent="-263525" algn="l" rtl="0">
              <a:spcBef>
                <a:spcPts val="0"/>
              </a:spcBef>
              <a:spcAft>
                <a:spcPts val="0"/>
              </a:spcAft>
              <a:buClr>
                <a:srgbClr val="7030A0"/>
              </a:buClr>
              <a:buSzPts val="1800"/>
              <a:buFont typeface="Arial"/>
              <a:buChar char="•"/>
            </a:pPr>
            <a:r>
              <a:rPr lang="en-US" sz="1800">
                <a:solidFill>
                  <a:schemeClr val="dk1"/>
                </a:solidFill>
                <a:latin typeface="Montserrat"/>
                <a:ea typeface="Montserrat"/>
                <a:cs typeface="Montserrat"/>
                <a:sym typeface="Montserrat"/>
              </a:rPr>
              <a:t>OPEN for Undergraduates</a:t>
            </a:r>
            <a:endParaRPr/>
          </a:p>
          <a:p>
            <a:pPr marL="285750" marR="0" lvl="0" indent="-171450" algn="l" rtl="0">
              <a:spcBef>
                <a:spcPts val="0"/>
              </a:spcBef>
              <a:spcAft>
                <a:spcPts val="0"/>
              </a:spcAft>
              <a:buClr>
                <a:schemeClr val="dk1"/>
              </a:buClr>
              <a:buSzPts val="1800"/>
              <a:buFont typeface="Noto Sans Symbols"/>
              <a:buNone/>
            </a:pPr>
            <a:endParaRPr sz="1800" b="1">
              <a:solidFill>
                <a:schemeClr val="dk1"/>
              </a:solidFill>
              <a:latin typeface="Montserrat"/>
              <a:ea typeface="Montserrat"/>
              <a:cs typeface="Montserrat"/>
              <a:sym typeface="Montserrat"/>
            </a:endParaRPr>
          </a:p>
          <a:p>
            <a:pPr marL="285750" marR="0" lvl="0" indent="-171450" algn="l" rtl="0">
              <a:spcBef>
                <a:spcPts val="0"/>
              </a:spcBef>
              <a:spcAft>
                <a:spcPts val="0"/>
              </a:spcAft>
              <a:buClr>
                <a:schemeClr val="dk1"/>
              </a:buClr>
              <a:buSzPts val="1800"/>
              <a:buFont typeface="Arial"/>
              <a:buNone/>
            </a:pPr>
            <a:endParaRPr sz="1800">
              <a:solidFill>
                <a:schemeClr val="dk1"/>
              </a:solidFill>
              <a:latin typeface="Montserrat"/>
              <a:ea typeface="Montserrat"/>
              <a:cs typeface="Montserrat"/>
              <a:sym typeface="Montserrat"/>
            </a:endParaRPr>
          </a:p>
        </p:txBody>
      </p:sp>
      <p:sp>
        <p:nvSpPr>
          <p:cNvPr id="889" name="Google Shape;889;p25"/>
          <p:cNvSpPr txBox="1"/>
          <p:nvPr/>
        </p:nvSpPr>
        <p:spPr>
          <a:xfrm>
            <a:off x="6715760" y="1814752"/>
            <a:ext cx="4566920" cy="2862322"/>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7030A0"/>
              </a:buClr>
              <a:buSzPts val="1800"/>
              <a:buFont typeface="Noto Sans Symbols"/>
              <a:buChar char="❖"/>
            </a:pPr>
            <a:r>
              <a:rPr lang="en-US" sz="1800" b="1">
                <a:solidFill>
                  <a:srgbClr val="2E3192"/>
                </a:solidFill>
                <a:latin typeface="Montserrat"/>
                <a:ea typeface="Montserrat"/>
                <a:cs typeface="Montserrat"/>
                <a:sym typeface="Montserrat"/>
              </a:rPr>
              <a:t>Crandall tuition + fees: </a:t>
            </a:r>
            <a:r>
              <a:rPr lang="en-US" sz="1800" u="sng">
                <a:solidFill>
                  <a:schemeClr val="dk1"/>
                </a:solidFill>
                <a:latin typeface="Montserrat"/>
                <a:ea typeface="Montserrat"/>
                <a:cs typeface="Montserrat"/>
                <a:sym typeface="Montserrat"/>
                <a:hlinkClick r:id="rId3">
                  <a:extLst>
                    <a:ext uri="{A12FA001-AC4F-418D-AE19-62706E023703}">
                      <ahyp:hlinkClr xmlns:ahyp="http://schemas.microsoft.com/office/drawing/2018/hyperlinkcolor" val="tx"/>
                    </a:ext>
                  </a:extLst>
                </a:hlinkClick>
              </a:rPr>
              <a:t>https://www.crandallu.ca/money-matters/finance-international/</a:t>
            </a:r>
            <a:r>
              <a:rPr lang="en-US" sz="1800" u="sng">
                <a:solidFill>
                  <a:schemeClr val="dk1"/>
                </a:solidFill>
                <a:latin typeface="Montserrat"/>
                <a:ea typeface="Montserrat"/>
                <a:cs typeface="Montserrat"/>
                <a:sym typeface="Montserrat"/>
              </a:rPr>
              <a:t> </a:t>
            </a:r>
            <a:endParaRPr/>
          </a:p>
          <a:p>
            <a:pPr marL="285750" marR="0" lvl="0" indent="-171450" algn="l" rtl="0">
              <a:spcBef>
                <a:spcPts val="0"/>
              </a:spcBef>
              <a:spcAft>
                <a:spcPts val="0"/>
              </a:spcAft>
              <a:buClr>
                <a:schemeClr val="dk1"/>
              </a:buClr>
              <a:buSzPts val="1800"/>
              <a:buFont typeface="Noto Sans Symbols"/>
              <a:buNone/>
            </a:pPr>
            <a:endParaRPr sz="1800" u="sng">
              <a:solidFill>
                <a:schemeClr val="dk1"/>
              </a:solidFill>
              <a:latin typeface="Montserrat"/>
              <a:ea typeface="Montserrat"/>
              <a:cs typeface="Montserrat"/>
              <a:sym typeface="Montserrat"/>
            </a:endParaRPr>
          </a:p>
          <a:p>
            <a:pPr marL="285750" marR="0" lvl="0" indent="-285750" algn="l" rtl="0">
              <a:spcBef>
                <a:spcPts val="0"/>
              </a:spcBef>
              <a:spcAft>
                <a:spcPts val="0"/>
              </a:spcAft>
              <a:buClr>
                <a:srgbClr val="7030A0"/>
              </a:buClr>
              <a:buSzPts val="1800"/>
              <a:buFont typeface="Noto Sans Symbols"/>
              <a:buChar char="❖"/>
            </a:pPr>
            <a:r>
              <a:rPr lang="en-US" sz="1800" b="1" u="sng">
                <a:solidFill>
                  <a:srgbClr val="2E3192"/>
                </a:solidFill>
                <a:latin typeface="Montserrat"/>
                <a:ea typeface="Montserrat"/>
                <a:cs typeface="Montserrat"/>
                <a:sym typeface="Montserrat"/>
                <a:hlinkClick r:id="rId4">
                  <a:extLst>
                    <a:ext uri="{A12FA001-AC4F-418D-AE19-62706E023703}">
                      <ahyp:hlinkClr xmlns:ahyp="http://schemas.microsoft.com/office/drawing/2018/hyperlinkcolor" val="tx"/>
                    </a:ext>
                  </a:extLst>
                </a:hlinkClick>
              </a:rPr>
              <a:t>Scholarship </a:t>
            </a:r>
            <a:endParaRPr sz="1800" b="1" u="sng">
              <a:solidFill>
                <a:srgbClr val="2E3192"/>
              </a:solidFill>
              <a:latin typeface="Montserrat"/>
              <a:ea typeface="Montserrat"/>
              <a:cs typeface="Montserrat"/>
              <a:sym typeface="Montserrat"/>
            </a:endParaRPr>
          </a:p>
          <a:p>
            <a:pPr marL="285750" marR="0" lvl="0" indent="-171450" algn="l" rtl="0">
              <a:spcBef>
                <a:spcPts val="0"/>
              </a:spcBef>
              <a:spcAft>
                <a:spcPts val="0"/>
              </a:spcAft>
              <a:buClr>
                <a:srgbClr val="7030A0"/>
              </a:buClr>
              <a:buSzPts val="1800"/>
              <a:buFont typeface="Noto Sans Symbols"/>
              <a:buNone/>
            </a:pPr>
            <a:endParaRPr sz="1800" b="1">
              <a:solidFill>
                <a:schemeClr val="dk1"/>
              </a:solidFill>
              <a:latin typeface="Montserrat"/>
              <a:ea typeface="Montserrat"/>
              <a:cs typeface="Montserrat"/>
              <a:sym typeface="Montserrat"/>
            </a:endParaRPr>
          </a:p>
          <a:p>
            <a:pPr marL="285750" marR="0" lvl="0" indent="-285750" algn="l" rtl="0">
              <a:spcBef>
                <a:spcPts val="0"/>
              </a:spcBef>
              <a:spcAft>
                <a:spcPts val="0"/>
              </a:spcAft>
              <a:buClr>
                <a:srgbClr val="7030A0"/>
              </a:buClr>
              <a:buSzPts val="1800"/>
              <a:buFont typeface="Noto Sans Symbols"/>
              <a:buChar char="❖"/>
            </a:pPr>
            <a:r>
              <a:rPr lang="en-US" sz="1800" b="1" u="sng">
                <a:solidFill>
                  <a:srgbClr val="2E3192"/>
                </a:solidFill>
                <a:latin typeface="Montserrat"/>
                <a:ea typeface="Montserrat"/>
                <a:cs typeface="Montserrat"/>
                <a:sym typeface="Montserrat"/>
                <a:hlinkClick r:id="rId5">
                  <a:extLst>
                    <a:ext uri="{A12FA001-AC4F-418D-AE19-62706E023703}">
                      <ahyp:hlinkClr xmlns:ahyp="http://schemas.microsoft.com/office/drawing/2018/hyperlinkcolor" val="tx"/>
                    </a:ext>
                  </a:extLst>
                </a:hlinkClick>
              </a:rPr>
              <a:t>All Programmes at Crandall </a:t>
            </a:r>
            <a:endParaRPr sz="1800" b="1">
              <a:solidFill>
                <a:srgbClr val="2E3192"/>
              </a:solidFill>
              <a:latin typeface="Montserrat"/>
              <a:ea typeface="Montserrat"/>
              <a:cs typeface="Montserrat"/>
              <a:sym typeface="Montserrat"/>
            </a:endParaRPr>
          </a:p>
          <a:p>
            <a:pPr marL="285750" marR="0" lvl="0" indent="-171450" algn="l" rtl="0">
              <a:spcBef>
                <a:spcPts val="0"/>
              </a:spcBef>
              <a:spcAft>
                <a:spcPts val="0"/>
              </a:spcAft>
              <a:buClr>
                <a:srgbClr val="7030A0"/>
              </a:buClr>
              <a:buSzPts val="1800"/>
              <a:buFont typeface="Noto Sans Symbols"/>
              <a:buNone/>
            </a:pPr>
            <a:endParaRPr sz="1800" b="1">
              <a:solidFill>
                <a:schemeClr val="dk1"/>
              </a:solidFill>
              <a:latin typeface="Montserrat"/>
              <a:ea typeface="Montserrat"/>
              <a:cs typeface="Montserrat"/>
              <a:sym typeface="Montserrat"/>
            </a:endParaRPr>
          </a:p>
          <a:p>
            <a:pPr marL="285750" marR="0" lvl="0" indent="-285750" algn="l" rtl="0">
              <a:spcBef>
                <a:spcPts val="0"/>
              </a:spcBef>
              <a:spcAft>
                <a:spcPts val="0"/>
              </a:spcAft>
              <a:buClr>
                <a:srgbClr val="7030A0"/>
              </a:buClr>
              <a:buSzPts val="1800"/>
              <a:buFont typeface="Noto Sans Symbols"/>
              <a:buChar char="❖"/>
            </a:pPr>
            <a:r>
              <a:rPr lang="en-US" sz="1800" b="1" i="0">
                <a:solidFill>
                  <a:srgbClr val="2E3192"/>
                </a:solidFill>
                <a:latin typeface="Montserrat"/>
                <a:ea typeface="Montserrat"/>
                <a:cs typeface="Montserrat"/>
                <a:sym typeface="Montserrat"/>
              </a:rPr>
              <a:t>Application Fee: CAD$100</a:t>
            </a:r>
            <a:endParaRPr/>
          </a:p>
          <a:p>
            <a:pPr marL="0" marR="0" lvl="0" indent="0" algn="l" rtl="0">
              <a:spcBef>
                <a:spcPts val="0"/>
              </a:spcBef>
              <a:spcAft>
                <a:spcPts val="0"/>
              </a:spcAft>
              <a:buNone/>
            </a:pPr>
            <a:endParaRPr sz="1800">
              <a:solidFill>
                <a:schemeClr val="dk1"/>
              </a:solidFill>
              <a:latin typeface="Montserrat"/>
              <a:ea typeface="Montserrat"/>
              <a:cs typeface="Montserrat"/>
              <a:sym typeface="Montserra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893"/>
        <p:cNvGrpSpPr/>
        <p:nvPr/>
      </p:nvGrpSpPr>
      <p:grpSpPr>
        <a:xfrm>
          <a:off x="0" y="0"/>
          <a:ext cx="0" cy="0"/>
          <a:chOff x="0" y="0"/>
          <a:chExt cx="0" cy="0"/>
        </a:xfrm>
      </p:grpSpPr>
      <p:sp>
        <p:nvSpPr>
          <p:cNvPr id="915" name="Google Shape;915;p26"/>
          <p:cNvSpPr txBox="1"/>
          <p:nvPr/>
        </p:nvSpPr>
        <p:spPr>
          <a:xfrm>
            <a:off x="364127" y="307104"/>
            <a:ext cx="8071950" cy="10772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3185"/>
                </a:solidFill>
                <a:latin typeface="Montserrat"/>
                <a:ea typeface="Montserrat"/>
                <a:cs typeface="Montserrat"/>
                <a:sym typeface="Montserrat"/>
              </a:rPr>
              <a:t>Accommodation Options - Campus Housing</a:t>
            </a:r>
            <a:endParaRPr/>
          </a:p>
        </p:txBody>
      </p:sp>
      <p:sp>
        <p:nvSpPr>
          <p:cNvPr id="916" name="Google Shape;916;p26"/>
          <p:cNvSpPr txBox="1"/>
          <p:nvPr/>
        </p:nvSpPr>
        <p:spPr>
          <a:xfrm>
            <a:off x="6676533" y="9514007"/>
            <a:ext cx="1481349" cy="10779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917" name="Google Shape;917;p26"/>
          <p:cNvSpPr txBox="1"/>
          <p:nvPr/>
        </p:nvSpPr>
        <p:spPr>
          <a:xfrm>
            <a:off x="15879728" y="5258995"/>
            <a:ext cx="1481137" cy="10782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918" name="Google Shape;918;p26"/>
          <p:cNvSpPr txBox="1"/>
          <p:nvPr/>
        </p:nvSpPr>
        <p:spPr>
          <a:xfrm>
            <a:off x="674239" y="1897180"/>
            <a:ext cx="6187440" cy="1477328"/>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7030A0"/>
              </a:buClr>
              <a:buSzPts val="1800"/>
              <a:buFont typeface="Noto Sans Symbols"/>
              <a:buChar char="❖"/>
            </a:pPr>
            <a:r>
              <a:rPr lang="en-US" sz="1800" b="0" i="0">
                <a:solidFill>
                  <a:schemeClr val="dk1"/>
                </a:solidFill>
                <a:latin typeface="Montserrat"/>
                <a:ea typeface="Montserrat"/>
                <a:cs typeface="Montserrat"/>
                <a:sym typeface="Montserrat"/>
              </a:rPr>
              <a:t>This a traditional residence for undergraduate students designed with four-bedroom pods. </a:t>
            </a:r>
            <a:endParaRPr/>
          </a:p>
          <a:p>
            <a:pPr marL="285750" marR="0" lvl="0" indent="-285750" algn="l" rtl="0">
              <a:spcBef>
                <a:spcPts val="0"/>
              </a:spcBef>
              <a:spcAft>
                <a:spcPts val="0"/>
              </a:spcAft>
              <a:buClr>
                <a:srgbClr val="7030A0"/>
              </a:buClr>
              <a:buSzPts val="1800"/>
              <a:buFont typeface="Noto Sans Symbols"/>
              <a:buChar char="❖"/>
            </a:pPr>
            <a:r>
              <a:rPr lang="en-US" sz="1800" b="0" i="0">
                <a:solidFill>
                  <a:schemeClr val="dk1"/>
                </a:solidFill>
                <a:latin typeface="Montserrat"/>
                <a:ea typeface="Montserrat"/>
                <a:cs typeface="Montserrat"/>
                <a:sym typeface="Montserrat"/>
              </a:rPr>
              <a:t>A team of Resident Assistants are waiting to meet you and are available to support and encourage you through the year. </a:t>
            </a:r>
            <a:endParaRPr/>
          </a:p>
        </p:txBody>
      </p:sp>
      <p:sp>
        <p:nvSpPr>
          <p:cNvPr id="919" name="Google Shape;919;p26"/>
          <p:cNvSpPr txBox="1"/>
          <p:nvPr/>
        </p:nvSpPr>
        <p:spPr>
          <a:xfrm>
            <a:off x="674239" y="3834239"/>
            <a:ext cx="6530246" cy="2031325"/>
          </a:xfrm>
          <a:prstGeom prst="rect">
            <a:avLst/>
          </a:prstGeom>
          <a:noFill/>
          <a:ln>
            <a:noFill/>
          </a:ln>
        </p:spPr>
        <p:txBody>
          <a:bodyPr spcFirstLastPara="1" wrap="square" lIns="91425" tIns="45700" rIns="91425" bIns="45700" anchor="t" anchorCtr="0">
            <a:spAutoFit/>
          </a:bodyPr>
          <a:lstStyle/>
          <a:p>
            <a:pPr marL="285750" marR="0" lvl="0" indent="-171450" algn="l" rtl="0">
              <a:spcBef>
                <a:spcPts val="0"/>
              </a:spcBef>
              <a:spcAft>
                <a:spcPts val="0"/>
              </a:spcAft>
              <a:buClr>
                <a:srgbClr val="7030A0"/>
              </a:buClr>
              <a:buSzPts val="1800"/>
              <a:buFont typeface="Noto Sans Symbols"/>
              <a:buNone/>
            </a:pPr>
            <a:endParaRPr sz="1800" b="1" cap="none">
              <a:solidFill>
                <a:schemeClr val="dk1"/>
              </a:solidFill>
              <a:latin typeface="Montserrat"/>
              <a:ea typeface="Montserrat"/>
              <a:cs typeface="Montserrat"/>
              <a:sym typeface="Montserrat"/>
            </a:endParaRPr>
          </a:p>
          <a:p>
            <a:pPr marL="285750" marR="0" lvl="0" indent="-285750" algn="l" rtl="0">
              <a:spcBef>
                <a:spcPts val="0"/>
              </a:spcBef>
              <a:spcAft>
                <a:spcPts val="0"/>
              </a:spcAft>
              <a:buClr>
                <a:srgbClr val="7030A0"/>
              </a:buClr>
              <a:buSzPts val="1800"/>
              <a:buFont typeface="Noto Sans Symbols"/>
              <a:buChar char="❖"/>
            </a:pPr>
            <a:r>
              <a:rPr lang="en-US" sz="1800" b="0" i="0">
                <a:solidFill>
                  <a:schemeClr val="dk1"/>
                </a:solidFill>
                <a:latin typeface="Montserrat"/>
                <a:ea typeface="Montserrat"/>
                <a:cs typeface="Montserrat"/>
                <a:sym typeface="Montserrat"/>
              </a:rPr>
              <a:t>Mitton Court is a spacious, fully furnished apartment style residence primarily for upper-level students. </a:t>
            </a:r>
            <a:endParaRPr/>
          </a:p>
          <a:p>
            <a:pPr marL="285750" marR="0" lvl="0" indent="-285750" algn="l" rtl="0">
              <a:spcBef>
                <a:spcPts val="0"/>
              </a:spcBef>
              <a:spcAft>
                <a:spcPts val="0"/>
              </a:spcAft>
              <a:buClr>
                <a:srgbClr val="7030A0"/>
              </a:buClr>
              <a:buSzPts val="1800"/>
              <a:buFont typeface="Noto Sans Symbols"/>
              <a:buChar char="❖"/>
            </a:pPr>
            <a:r>
              <a:rPr lang="en-US" sz="1800" b="0" i="0">
                <a:solidFill>
                  <a:schemeClr val="dk1"/>
                </a:solidFill>
                <a:latin typeface="Montserrat"/>
                <a:ea typeface="Montserrat"/>
                <a:cs typeface="Montserrat"/>
                <a:sym typeface="Montserrat"/>
              </a:rPr>
              <a:t>There are two-bedroom, three bedroom and four-bedroom units to choose from.</a:t>
            </a:r>
            <a:endParaRPr/>
          </a:p>
          <a:p>
            <a:pPr marL="285750" marR="0" lvl="0" indent="-285750" algn="l" rtl="0">
              <a:spcBef>
                <a:spcPts val="0"/>
              </a:spcBef>
              <a:spcAft>
                <a:spcPts val="0"/>
              </a:spcAft>
              <a:buClr>
                <a:srgbClr val="7030A0"/>
              </a:buClr>
              <a:buSzPts val="1800"/>
              <a:buFont typeface="Noto Sans Symbols"/>
              <a:buChar char="❖"/>
            </a:pPr>
            <a:r>
              <a:rPr lang="en-US" sz="1800" b="0" i="0">
                <a:solidFill>
                  <a:schemeClr val="dk1"/>
                </a:solidFill>
                <a:latin typeface="Montserrat"/>
                <a:ea typeface="Montserrat"/>
                <a:cs typeface="Montserrat"/>
                <a:sym typeface="Montserrat"/>
              </a:rPr>
              <a:t>Housing Dons support the students and help create community.</a:t>
            </a:r>
            <a:endParaRPr/>
          </a:p>
        </p:txBody>
      </p:sp>
      <p:sp>
        <p:nvSpPr>
          <p:cNvPr id="920" name="Google Shape;920;p26"/>
          <p:cNvSpPr txBox="1"/>
          <p:nvPr/>
        </p:nvSpPr>
        <p:spPr>
          <a:xfrm>
            <a:off x="2434459" y="1481395"/>
            <a:ext cx="26670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0" cap="none">
                <a:solidFill>
                  <a:srgbClr val="2E3192"/>
                </a:solidFill>
                <a:latin typeface="Montserrat"/>
                <a:ea typeface="Montserrat"/>
                <a:cs typeface="Montserrat"/>
                <a:sym typeface="Montserrat"/>
              </a:rPr>
              <a:t> COLBURNE HOUSE</a:t>
            </a:r>
            <a:endParaRPr sz="1800">
              <a:solidFill>
                <a:srgbClr val="2E3192"/>
              </a:solidFill>
              <a:latin typeface="Arial"/>
              <a:ea typeface="Arial"/>
              <a:cs typeface="Arial"/>
              <a:sym typeface="Arial"/>
            </a:endParaRPr>
          </a:p>
        </p:txBody>
      </p:sp>
      <p:sp>
        <p:nvSpPr>
          <p:cNvPr id="921" name="Google Shape;921;p26"/>
          <p:cNvSpPr txBox="1"/>
          <p:nvPr/>
        </p:nvSpPr>
        <p:spPr>
          <a:xfrm>
            <a:off x="2756721" y="3744097"/>
            <a:ext cx="208064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0" cap="none">
                <a:solidFill>
                  <a:srgbClr val="2E3192"/>
                </a:solidFill>
                <a:latin typeface="Montserrat"/>
                <a:ea typeface="Montserrat"/>
                <a:cs typeface="Montserrat"/>
                <a:sym typeface="Montserrat"/>
              </a:rPr>
              <a:t>MITTON COURT</a:t>
            </a:r>
            <a:endParaRPr/>
          </a:p>
        </p:txBody>
      </p:sp>
      <p:pic>
        <p:nvPicPr>
          <p:cNvPr id="922" name="Google Shape;922;p26" descr="A building with a lot of windows&#10;&#10;Description automatically generated"/>
          <p:cNvPicPr preferRelativeResize="0"/>
          <p:nvPr/>
        </p:nvPicPr>
        <p:blipFill rotWithShape="1">
          <a:blip r:embed="rId3">
            <a:alphaModFix/>
          </a:blip>
          <a:srcRect/>
          <a:stretch/>
        </p:blipFill>
        <p:spPr>
          <a:xfrm>
            <a:off x="7514758" y="1539670"/>
            <a:ext cx="3773424" cy="1840992"/>
          </a:xfrm>
          <a:prstGeom prst="rect">
            <a:avLst/>
          </a:prstGeom>
          <a:noFill/>
          <a:ln>
            <a:noFill/>
          </a:ln>
        </p:spPr>
      </p:pic>
      <p:pic>
        <p:nvPicPr>
          <p:cNvPr id="923" name="Google Shape;923;p26" descr="A building with many windows&#10;&#10;Description automatically generated"/>
          <p:cNvPicPr preferRelativeResize="0"/>
          <p:nvPr/>
        </p:nvPicPr>
        <p:blipFill rotWithShape="1">
          <a:blip r:embed="rId4">
            <a:alphaModFix/>
          </a:blip>
          <a:srcRect l="2181"/>
          <a:stretch/>
        </p:blipFill>
        <p:spPr>
          <a:xfrm>
            <a:off x="7499182" y="3891015"/>
            <a:ext cx="3773001" cy="190833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27"/>
        <p:cNvGrpSpPr/>
        <p:nvPr/>
      </p:nvGrpSpPr>
      <p:grpSpPr>
        <a:xfrm>
          <a:off x="0" y="0"/>
          <a:ext cx="0" cy="0"/>
          <a:chOff x="0" y="0"/>
          <a:chExt cx="0" cy="0"/>
        </a:xfrm>
      </p:grpSpPr>
      <p:sp>
        <p:nvSpPr>
          <p:cNvPr id="949" name="Google Shape;949;p27"/>
          <p:cNvSpPr txBox="1"/>
          <p:nvPr/>
        </p:nvSpPr>
        <p:spPr>
          <a:xfrm>
            <a:off x="364127" y="307104"/>
            <a:ext cx="8071950" cy="10772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3185"/>
                </a:solidFill>
                <a:latin typeface="Montserrat"/>
                <a:ea typeface="Montserrat"/>
                <a:cs typeface="Montserrat"/>
                <a:sym typeface="Montserrat"/>
              </a:rPr>
              <a:t>English Language Proficiency Requirements</a:t>
            </a:r>
            <a:endParaRPr/>
          </a:p>
        </p:txBody>
      </p:sp>
      <p:sp>
        <p:nvSpPr>
          <p:cNvPr id="950" name="Google Shape;950;p27"/>
          <p:cNvSpPr txBox="1"/>
          <p:nvPr/>
        </p:nvSpPr>
        <p:spPr>
          <a:xfrm>
            <a:off x="6676533" y="9514007"/>
            <a:ext cx="1481349" cy="10779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951" name="Google Shape;951;p27"/>
          <p:cNvSpPr txBox="1"/>
          <p:nvPr/>
        </p:nvSpPr>
        <p:spPr>
          <a:xfrm>
            <a:off x="15879728" y="5258995"/>
            <a:ext cx="1481137" cy="10782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952" name="Google Shape;952;p27"/>
          <p:cNvSpPr txBox="1"/>
          <p:nvPr/>
        </p:nvSpPr>
        <p:spPr>
          <a:xfrm>
            <a:off x="364124" y="1442100"/>
            <a:ext cx="7473589" cy="4494243"/>
          </a:xfrm>
          <a:prstGeom prst="rect">
            <a:avLst/>
          </a:prstGeom>
          <a:noFill/>
          <a:ln>
            <a:noFill/>
          </a:ln>
        </p:spPr>
        <p:txBody>
          <a:bodyPr spcFirstLastPara="1" wrap="square" lIns="91425" tIns="45700" rIns="91425" bIns="45700" anchor="t" anchorCtr="0">
            <a:normAutofit fontScale="85000" lnSpcReduction="10000"/>
          </a:bodyPr>
          <a:lstStyle/>
          <a:p>
            <a:pPr marL="285750" marR="0" lvl="0" indent="-277177" algn="l" rtl="0">
              <a:lnSpc>
                <a:spcPct val="100000"/>
              </a:lnSpc>
              <a:spcBef>
                <a:spcPts val="0"/>
              </a:spcBef>
              <a:spcAft>
                <a:spcPts val="0"/>
              </a:spcAft>
              <a:buClr>
                <a:srgbClr val="7030A0"/>
              </a:buClr>
              <a:buSzPct val="100000"/>
              <a:buFont typeface="Noto Sans Symbols"/>
              <a:buChar char="❖"/>
            </a:pPr>
            <a:r>
              <a:rPr lang="en-US" sz="1800" dirty="0">
                <a:solidFill>
                  <a:schemeClr val="dk1"/>
                </a:solidFill>
                <a:latin typeface="Montserrat"/>
                <a:ea typeface="Montserrat"/>
                <a:cs typeface="Montserrat"/>
                <a:sym typeface="Montserrat"/>
              </a:rPr>
              <a:t>Applicants whose first language is not English must provide documentation for one of the following as proof of English language proficiency</a:t>
            </a:r>
            <a:endParaRPr dirty="0"/>
          </a:p>
          <a:p>
            <a:pPr marL="285750" marR="0" lvl="0" indent="-221170" algn="l" rtl="0">
              <a:lnSpc>
                <a:spcPct val="100000"/>
              </a:lnSpc>
              <a:spcBef>
                <a:spcPts val="1000"/>
              </a:spcBef>
              <a:spcAft>
                <a:spcPts val="0"/>
              </a:spcAft>
              <a:buClr>
                <a:srgbClr val="7030A0"/>
              </a:buClr>
              <a:buSzPct val="100000"/>
              <a:buFont typeface="Noto Sans Symbols"/>
              <a:buNone/>
            </a:pPr>
            <a:endParaRPr sz="1100" dirty="0">
              <a:solidFill>
                <a:schemeClr val="dk1"/>
              </a:solidFill>
              <a:latin typeface="Montserrat"/>
              <a:ea typeface="Montserrat"/>
              <a:cs typeface="Montserrat"/>
              <a:sym typeface="Montserrat"/>
            </a:endParaRPr>
          </a:p>
          <a:p>
            <a:pPr marL="742950" marR="0" lvl="1" indent="-277177" algn="l" rtl="0">
              <a:lnSpc>
                <a:spcPct val="100000"/>
              </a:lnSpc>
              <a:spcBef>
                <a:spcPts val="0"/>
              </a:spcBef>
              <a:spcAft>
                <a:spcPts val="0"/>
              </a:spcAft>
              <a:buClr>
                <a:srgbClr val="7030A0"/>
              </a:buClr>
              <a:buSzPct val="100000"/>
              <a:buFont typeface="Arial"/>
              <a:buChar char="•"/>
            </a:pPr>
            <a:r>
              <a:rPr lang="en-US" sz="1800" b="1" i="0" u="none" strike="noStrike" cap="none" dirty="0">
                <a:solidFill>
                  <a:schemeClr val="dk1"/>
                </a:solidFill>
                <a:latin typeface="Montserrat"/>
                <a:ea typeface="Montserrat"/>
                <a:cs typeface="Montserrat"/>
                <a:sym typeface="Montserrat"/>
              </a:rPr>
              <a:t>IELTS Academic </a:t>
            </a:r>
            <a:endParaRPr dirty="0"/>
          </a:p>
          <a:p>
            <a:pPr marL="914400" marR="0" lvl="2" indent="0" algn="l" rtl="0">
              <a:lnSpc>
                <a:spcPct val="100000"/>
              </a:lnSpc>
              <a:spcBef>
                <a:spcPts val="0"/>
              </a:spcBef>
              <a:spcAft>
                <a:spcPts val="0"/>
              </a:spcAft>
              <a:buClr>
                <a:srgbClr val="7030A0"/>
              </a:buClr>
              <a:buSzPct val="100000"/>
              <a:buFont typeface="Arial"/>
              <a:buNone/>
            </a:pPr>
            <a:r>
              <a:rPr lang="en-US" sz="1800" b="0" i="0" u="none" strike="noStrike" cap="none" dirty="0">
                <a:solidFill>
                  <a:schemeClr val="dk1"/>
                </a:solidFill>
                <a:latin typeface="Montserrat"/>
                <a:ea typeface="Montserrat"/>
                <a:cs typeface="Montserrat"/>
                <a:sym typeface="Montserrat"/>
              </a:rPr>
              <a:t>- Overall Score of 6.5, with no band less than 6.0</a:t>
            </a:r>
            <a:endParaRPr dirty="0"/>
          </a:p>
          <a:p>
            <a:pPr marL="742950" marR="0" lvl="1" indent="-277177" algn="l" rtl="0">
              <a:lnSpc>
                <a:spcPct val="100000"/>
              </a:lnSpc>
              <a:spcBef>
                <a:spcPts val="0"/>
              </a:spcBef>
              <a:spcAft>
                <a:spcPts val="0"/>
              </a:spcAft>
              <a:buClr>
                <a:srgbClr val="7030A0"/>
              </a:buClr>
              <a:buSzPct val="100000"/>
              <a:buFont typeface="Arial"/>
              <a:buChar char="•"/>
            </a:pPr>
            <a:r>
              <a:rPr lang="en-US" sz="1800" b="1" i="0" u="none" strike="noStrike" cap="none" dirty="0">
                <a:solidFill>
                  <a:schemeClr val="dk1"/>
                </a:solidFill>
                <a:latin typeface="Montserrat"/>
                <a:ea typeface="Montserrat"/>
                <a:cs typeface="Montserrat"/>
                <a:sym typeface="Montserrat"/>
              </a:rPr>
              <a:t>TOEFL </a:t>
            </a:r>
            <a:r>
              <a:rPr lang="en-US" sz="1800" b="0" i="0" u="none" strike="noStrike" cap="none" dirty="0">
                <a:solidFill>
                  <a:schemeClr val="dk1"/>
                </a:solidFill>
                <a:latin typeface="Montserrat"/>
                <a:ea typeface="Montserrat"/>
                <a:cs typeface="Montserrat"/>
                <a:sym typeface="Montserrat"/>
              </a:rPr>
              <a:t>	</a:t>
            </a:r>
            <a:endParaRPr dirty="0"/>
          </a:p>
          <a:p>
            <a:pPr marL="914400" marR="0" lvl="2" indent="0" algn="l" rtl="0">
              <a:lnSpc>
                <a:spcPct val="100000"/>
              </a:lnSpc>
              <a:spcBef>
                <a:spcPts val="0"/>
              </a:spcBef>
              <a:spcAft>
                <a:spcPts val="0"/>
              </a:spcAft>
              <a:buClr>
                <a:srgbClr val="7030A0"/>
              </a:buClr>
              <a:buSzPct val="100000"/>
              <a:buFont typeface="Arial"/>
              <a:buNone/>
            </a:pPr>
            <a:r>
              <a:rPr lang="en-US" sz="1800" b="0" i="0" u="none" strike="noStrike" cap="none" dirty="0">
                <a:solidFill>
                  <a:schemeClr val="dk1"/>
                </a:solidFill>
                <a:latin typeface="Montserrat"/>
                <a:ea typeface="Montserrat"/>
                <a:cs typeface="Montserrat"/>
                <a:sym typeface="Montserrat"/>
              </a:rPr>
              <a:t>- Paper-based:  580</a:t>
            </a:r>
            <a:endParaRPr dirty="0"/>
          </a:p>
          <a:p>
            <a:pPr marL="914400" marR="0" lvl="2" indent="0" algn="l" rtl="0">
              <a:lnSpc>
                <a:spcPct val="100000"/>
              </a:lnSpc>
              <a:spcBef>
                <a:spcPts val="0"/>
              </a:spcBef>
              <a:spcAft>
                <a:spcPts val="0"/>
              </a:spcAft>
              <a:buClr>
                <a:srgbClr val="7030A0"/>
              </a:buClr>
              <a:buSzPct val="100000"/>
              <a:buFont typeface="Arial"/>
              <a:buNone/>
            </a:pPr>
            <a:r>
              <a:rPr lang="en-US" sz="1800" b="0" i="0" u="none" strike="noStrike" cap="none" dirty="0">
                <a:solidFill>
                  <a:schemeClr val="dk1"/>
                </a:solidFill>
                <a:latin typeface="Montserrat"/>
                <a:ea typeface="Montserrat"/>
                <a:cs typeface="Montserrat"/>
                <a:sym typeface="Montserrat"/>
              </a:rPr>
              <a:t>- Computer-based:  236</a:t>
            </a:r>
            <a:endParaRPr dirty="0"/>
          </a:p>
          <a:p>
            <a:pPr marL="914400" marR="0" lvl="2" indent="0" algn="l" rtl="0">
              <a:lnSpc>
                <a:spcPct val="100000"/>
              </a:lnSpc>
              <a:spcBef>
                <a:spcPts val="0"/>
              </a:spcBef>
              <a:spcAft>
                <a:spcPts val="0"/>
              </a:spcAft>
              <a:buClr>
                <a:srgbClr val="7030A0"/>
              </a:buClr>
              <a:buSzPct val="100000"/>
              <a:buFont typeface="Arial"/>
              <a:buNone/>
            </a:pPr>
            <a:r>
              <a:rPr lang="en-US" sz="1800" b="0" i="0" u="none" strike="noStrike" cap="none" dirty="0">
                <a:solidFill>
                  <a:schemeClr val="dk1"/>
                </a:solidFill>
                <a:latin typeface="Montserrat"/>
                <a:ea typeface="Montserrat"/>
                <a:cs typeface="Montserrat"/>
                <a:sym typeface="Montserrat"/>
              </a:rPr>
              <a:t>- Internet-based:   90</a:t>
            </a:r>
            <a:endParaRPr dirty="0"/>
          </a:p>
          <a:p>
            <a:pPr marL="742950" marR="0" lvl="1" indent="-277177" algn="l" rtl="0">
              <a:lnSpc>
                <a:spcPct val="100000"/>
              </a:lnSpc>
              <a:spcBef>
                <a:spcPts val="0"/>
              </a:spcBef>
              <a:spcAft>
                <a:spcPts val="0"/>
              </a:spcAft>
              <a:buClr>
                <a:srgbClr val="7030A0"/>
              </a:buClr>
              <a:buSzPct val="100000"/>
              <a:buFont typeface="Arial"/>
              <a:buChar char="•"/>
            </a:pPr>
            <a:r>
              <a:rPr lang="en-US" sz="1800" b="1" i="0" u="none" strike="noStrike" cap="none" dirty="0">
                <a:solidFill>
                  <a:schemeClr val="dk1"/>
                </a:solidFill>
                <a:latin typeface="Montserrat"/>
                <a:ea typeface="Montserrat"/>
                <a:cs typeface="Montserrat"/>
                <a:sym typeface="Montserrat"/>
              </a:rPr>
              <a:t>CAEL	</a:t>
            </a:r>
            <a:endParaRPr dirty="0"/>
          </a:p>
          <a:p>
            <a:pPr marL="914400" marR="0" lvl="2" indent="0" algn="l" rtl="0">
              <a:lnSpc>
                <a:spcPct val="100000"/>
              </a:lnSpc>
              <a:spcBef>
                <a:spcPts val="0"/>
              </a:spcBef>
              <a:spcAft>
                <a:spcPts val="0"/>
              </a:spcAft>
              <a:buClr>
                <a:srgbClr val="7030A0"/>
              </a:buClr>
              <a:buSzPct val="100000"/>
              <a:buFont typeface="Arial"/>
              <a:buNone/>
            </a:pPr>
            <a:r>
              <a:rPr lang="en-US" sz="1800" b="0" i="0" u="none" strike="noStrike" cap="none" dirty="0">
                <a:solidFill>
                  <a:schemeClr val="dk1"/>
                </a:solidFill>
                <a:latin typeface="Montserrat"/>
                <a:ea typeface="Montserrat"/>
                <a:cs typeface="Montserrat"/>
                <a:sym typeface="Montserrat"/>
              </a:rPr>
              <a:t>- 70</a:t>
            </a:r>
            <a:endParaRPr dirty="0"/>
          </a:p>
          <a:p>
            <a:pPr marL="742950" marR="0" lvl="1" indent="-277177" algn="l" rtl="0">
              <a:lnSpc>
                <a:spcPct val="100000"/>
              </a:lnSpc>
              <a:spcBef>
                <a:spcPts val="0"/>
              </a:spcBef>
              <a:spcAft>
                <a:spcPts val="0"/>
              </a:spcAft>
              <a:buClr>
                <a:srgbClr val="7030A0"/>
              </a:buClr>
              <a:buSzPct val="100000"/>
              <a:buFont typeface="Arial"/>
              <a:buChar char="•"/>
            </a:pPr>
            <a:r>
              <a:rPr lang="en-US" sz="1800" b="1" i="0" u="none" strike="noStrike" cap="none" dirty="0">
                <a:solidFill>
                  <a:schemeClr val="dk1"/>
                </a:solidFill>
                <a:latin typeface="Montserrat"/>
                <a:ea typeface="Montserrat"/>
                <a:cs typeface="Montserrat"/>
                <a:sym typeface="Montserrat"/>
              </a:rPr>
              <a:t>MELAB </a:t>
            </a:r>
            <a:endParaRPr dirty="0"/>
          </a:p>
          <a:p>
            <a:pPr marL="914400" marR="0" lvl="2" indent="0" algn="l" rtl="0">
              <a:lnSpc>
                <a:spcPct val="100000"/>
              </a:lnSpc>
              <a:spcBef>
                <a:spcPts val="0"/>
              </a:spcBef>
              <a:spcAft>
                <a:spcPts val="0"/>
              </a:spcAft>
              <a:buClr>
                <a:srgbClr val="7030A0"/>
              </a:buClr>
              <a:buSzPct val="100000"/>
              <a:buFont typeface="Arial"/>
              <a:buNone/>
            </a:pPr>
            <a:r>
              <a:rPr lang="en-US" sz="1800" b="0" i="0" u="none" strike="noStrike" cap="none" dirty="0">
                <a:solidFill>
                  <a:schemeClr val="dk1"/>
                </a:solidFill>
                <a:latin typeface="Montserrat"/>
                <a:ea typeface="Montserrat"/>
                <a:cs typeface="Montserrat"/>
                <a:sym typeface="Montserrat"/>
              </a:rPr>
              <a:t>- 85</a:t>
            </a:r>
            <a:endParaRPr dirty="0"/>
          </a:p>
          <a:p>
            <a:pPr marL="742950" marR="0" lvl="1" indent="-277177" algn="l" rtl="0">
              <a:lnSpc>
                <a:spcPct val="100000"/>
              </a:lnSpc>
              <a:spcBef>
                <a:spcPts val="0"/>
              </a:spcBef>
              <a:spcAft>
                <a:spcPts val="0"/>
              </a:spcAft>
              <a:buClr>
                <a:srgbClr val="7030A0"/>
              </a:buClr>
              <a:buSzPct val="100000"/>
              <a:buFont typeface="Arial"/>
              <a:buChar char="•"/>
            </a:pPr>
            <a:r>
              <a:rPr lang="en-US" sz="1800" b="1" i="0" u="none" strike="noStrike" cap="none" dirty="0">
                <a:solidFill>
                  <a:schemeClr val="dk1"/>
                </a:solidFill>
                <a:latin typeface="Montserrat"/>
                <a:ea typeface="Montserrat"/>
                <a:cs typeface="Montserrat"/>
                <a:sym typeface="Montserrat"/>
              </a:rPr>
              <a:t>PTE Academic </a:t>
            </a:r>
            <a:endParaRPr dirty="0"/>
          </a:p>
          <a:p>
            <a:pPr marL="457200" marR="0" lvl="1" indent="0" algn="l" rtl="0">
              <a:lnSpc>
                <a:spcPct val="100000"/>
              </a:lnSpc>
              <a:spcBef>
                <a:spcPts val="0"/>
              </a:spcBef>
              <a:spcAft>
                <a:spcPts val="0"/>
              </a:spcAft>
              <a:buClr>
                <a:srgbClr val="7030A0"/>
              </a:buClr>
              <a:buSzPct val="100000"/>
              <a:buFont typeface="Arial"/>
              <a:buNone/>
            </a:pPr>
            <a:r>
              <a:rPr lang="en-US" sz="1800" b="0" i="0" u="none" strike="noStrike" cap="none" dirty="0">
                <a:solidFill>
                  <a:schemeClr val="dk1"/>
                </a:solidFill>
                <a:latin typeface="Montserrat"/>
                <a:ea typeface="Montserrat"/>
                <a:cs typeface="Montserrat"/>
                <a:sym typeface="Montserrat"/>
              </a:rPr>
              <a:t>         - 58-65</a:t>
            </a:r>
            <a:endParaRPr dirty="0"/>
          </a:p>
          <a:p>
            <a:pPr marL="457200" marR="0" lvl="1" indent="0" algn="l" rtl="0">
              <a:lnSpc>
                <a:spcPct val="100000"/>
              </a:lnSpc>
              <a:spcBef>
                <a:spcPts val="0"/>
              </a:spcBef>
              <a:spcAft>
                <a:spcPts val="0"/>
              </a:spcAft>
              <a:buClr>
                <a:srgbClr val="888888"/>
              </a:buClr>
              <a:buSzPct val="100000"/>
              <a:buFont typeface="Arial"/>
              <a:buNone/>
            </a:pPr>
            <a:endParaRPr sz="1200" b="1" i="0" u="none" strike="noStrike" cap="none" dirty="0">
              <a:solidFill>
                <a:schemeClr val="dk1"/>
              </a:solidFill>
              <a:latin typeface="Montserrat"/>
              <a:ea typeface="Montserrat"/>
              <a:cs typeface="Montserrat"/>
              <a:sym typeface="Montserrat"/>
            </a:endParaRPr>
          </a:p>
          <a:p>
            <a:pPr marL="285750" marR="0" lvl="0" indent="-277177" algn="l" rtl="0">
              <a:lnSpc>
                <a:spcPct val="100000"/>
              </a:lnSpc>
              <a:spcBef>
                <a:spcPts val="0"/>
              </a:spcBef>
              <a:spcAft>
                <a:spcPts val="0"/>
              </a:spcAft>
              <a:buClr>
                <a:srgbClr val="7030A0"/>
              </a:buClr>
              <a:buSzPct val="100000"/>
              <a:buFont typeface="Noto Sans Symbols"/>
              <a:buChar char="❖"/>
            </a:pPr>
            <a:r>
              <a:rPr lang="en-US" sz="1800" b="1" dirty="0">
                <a:solidFill>
                  <a:schemeClr val="dk1"/>
                </a:solidFill>
                <a:latin typeface="Montserrat"/>
                <a:ea typeface="Montserrat"/>
                <a:cs typeface="Montserrat"/>
                <a:sym typeface="Montserrat"/>
              </a:rPr>
              <a:t>Full list of alternate testing methods and acceptable results are here:</a:t>
            </a:r>
            <a:r>
              <a:rPr lang="en-US" sz="1800" dirty="0">
                <a:solidFill>
                  <a:schemeClr val="dk1"/>
                </a:solidFill>
                <a:latin typeface="Montserrat"/>
                <a:ea typeface="Montserrat"/>
                <a:cs typeface="Montserrat"/>
                <a:sym typeface="Montserrat"/>
              </a:rPr>
              <a:t> </a:t>
            </a:r>
            <a:endParaRPr dirty="0"/>
          </a:p>
          <a:p>
            <a:pPr marL="0" marR="0" lvl="0" indent="0" algn="l" rtl="0">
              <a:lnSpc>
                <a:spcPct val="100000"/>
              </a:lnSpc>
              <a:spcBef>
                <a:spcPts val="0"/>
              </a:spcBef>
              <a:spcAft>
                <a:spcPts val="0"/>
              </a:spcAft>
              <a:buClr>
                <a:srgbClr val="7030A0"/>
              </a:buClr>
              <a:buSzPct val="100000"/>
              <a:buFont typeface="Arial"/>
              <a:buNone/>
            </a:pPr>
            <a:r>
              <a:rPr lang="en-US" sz="1800" dirty="0">
                <a:solidFill>
                  <a:schemeClr val="dk1"/>
                </a:solidFill>
                <a:latin typeface="Montserrat"/>
                <a:ea typeface="Montserrat"/>
                <a:cs typeface="Montserrat"/>
                <a:sym typeface="Montserrat"/>
              </a:rPr>
              <a:t> </a:t>
            </a:r>
            <a:endParaRPr dirty="0"/>
          </a:p>
          <a:p>
            <a:pPr marL="0" marR="0" lvl="0" indent="271463" algn="l" rtl="0">
              <a:lnSpc>
                <a:spcPct val="100000"/>
              </a:lnSpc>
              <a:spcBef>
                <a:spcPts val="0"/>
              </a:spcBef>
              <a:spcAft>
                <a:spcPts val="0"/>
              </a:spcAft>
              <a:buClr>
                <a:schemeClr val="dk1"/>
              </a:buClr>
              <a:buSzPct val="100000"/>
              <a:buFont typeface="Arial"/>
              <a:buNone/>
            </a:pPr>
            <a:r>
              <a:rPr lang="en-US" sz="1700" u="sng" dirty="0">
                <a:solidFill>
                  <a:schemeClr val="dk1"/>
                </a:solidFill>
                <a:latin typeface="Montserrat"/>
                <a:ea typeface="Montserrat"/>
                <a:cs typeface="Montserrat"/>
                <a:sym typeface="Montserrat"/>
                <a:hlinkClick r:id="rId3">
                  <a:extLst>
                    <a:ext uri="{A12FA001-AC4F-418D-AE19-62706E023703}">
                      <ahyp:hlinkClr xmlns:ahyp="http://schemas.microsoft.com/office/drawing/2018/hyperlinkcolor" val="tx"/>
                    </a:ext>
                  </a:extLst>
                </a:hlinkClick>
              </a:rPr>
              <a:t>https://www.crandallu.ca/international-students/language-requirements/</a:t>
            </a:r>
            <a:r>
              <a:rPr lang="en-US" sz="1700" dirty="0">
                <a:solidFill>
                  <a:schemeClr val="dk1"/>
                </a:solidFill>
                <a:latin typeface="Montserrat"/>
                <a:ea typeface="Montserrat"/>
                <a:cs typeface="Montserrat"/>
                <a:sym typeface="Montserrat"/>
              </a:rPr>
              <a:t> </a:t>
            </a:r>
            <a:endParaRPr sz="1800" b="1" dirty="0">
              <a:solidFill>
                <a:schemeClr val="dk1"/>
              </a:solidFill>
              <a:latin typeface="Montserrat"/>
              <a:ea typeface="Montserrat"/>
              <a:cs typeface="Montserrat"/>
              <a:sym typeface="Montserrat"/>
            </a:endParaRPr>
          </a:p>
          <a:p>
            <a:pPr marL="1054100" marR="0" lvl="2" indent="0" algn="l" rtl="0">
              <a:lnSpc>
                <a:spcPct val="100000"/>
              </a:lnSpc>
              <a:spcBef>
                <a:spcPts val="0"/>
              </a:spcBef>
              <a:spcAft>
                <a:spcPts val="0"/>
              </a:spcAft>
              <a:buClr>
                <a:srgbClr val="888888"/>
              </a:buClr>
              <a:buSzPct val="100000"/>
              <a:buFont typeface="Arial"/>
              <a:buNone/>
            </a:pPr>
            <a:endParaRPr sz="1800" b="0" i="0" u="none" strike="noStrike" cap="none" dirty="0">
              <a:solidFill>
                <a:schemeClr val="dk1"/>
              </a:solidFill>
              <a:latin typeface="Montserrat"/>
              <a:ea typeface="Montserrat"/>
              <a:cs typeface="Montserrat"/>
              <a:sym typeface="Montserrat"/>
            </a:endParaRPr>
          </a:p>
          <a:p>
            <a:pPr marL="1054100" marR="0" lvl="2" indent="0" algn="l" rtl="0">
              <a:lnSpc>
                <a:spcPct val="100000"/>
              </a:lnSpc>
              <a:spcBef>
                <a:spcPts val="0"/>
              </a:spcBef>
              <a:spcAft>
                <a:spcPts val="0"/>
              </a:spcAft>
              <a:buClr>
                <a:srgbClr val="888888"/>
              </a:buClr>
              <a:buSzPct val="100000"/>
              <a:buFont typeface="Arial"/>
              <a:buNone/>
            </a:pPr>
            <a:endParaRPr sz="1800" b="0" i="0" u="none" strike="noStrike" cap="none" dirty="0">
              <a:solidFill>
                <a:schemeClr val="dk1"/>
              </a:solidFill>
              <a:latin typeface="Montserrat"/>
              <a:ea typeface="Montserrat"/>
              <a:cs typeface="Montserrat"/>
              <a:sym typeface="Montserrat"/>
            </a:endParaRPr>
          </a:p>
          <a:p>
            <a:pPr marL="0" marR="0" lvl="0" indent="0" algn="l" rtl="0">
              <a:lnSpc>
                <a:spcPct val="90000"/>
              </a:lnSpc>
              <a:spcBef>
                <a:spcPts val="1000"/>
              </a:spcBef>
              <a:spcAft>
                <a:spcPts val="0"/>
              </a:spcAft>
              <a:buClr>
                <a:srgbClr val="888888"/>
              </a:buClr>
              <a:buSzPct val="100000"/>
              <a:buFont typeface="Arial"/>
              <a:buNone/>
            </a:pPr>
            <a:endParaRPr sz="1800" dirty="0">
              <a:solidFill>
                <a:srgbClr val="888888"/>
              </a:solidFill>
              <a:latin typeface="Montserrat"/>
              <a:ea typeface="Montserrat"/>
              <a:cs typeface="Montserrat"/>
              <a:sym typeface="Montserrat"/>
            </a:endParaRPr>
          </a:p>
        </p:txBody>
      </p:sp>
      <p:grpSp>
        <p:nvGrpSpPr>
          <p:cNvPr id="953" name="Google Shape;953;p27"/>
          <p:cNvGrpSpPr/>
          <p:nvPr/>
        </p:nvGrpSpPr>
        <p:grpSpPr>
          <a:xfrm>
            <a:off x="8522576" y="2188225"/>
            <a:ext cx="2762563" cy="2765435"/>
            <a:chOff x="8492320" y="2496431"/>
            <a:chExt cx="2762563" cy="2765435"/>
          </a:xfrm>
        </p:grpSpPr>
        <p:sp>
          <p:nvSpPr>
            <p:cNvPr id="954" name="Google Shape;954;p27"/>
            <p:cNvSpPr/>
            <p:nvPr/>
          </p:nvSpPr>
          <p:spPr>
            <a:xfrm>
              <a:off x="8492320" y="2496431"/>
              <a:ext cx="2762563" cy="2762563"/>
            </a:xfrm>
            <a:prstGeom prst="ellipse">
              <a:avLst/>
            </a:prstGeom>
            <a:solidFill>
              <a:srgbClr val="FF31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955" name="Google Shape;955;p27" descr="A cartoon face with a black background&#10;&#10;Description automatically generated"/>
            <p:cNvPicPr preferRelativeResize="0"/>
            <p:nvPr/>
          </p:nvPicPr>
          <p:blipFill rotWithShape="1">
            <a:blip r:embed="rId4">
              <a:alphaModFix/>
            </a:blip>
            <a:srcRect/>
            <a:stretch/>
          </p:blipFill>
          <p:spPr>
            <a:xfrm>
              <a:off x="9280454" y="3112842"/>
              <a:ext cx="1186294" cy="2149024"/>
            </a:xfrm>
            <a:prstGeom prst="rect">
              <a:avLst/>
            </a:prstGeom>
            <a:noFill/>
            <a:ln>
              <a:noFill/>
            </a:ln>
          </p:spPr>
        </p:pic>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59"/>
        <p:cNvGrpSpPr/>
        <p:nvPr/>
      </p:nvGrpSpPr>
      <p:grpSpPr>
        <a:xfrm>
          <a:off x="0" y="0"/>
          <a:ext cx="0" cy="0"/>
          <a:chOff x="0" y="0"/>
          <a:chExt cx="0" cy="0"/>
        </a:xfrm>
      </p:grpSpPr>
      <p:sp>
        <p:nvSpPr>
          <p:cNvPr id="982" name="Google Shape;982;p28"/>
          <p:cNvSpPr txBox="1"/>
          <p:nvPr/>
        </p:nvSpPr>
        <p:spPr>
          <a:xfrm>
            <a:off x="6676533" y="9514007"/>
            <a:ext cx="1481349" cy="10779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983" name="Google Shape;983;p28"/>
          <p:cNvSpPr txBox="1"/>
          <p:nvPr/>
        </p:nvSpPr>
        <p:spPr>
          <a:xfrm>
            <a:off x="15879728" y="5258995"/>
            <a:ext cx="1481137" cy="10782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grpSp>
        <p:nvGrpSpPr>
          <p:cNvPr id="984" name="Google Shape;984;p28"/>
          <p:cNvGrpSpPr/>
          <p:nvPr/>
        </p:nvGrpSpPr>
        <p:grpSpPr>
          <a:xfrm>
            <a:off x="711200" y="935135"/>
            <a:ext cx="10972799" cy="4431681"/>
            <a:chOff x="1642774" y="1326988"/>
            <a:chExt cx="9305312" cy="3278300"/>
          </a:xfrm>
        </p:grpSpPr>
        <p:sp>
          <p:nvSpPr>
            <p:cNvPr id="985" name="Google Shape;985;p28"/>
            <p:cNvSpPr/>
            <p:nvPr/>
          </p:nvSpPr>
          <p:spPr>
            <a:xfrm>
              <a:off x="1642774" y="1326988"/>
              <a:ext cx="9305312" cy="3278300"/>
            </a:xfrm>
            <a:prstGeom prst="roundRect">
              <a:avLst>
                <a:gd name="adj" fmla="val 2591"/>
              </a:avLst>
            </a:prstGeom>
            <a:solidFill>
              <a:schemeClr val="lt1"/>
            </a:solidFill>
            <a:ln w="28575" cap="flat" cmpd="sng">
              <a:solidFill>
                <a:srgbClr val="FF3185"/>
              </a:solidFill>
              <a:prstDash val="solid"/>
              <a:miter lim="800000"/>
              <a:headEnd type="none" w="sm" len="sm"/>
              <a:tailEnd type="none" w="sm" len="sm"/>
            </a:ln>
            <a:effectLst>
              <a:outerShdw blurRad="304800" sx="98000" sy="98000" algn="ctr" rotWithShape="0">
                <a:srgbClr val="000000">
                  <a:alpha val="2196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986" name="Google Shape;986;p28" descr="Blue text on a black background&#10;&#10;Description automatically generated"/>
            <p:cNvPicPr preferRelativeResize="0"/>
            <p:nvPr/>
          </p:nvPicPr>
          <p:blipFill rotWithShape="1">
            <a:blip r:embed="rId3">
              <a:alphaModFix/>
            </a:blip>
            <a:srcRect/>
            <a:stretch/>
          </p:blipFill>
          <p:spPr>
            <a:xfrm>
              <a:off x="1724858" y="1420048"/>
              <a:ext cx="8742283" cy="3041521"/>
            </a:xfrm>
            <a:prstGeom prst="rect">
              <a:avLst/>
            </a:prstGeom>
            <a:noFill/>
            <a:ln>
              <a:noFill/>
            </a:ln>
          </p:spPr>
        </p:pic>
      </p:grpSp>
      <p:sp>
        <p:nvSpPr>
          <p:cNvPr id="987" name="Google Shape;987;p28"/>
          <p:cNvSpPr txBox="1"/>
          <p:nvPr/>
        </p:nvSpPr>
        <p:spPr>
          <a:xfrm>
            <a:off x="4203963" y="5440424"/>
            <a:ext cx="365006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dirty="0">
                <a:solidFill>
                  <a:srgbClr val="2E3192"/>
                </a:solidFill>
                <a:latin typeface="Arial"/>
                <a:ea typeface="Arial"/>
                <a:cs typeface="Arial"/>
                <a:sym typeface="Arial"/>
              </a:rPr>
              <a:t>11 Years of PLC</a:t>
            </a:r>
            <a:endParaRPr dirty="0"/>
          </a:p>
        </p:txBody>
      </p:sp>
      <p:sp>
        <p:nvSpPr>
          <p:cNvPr id="988" name="Google Shape;988;p28"/>
          <p:cNvSpPr txBox="1"/>
          <p:nvPr/>
        </p:nvSpPr>
        <p:spPr>
          <a:xfrm>
            <a:off x="2940354" y="6378519"/>
            <a:ext cx="6177280"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dirty="0">
                <a:solidFill>
                  <a:schemeClr val="dk1"/>
                </a:solidFill>
                <a:latin typeface="Arial"/>
                <a:ea typeface="Arial"/>
                <a:cs typeface="Arial"/>
                <a:sym typeface="Arial"/>
              </a:rPr>
              <a:t>QUALITY | INNOVATIVE | CREATIVE | PRACTICAL </a:t>
            </a:r>
            <a:endParaRP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2"/>
        <p:cNvGrpSpPr/>
        <p:nvPr/>
      </p:nvGrpSpPr>
      <p:grpSpPr>
        <a:xfrm>
          <a:off x="0" y="0"/>
          <a:ext cx="0" cy="0"/>
          <a:chOff x="0" y="0"/>
          <a:chExt cx="0" cy="0"/>
        </a:xfrm>
      </p:grpSpPr>
      <p:sp>
        <p:nvSpPr>
          <p:cNvPr id="1014" name="Google Shape;1014;p29"/>
          <p:cNvSpPr txBox="1"/>
          <p:nvPr/>
        </p:nvSpPr>
        <p:spPr>
          <a:xfrm>
            <a:off x="364127" y="307104"/>
            <a:ext cx="807195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3185"/>
                </a:solidFill>
                <a:latin typeface="Montserrat"/>
                <a:ea typeface="Montserrat"/>
                <a:cs typeface="Montserrat"/>
                <a:sym typeface="Montserrat"/>
              </a:rPr>
              <a:t>Why Pacific Link College? </a:t>
            </a:r>
            <a:endParaRPr/>
          </a:p>
        </p:txBody>
      </p:sp>
      <p:sp>
        <p:nvSpPr>
          <p:cNvPr id="1015" name="Google Shape;1015;p29"/>
          <p:cNvSpPr txBox="1"/>
          <p:nvPr/>
        </p:nvSpPr>
        <p:spPr>
          <a:xfrm>
            <a:off x="6676533" y="9514007"/>
            <a:ext cx="1481349" cy="10779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1016" name="Google Shape;1016;p29"/>
          <p:cNvSpPr txBox="1"/>
          <p:nvPr/>
        </p:nvSpPr>
        <p:spPr>
          <a:xfrm>
            <a:off x="15879728" y="5258995"/>
            <a:ext cx="1481137" cy="10782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grpSp>
        <p:nvGrpSpPr>
          <p:cNvPr id="1017" name="Google Shape;1017;p29"/>
          <p:cNvGrpSpPr/>
          <p:nvPr/>
        </p:nvGrpSpPr>
        <p:grpSpPr>
          <a:xfrm>
            <a:off x="949896" y="1351894"/>
            <a:ext cx="10276545" cy="1855780"/>
            <a:chOff x="949896" y="1495113"/>
            <a:chExt cx="10276545" cy="1601564"/>
          </a:xfrm>
        </p:grpSpPr>
        <p:sp>
          <p:nvSpPr>
            <p:cNvPr id="1018" name="Google Shape;1018;p29"/>
            <p:cNvSpPr/>
            <p:nvPr/>
          </p:nvSpPr>
          <p:spPr>
            <a:xfrm>
              <a:off x="949896" y="1495113"/>
              <a:ext cx="3066152" cy="1601564"/>
            </a:xfrm>
            <a:prstGeom prst="roundRect">
              <a:avLst>
                <a:gd name="adj" fmla="val 2591"/>
              </a:avLst>
            </a:prstGeom>
            <a:solidFill>
              <a:schemeClr val="lt1"/>
            </a:solidFill>
            <a:ln w="28575" cap="flat" cmpd="sng">
              <a:solidFill>
                <a:srgbClr val="FF3185"/>
              </a:solidFill>
              <a:prstDash val="solid"/>
              <a:miter lim="800000"/>
              <a:headEnd type="none" w="sm" len="sm"/>
              <a:tailEnd type="none" w="sm" len="sm"/>
            </a:ln>
            <a:effectLst>
              <a:outerShdw blurRad="304800" sx="98000" sy="98000" algn="ctr" rotWithShape="0">
                <a:srgbClr val="000000">
                  <a:alpha val="2196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19" name="Google Shape;1019;p29"/>
            <p:cNvSpPr/>
            <p:nvPr/>
          </p:nvSpPr>
          <p:spPr>
            <a:xfrm>
              <a:off x="4555093" y="1495113"/>
              <a:ext cx="3066152" cy="1601564"/>
            </a:xfrm>
            <a:prstGeom prst="roundRect">
              <a:avLst>
                <a:gd name="adj" fmla="val 2591"/>
              </a:avLst>
            </a:prstGeom>
            <a:solidFill>
              <a:schemeClr val="lt1"/>
            </a:solidFill>
            <a:ln w="28575" cap="flat" cmpd="sng">
              <a:solidFill>
                <a:srgbClr val="FF3185"/>
              </a:solidFill>
              <a:prstDash val="solid"/>
              <a:miter lim="800000"/>
              <a:headEnd type="none" w="sm" len="sm"/>
              <a:tailEnd type="none" w="sm" len="sm"/>
            </a:ln>
            <a:effectLst>
              <a:outerShdw blurRad="304800" sx="98000" sy="98000" algn="ctr" rotWithShape="0">
                <a:srgbClr val="000000">
                  <a:alpha val="2196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20" name="Google Shape;1020;p29"/>
            <p:cNvSpPr/>
            <p:nvPr/>
          </p:nvSpPr>
          <p:spPr>
            <a:xfrm>
              <a:off x="8160289" y="1495113"/>
              <a:ext cx="3066152" cy="1601564"/>
            </a:xfrm>
            <a:prstGeom prst="roundRect">
              <a:avLst>
                <a:gd name="adj" fmla="val 2591"/>
              </a:avLst>
            </a:prstGeom>
            <a:solidFill>
              <a:schemeClr val="lt1"/>
            </a:solidFill>
            <a:ln w="28575" cap="flat" cmpd="sng">
              <a:solidFill>
                <a:srgbClr val="FF3185"/>
              </a:solidFill>
              <a:prstDash val="solid"/>
              <a:miter lim="800000"/>
              <a:headEnd type="none" w="sm" len="sm"/>
              <a:tailEnd type="none" w="sm" len="sm"/>
            </a:ln>
            <a:effectLst>
              <a:outerShdw blurRad="304800" sx="98000" sy="98000" algn="ctr" rotWithShape="0">
                <a:srgbClr val="000000">
                  <a:alpha val="2196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grpSp>
        <p:nvGrpSpPr>
          <p:cNvPr id="1021" name="Google Shape;1021;p29"/>
          <p:cNvGrpSpPr/>
          <p:nvPr/>
        </p:nvGrpSpPr>
        <p:grpSpPr>
          <a:xfrm>
            <a:off x="2752494" y="3709101"/>
            <a:ext cx="6671348" cy="1855780"/>
            <a:chOff x="2780754" y="3547886"/>
            <a:chExt cx="6671348" cy="1601564"/>
          </a:xfrm>
        </p:grpSpPr>
        <p:sp>
          <p:nvSpPr>
            <p:cNvPr id="1022" name="Google Shape;1022;p29"/>
            <p:cNvSpPr/>
            <p:nvPr/>
          </p:nvSpPr>
          <p:spPr>
            <a:xfrm>
              <a:off x="2780754" y="3547886"/>
              <a:ext cx="3066152" cy="1601564"/>
            </a:xfrm>
            <a:prstGeom prst="roundRect">
              <a:avLst>
                <a:gd name="adj" fmla="val 2591"/>
              </a:avLst>
            </a:prstGeom>
            <a:solidFill>
              <a:schemeClr val="lt1"/>
            </a:solidFill>
            <a:ln w="28575" cap="flat" cmpd="sng">
              <a:solidFill>
                <a:srgbClr val="FF3185"/>
              </a:solidFill>
              <a:prstDash val="solid"/>
              <a:miter lim="800000"/>
              <a:headEnd type="none" w="sm" len="sm"/>
              <a:tailEnd type="none" w="sm" len="sm"/>
            </a:ln>
            <a:effectLst>
              <a:outerShdw blurRad="304800" sx="98000" sy="98000" algn="ctr" rotWithShape="0">
                <a:srgbClr val="000000">
                  <a:alpha val="2196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23" name="Google Shape;1023;p29"/>
            <p:cNvSpPr/>
            <p:nvPr/>
          </p:nvSpPr>
          <p:spPr>
            <a:xfrm>
              <a:off x="6385950" y="3547886"/>
              <a:ext cx="3066152" cy="1601564"/>
            </a:xfrm>
            <a:prstGeom prst="roundRect">
              <a:avLst>
                <a:gd name="adj" fmla="val 2591"/>
              </a:avLst>
            </a:prstGeom>
            <a:solidFill>
              <a:schemeClr val="lt1"/>
            </a:solidFill>
            <a:ln w="28575" cap="flat" cmpd="sng">
              <a:solidFill>
                <a:srgbClr val="FF3185"/>
              </a:solidFill>
              <a:prstDash val="solid"/>
              <a:miter lim="800000"/>
              <a:headEnd type="none" w="sm" len="sm"/>
              <a:tailEnd type="none" w="sm" len="sm"/>
            </a:ln>
            <a:effectLst>
              <a:outerShdw blurRad="304800" sx="98000" sy="98000" algn="ctr" rotWithShape="0">
                <a:srgbClr val="000000">
                  <a:alpha val="2196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sp>
        <p:nvSpPr>
          <p:cNvPr id="1024" name="Google Shape;1024;p29"/>
          <p:cNvSpPr txBox="1"/>
          <p:nvPr/>
        </p:nvSpPr>
        <p:spPr>
          <a:xfrm>
            <a:off x="1487045" y="1854214"/>
            <a:ext cx="1984839" cy="89255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a:solidFill>
                  <a:schemeClr val="dk1"/>
                </a:solidFill>
                <a:latin typeface="Montserrat"/>
                <a:ea typeface="Montserrat"/>
                <a:cs typeface="Montserrat"/>
                <a:sym typeface="Montserrat"/>
              </a:rPr>
              <a:t>Co-op and</a:t>
            </a:r>
            <a:endParaRPr/>
          </a:p>
          <a:p>
            <a:pPr marL="0" marR="0" lvl="0" indent="0" algn="ctr" rtl="0">
              <a:spcBef>
                <a:spcPts val="0"/>
              </a:spcBef>
              <a:spcAft>
                <a:spcPts val="0"/>
              </a:spcAft>
              <a:buNone/>
            </a:pPr>
            <a:r>
              <a:rPr lang="en-US" sz="2600" b="1">
                <a:solidFill>
                  <a:schemeClr val="dk1"/>
                </a:solidFill>
                <a:latin typeface="Montserrat"/>
                <a:ea typeface="Montserrat"/>
                <a:cs typeface="Montserrat"/>
                <a:sym typeface="Montserrat"/>
              </a:rPr>
              <a:t>Work</a:t>
            </a:r>
            <a:endParaRPr/>
          </a:p>
        </p:txBody>
      </p:sp>
      <p:sp>
        <p:nvSpPr>
          <p:cNvPr id="1025" name="Google Shape;1025;p29"/>
          <p:cNvSpPr txBox="1"/>
          <p:nvPr/>
        </p:nvSpPr>
        <p:spPr>
          <a:xfrm>
            <a:off x="5093801" y="1620974"/>
            <a:ext cx="2165978" cy="129266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a:solidFill>
                  <a:schemeClr val="dk1"/>
                </a:solidFill>
                <a:latin typeface="Montserrat"/>
                <a:ea typeface="Montserrat"/>
                <a:cs typeface="Montserrat"/>
                <a:sym typeface="Montserrat"/>
              </a:rPr>
              <a:t>2.5 Days</a:t>
            </a:r>
            <a:endParaRPr/>
          </a:p>
          <a:p>
            <a:pPr marL="0" marR="0" lvl="0" indent="0" algn="ctr" rtl="0">
              <a:spcBef>
                <a:spcPts val="0"/>
              </a:spcBef>
              <a:spcAft>
                <a:spcPts val="0"/>
              </a:spcAft>
              <a:buNone/>
            </a:pPr>
            <a:r>
              <a:rPr lang="en-US" sz="2600" b="1">
                <a:solidFill>
                  <a:schemeClr val="dk1"/>
                </a:solidFill>
                <a:latin typeface="Montserrat"/>
                <a:ea typeface="Montserrat"/>
                <a:cs typeface="Montserrat"/>
                <a:sym typeface="Montserrat"/>
              </a:rPr>
              <a:t>Classes Per</a:t>
            </a:r>
            <a:endParaRPr/>
          </a:p>
          <a:p>
            <a:pPr marL="0" marR="0" lvl="0" indent="0" algn="ctr" rtl="0">
              <a:spcBef>
                <a:spcPts val="0"/>
              </a:spcBef>
              <a:spcAft>
                <a:spcPts val="0"/>
              </a:spcAft>
              <a:buNone/>
            </a:pPr>
            <a:r>
              <a:rPr lang="en-US" sz="2600" b="1">
                <a:solidFill>
                  <a:schemeClr val="dk1"/>
                </a:solidFill>
                <a:latin typeface="Montserrat"/>
                <a:ea typeface="Montserrat"/>
                <a:cs typeface="Montserrat"/>
                <a:sym typeface="Montserrat"/>
              </a:rPr>
              <a:t>Week</a:t>
            </a:r>
            <a:endParaRPr/>
          </a:p>
        </p:txBody>
      </p:sp>
      <p:sp>
        <p:nvSpPr>
          <p:cNvPr id="1026" name="Google Shape;1026;p29"/>
          <p:cNvSpPr txBox="1"/>
          <p:nvPr/>
        </p:nvSpPr>
        <p:spPr>
          <a:xfrm>
            <a:off x="8548660" y="1736460"/>
            <a:ext cx="2289409" cy="129266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a:solidFill>
                  <a:schemeClr val="dk1"/>
                </a:solidFill>
                <a:latin typeface="Montserrat"/>
                <a:ea typeface="Montserrat"/>
                <a:cs typeface="Montserrat"/>
                <a:sym typeface="Montserrat"/>
              </a:rPr>
              <a:t>Free Online</a:t>
            </a:r>
            <a:endParaRPr/>
          </a:p>
          <a:p>
            <a:pPr marL="0" marR="0" lvl="0" indent="0" algn="ctr" rtl="0">
              <a:spcBef>
                <a:spcPts val="0"/>
              </a:spcBef>
              <a:spcAft>
                <a:spcPts val="0"/>
              </a:spcAft>
              <a:buNone/>
            </a:pPr>
            <a:r>
              <a:rPr lang="en-US" sz="2600" b="1">
                <a:solidFill>
                  <a:schemeClr val="dk1"/>
                </a:solidFill>
                <a:latin typeface="Montserrat"/>
                <a:ea typeface="Montserrat"/>
                <a:cs typeface="Montserrat"/>
                <a:sym typeface="Montserrat"/>
              </a:rPr>
              <a:t>Language</a:t>
            </a:r>
            <a:endParaRPr/>
          </a:p>
          <a:p>
            <a:pPr marL="0" marR="0" lvl="0" indent="0" algn="ctr" rtl="0">
              <a:spcBef>
                <a:spcPts val="0"/>
              </a:spcBef>
              <a:spcAft>
                <a:spcPts val="0"/>
              </a:spcAft>
              <a:buNone/>
            </a:pPr>
            <a:r>
              <a:rPr lang="en-US" sz="2600" b="1">
                <a:solidFill>
                  <a:schemeClr val="dk1"/>
                </a:solidFill>
                <a:latin typeface="Montserrat"/>
                <a:ea typeface="Montserrat"/>
                <a:cs typeface="Montserrat"/>
                <a:sym typeface="Montserrat"/>
              </a:rPr>
              <a:t>Assessment</a:t>
            </a:r>
            <a:endParaRPr/>
          </a:p>
        </p:txBody>
      </p:sp>
      <p:sp>
        <p:nvSpPr>
          <p:cNvPr id="1027" name="Google Shape;1027;p29"/>
          <p:cNvSpPr txBox="1"/>
          <p:nvPr/>
        </p:nvSpPr>
        <p:spPr>
          <a:xfrm>
            <a:off x="3436582" y="4140285"/>
            <a:ext cx="1627369" cy="89255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a:solidFill>
                  <a:schemeClr val="dk1"/>
                </a:solidFill>
                <a:latin typeface="Montserrat"/>
                <a:ea typeface="Montserrat"/>
                <a:cs typeface="Montserrat"/>
                <a:sym typeface="Montserrat"/>
              </a:rPr>
              <a:t>Monthly</a:t>
            </a:r>
            <a:endParaRPr/>
          </a:p>
          <a:p>
            <a:pPr marL="0" marR="0" lvl="0" indent="0" algn="ctr" rtl="0">
              <a:spcBef>
                <a:spcPts val="0"/>
              </a:spcBef>
              <a:spcAft>
                <a:spcPts val="0"/>
              </a:spcAft>
              <a:buNone/>
            </a:pPr>
            <a:r>
              <a:rPr lang="en-US" sz="2600" b="1">
                <a:solidFill>
                  <a:schemeClr val="dk1"/>
                </a:solidFill>
                <a:latin typeface="Montserrat"/>
                <a:ea typeface="Montserrat"/>
                <a:cs typeface="Montserrat"/>
                <a:sym typeface="Montserrat"/>
              </a:rPr>
              <a:t>Intake</a:t>
            </a:r>
            <a:endParaRPr/>
          </a:p>
        </p:txBody>
      </p:sp>
      <p:sp>
        <p:nvSpPr>
          <p:cNvPr id="1028" name="Google Shape;1028;p29"/>
          <p:cNvSpPr txBox="1"/>
          <p:nvPr/>
        </p:nvSpPr>
        <p:spPr>
          <a:xfrm>
            <a:off x="6557709" y="4140285"/>
            <a:ext cx="2666114" cy="89255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a:solidFill>
                  <a:schemeClr val="dk1"/>
                </a:solidFill>
                <a:latin typeface="Montserrat"/>
                <a:ea typeface="Montserrat"/>
                <a:cs typeface="Montserrat"/>
                <a:sym typeface="Montserrat"/>
              </a:rPr>
              <a:t>Simple</a:t>
            </a:r>
            <a:endParaRPr/>
          </a:p>
          <a:p>
            <a:pPr marL="0" marR="0" lvl="0" indent="0" algn="ctr" rtl="0">
              <a:spcBef>
                <a:spcPts val="0"/>
              </a:spcBef>
              <a:spcAft>
                <a:spcPts val="0"/>
              </a:spcAft>
              <a:buNone/>
            </a:pPr>
            <a:r>
              <a:rPr lang="en-US" sz="2600" b="1">
                <a:solidFill>
                  <a:schemeClr val="dk1"/>
                </a:solidFill>
                <a:latin typeface="Montserrat"/>
                <a:ea typeface="Montserrat"/>
                <a:cs typeface="Montserrat"/>
                <a:sym typeface="Montserrat"/>
              </a:rPr>
              <a:t>Requirements</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032"/>
        <p:cNvGrpSpPr/>
        <p:nvPr/>
      </p:nvGrpSpPr>
      <p:grpSpPr>
        <a:xfrm>
          <a:off x="0" y="0"/>
          <a:ext cx="0" cy="0"/>
          <a:chOff x="0" y="0"/>
          <a:chExt cx="0" cy="0"/>
        </a:xfrm>
      </p:grpSpPr>
      <p:sp>
        <p:nvSpPr>
          <p:cNvPr id="1054" name="Google Shape;1054;p30"/>
          <p:cNvSpPr txBox="1"/>
          <p:nvPr/>
        </p:nvSpPr>
        <p:spPr>
          <a:xfrm>
            <a:off x="364127" y="307104"/>
            <a:ext cx="807195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3185"/>
                </a:solidFill>
                <a:latin typeface="Montserrat"/>
                <a:ea typeface="Montserrat"/>
                <a:cs typeface="Montserrat"/>
                <a:sym typeface="Montserrat"/>
              </a:rPr>
              <a:t>Pacific Link College, Location? </a:t>
            </a:r>
            <a:endParaRPr/>
          </a:p>
        </p:txBody>
      </p:sp>
      <p:sp>
        <p:nvSpPr>
          <p:cNvPr id="1055" name="Google Shape;1055;p30"/>
          <p:cNvSpPr txBox="1"/>
          <p:nvPr/>
        </p:nvSpPr>
        <p:spPr>
          <a:xfrm>
            <a:off x="6676533" y="9514007"/>
            <a:ext cx="1481349" cy="10779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1056" name="Google Shape;1056;p30"/>
          <p:cNvSpPr txBox="1"/>
          <p:nvPr/>
        </p:nvSpPr>
        <p:spPr>
          <a:xfrm>
            <a:off x="15879728" y="5258995"/>
            <a:ext cx="1481137" cy="10782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1057" name="Google Shape;1057;p30"/>
          <p:cNvSpPr txBox="1"/>
          <p:nvPr/>
        </p:nvSpPr>
        <p:spPr>
          <a:xfrm>
            <a:off x="665711" y="2020661"/>
            <a:ext cx="5430290" cy="2568011"/>
          </a:xfrm>
          <a:prstGeom prst="rect">
            <a:avLst/>
          </a:prstGeom>
          <a:noFill/>
          <a:ln>
            <a:noFill/>
          </a:ln>
        </p:spPr>
        <p:txBody>
          <a:bodyPr spcFirstLastPara="1" wrap="square" lIns="0" tIns="13325" rIns="0" bIns="0" anchor="t" anchorCtr="0">
            <a:spAutoFit/>
          </a:bodyPr>
          <a:lstStyle/>
          <a:p>
            <a:pPr marL="358775" marR="0" lvl="0" indent="-358775" algn="l" rtl="0">
              <a:spcBef>
                <a:spcPts val="0"/>
              </a:spcBef>
              <a:spcAft>
                <a:spcPts val="0"/>
              </a:spcAft>
              <a:buClr>
                <a:srgbClr val="7030A0"/>
              </a:buClr>
              <a:buSzPts val="2000"/>
              <a:buFont typeface="Noto Sans Symbols"/>
              <a:buChar char="❖"/>
            </a:pPr>
            <a:r>
              <a:rPr lang="en-US" sz="2000" b="1">
                <a:solidFill>
                  <a:schemeClr val="dk1"/>
                </a:solidFill>
                <a:latin typeface="Montserrat"/>
                <a:ea typeface="Montserrat"/>
                <a:cs typeface="Montserrat"/>
                <a:sym typeface="Montserrat"/>
              </a:rPr>
              <a:t>Two Location : </a:t>
            </a:r>
            <a:endParaRPr/>
          </a:p>
          <a:p>
            <a:pPr marL="358775" marR="0" lvl="0" indent="-307975" algn="l" rtl="0">
              <a:spcBef>
                <a:spcPts val="0"/>
              </a:spcBef>
              <a:spcAft>
                <a:spcPts val="0"/>
              </a:spcAft>
              <a:buClr>
                <a:srgbClr val="7030A0"/>
              </a:buClr>
              <a:buSzPts val="800"/>
              <a:buFont typeface="Noto Sans Symbols"/>
              <a:buNone/>
            </a:pPr>
            <a:endParaRPr sz="800" b="1">
              <a:solidFill>
                <a:schemeClr val="dk1"/>
              </a:solidFill>
              <a:latin typeface="Montserrat"/>
              <a:ea typeface="Montserrat"/>
              <a:cs typeface="Montserrat"/>
              <a:sym typeface="Montserrat"/>
            </a:endParaRPr>
          </a:p>
          <a:p>
            <a:pPr marL="715963" marR="0" lvl="0" indent="-357188" algn="l" rtl="0">
              <a:spcBef>
                <a:spcPts val="0"/>
              </a:spcBef>
              <a:spcAft>
                <a:spcPts val="0"/>
              </a:spcAft>
              <a:buClr>
                <a:srgbClr val="7030A0"/>
              </a:buClr>
              <a:buSzPts val="1800"/>
              <a:buFont typeface="Arial"/>
              <a:buChar char="•"/>
            </a:pPr>
            <a:r>
              <a:rPr lang="en-US" sz="1800">
                <a:solidFill>
                  <a:schemeClr val="dk1"/>
                </a:solidFill>
                <a:latin typeface="Montserrat Medium"/>
                <a:ea typeface="Montserrat Medium"/>
                <a:cs typeface="Montserrat Medium"/>
                <a:sym typeface="Montserrat Medium"/>
              </a:rPr>
              <a:t>1. 4980 Kingsway, Unit 200, Burnaby, BC V5H 4K7, Canada</a:t>
            </a:r>
            <a:endParaRPr/>
          </a:p>
          <a:p>
            <a:pPr marL="715963" marR="0" lvl="0" indent="-242887" algn="l" rtl="0">
              <a:spcBef>
                <a:spcPts val="0"/>
              </a:spcBef>
              <a:spcAft>
                <a:spcPts val="0"/>
              </a:spcAft>
              <a:buClr>
                <a:srgbClr val="7030A0"/>
              </a:buClr>
              <a:buSzPts val="1800"/>
              <a:buFont typeface="Arial"/>
              <a:buNone/>
            </a:pPr>
            <a:endParaRPr sz="1800">
              <a:solidFill>
                <a:schemeClr val="dk1"/>
              </a:solidFill>
              <a:latin typeface="Montserrat Medium"/>
              <a:ea typeface="Montserrat Medium"/>
              <a:cs typeface="Montserrat Medium"/>
              <a:sym typeface="Montserrat Medium"/>
            </a:endParaRPr>
          </a:p>
          <a:p>
            <a:pPr marL="715963" marR="0" lvl="0" indent="-357188" algn="l" rtl="0">
              <a:spcBef>
                <a:spcPts val="0"/>
              </a:spcBef>
              <a:spcAft>
                <a:spcPts val="0"/>
              </a:spcAft>
              <a:buClr>
                <a:srgbClr val="7030A0"/>
              </a:buClr>
              <a:buSzPts val="1800"/>
              <a:buFont typeface="Arial"/>
              <a:buChar char="•"/>
            </a:pPr>
            <a:r>
              <a:rPr lang="en-US" sz="1800">
                <a:solidFill>
                  <a:schemeClr val="dk1"/>
                </a:solidFill>
                <a:latin typeface="Montserrat Medium"/>
                <a:ea typeface="Montserrat Medium"/>
                <a:cs typeface="Montserrat Medium"/>
                <a:sym typeface="Montserrat Medium"/>
              </a:rPr>
              <a:t>2. 201 – 10090 152 St. Surrey, BC, V3R 8X8</a:t>
            </a:r>
            <a:endParaRPr/>
          </a:p>
          <a:p>
            <a:pPr marL="715963" marR="0" lvl="0" indent="-242887" algn="l" rtl="0">
              <a:spcBef>
                <a:spcPts val="0"/>
              </a:spcBef>
              <a:spcAft>
                <a:spcPts val="0"/>
              </a:spcAft>
              <a:buClr>
                <a:srgbClr val="7030A0"/>
              </a:buClr>
              <a:buSzPts val="1800"/>
              <a:buFont typeface="Arial"/>
              <a:buNone/>
            </a:pPr>
            <a:endParaRPr sz="1800">
              <a:solidFill>
                <a:schemeClr val="dk1"/>
              </a:solidFill>
              <a:latin typeface="Montserrat Medium"/>
              <a:ea typeface="Montserrat Medium"/>
              <a:cs typeface="Montserrat Medium"/>
              <a:sym typeface="Montserrat Medium"/>
            </a:endParaRPr>
          </a:p>
          <a:p>
            <a:pPr marL="358775" marR="0" lvl="0" indent="-358775" algn="l" rtl="0">
              <a:spcBef>
                <a:spcPts val="0"/>
              </a:spcBef>
              <a:spcAft>
                <a:spcPts val="0"/>
              </a:spcAft>
              <a:buClr>
                <a:srgbClr val="7030A0"/>
              </a:buClr>
              <a:buSzPts val="1600"/>
              <a:buFont typeface="Noto Sans Symbols"/>
              <a:buChar char="❖"/>
            </a:pPr>
            <a:r>
              <a:rPr lang="en-US" sz="1600">
                <a:solidFill>
                  <a:schemeClr val="dk1"/>
                </a:solidFill>
                <a:latin typeface="Montserrat"/>
                <a:ea typeface="Montserrat"/>
                <a:cs typeface="Montserrat"/>
                <a:sym typeface="Montserrat"/>
              </a:rPr>
              <a:t>With hundreds of graduations every year and 600 new students joining us annually,   PLC is one of the fastest-growing institutions in Canada.</a:t>
            </a:r>
            <a:endParaRPr sz="1600">
              <a:solidFill>
                <a:schemeClr val="dk1"/>
              </a:solidFill>
              <a:latin typeface="Montserrat"/>
              <a:ea typeface="Montserrat"/>
              <a:cs typeface="Montserrat"/>
              <a:sym typeface="Montserrat"/>
            </a:endParaRPr>
          </a:p>
        </p:txBody>
      </p:sp>
      <p:grpSp>
        <p:nvGrpSpPr>
          <p:cNvPr id="1058" name="Google Shape;1058;p30"/>
          <p:cNvGrpSpPr/>
          <p:nvPr/>
        </p:nvGrpSpPr>
        <p:grpSpPr>
          <a:xfrm>
            <a:off x="6440232" y="1847335"/>
            <a:ext cx="5050272" cy="3163329"/>
            <a:chOff x="6362542" y="1906290"/>
            <a:chExt cx="5025197" cy="3147623"/>
          </a:xfrm>
        </p:grpSpPr>
        <p:sp>
          <p:nvSpPr>
            <p:cNvPr id="1059" name="Google Shape;1059;p30"/>
            <p:cNvSpPr/>
            <p:nvPr/>
          </p:nvSpPr>
          <p:spPr>
            <a:xfrm>
              <a:off x="6362542" y="1906290"/>
              <a:ext cx="5025197" cy="3147623"/>
            </a:xfrm>
            <a:prstGeom prst="roundRect">
              <a:avLst>
                <a:gd name="adj" fmla="val 2591"/>
              </a:avLst>
            </a:prstGeom>
            <a:solidFill>
              <a:schemeClr val="lt1"/>
            </a:solidFill>
            <a:ln w="28575" cap="flat" cmpd="sng">
              <a:solidFill>
                <a:srgbClr val="FF3185"/>
              </a:solidFill>
              <a:prstDash val="solid"/>
              <a:miter lim="800000"/>
              <a:headEnd type="none" w="sm" len="sm"/>
              <a:tailEnd type="none" w="sm" len="sm"/>
            </a:ln>
            <a:effectLst>
              <a:outerShdw blurRad="304800" sx="98000" sy="98000" algn="ctr" rotWithShape="0">
                <a:srgbClr val="000000">
                  <a:alpha val="2196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060" name="Google Shape;1060;p30" descr="A map of the world with blue and grey colors&#10;&#10;Description automatically generated"/>
            <p:cNvPicPr preferRelativeResize="0"/>
            <p:nvPr/>
          </p:nvPicPr>
          <p:blipFill rotWithShape="1">
            <a:blip r:embed="rId3">
              <a:alphaModFix/>
            </a:blip>
            <a:srcRect/>
            <a:stretch/>
          </p:blipFill>
          <p:spPr>
            <a:xfrm>
              <a:off x="6426948" y="2005100"/>
              <a:ext cx="4886649" cy="2984438"/>
            </a:xfrm>
            <a:prstGeom prst="rect">
              <a:avLst/>
            </a:prstGeom>
            <a:noFill/>
            <a:ln>
              <a:noFill/>
            </a:ln>
          </p:spPr>
        </p:pic>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064"/>
        <p:cNvGrpSpPr/>
        <p:nvPr/>
      </p:nvGrpSpPr>
      <p:grpSpPr>
        <a:xfrm>
          <a:off x="0" y="0"/>
          <a:ext cx="0" cy="0"/>
          <a:chOff x="0" y="0"/>
          <a:chExt cx="0" cy="0"/>
        </a:xfrm>
      </p:grpSpPr>
      <p:sp>
        <p:nvSpPr>
          <p:cNvPr id="1086" name="Google Shape;1086;p31"/>
          <p:cNvSpPr txBox="1"/>
          <p:nvPr/>
        </p:nvSpPr>
        <p:spPr>
          <a:xfrm>
            <a:off x="364127" y="307104"/>
            <a:ext cx="807195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3185"/>
                </a:solidFill>
                <a:latin typeface="Montserrat"/>
                <a:ea typeface="Montserrat"/>
                <a:cs typeface="Montserrat"/>
                <a:sym typeface="Montserrat"/>
              </a:rPr>
              <a:t>PLC Programs</a:t>
            </a:r>
            <a:endParaRPr/>
          </a:p>
        </p:txBody>
      </p:sp>
      <p:sp>
        <p:nvSpPr>
          <p:cNvPr id="1087" name="Google Shape;1087;p31"/>
          <p:cNvSpPr txBox="1"/>
          <p:nvPr/>
        </p:nvSpPr>
        <p:spPr>
          <a:xfrm>
            <a:off x="6676533" y="9514007"/>
            <a:ext cx="1481349" cy="10779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1088" name="Google Shape;1088;p31"/>
          <p:cNvSpPr txBox="1"/>
          <p:nvPr/>
        </p:nvSpPr>
        <p:spPr>
          <a:xfrm>
            <a:off x="15879728" y="5258995"/>
            <a:ext cx="1481137" cy="10782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1089" name="Google Shape;1089;p31"/>
          <p:cNvSpPr txBox="1"/>
          <p:nvPr/>
        </p:nvSpPr>
        <p:spPr>
          <a:xfrm>
            <a:off x="569089" y="1221503"/>
            <a:ext cx="8396279" cy="4616648"/>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dk1"/>
              </a:buClr>
              <a:buSzPts val="2400"/>
              <a:buFont typeface="Noto Sans Symbols"/>
              <a:buChar char="❖"/>
            </a:pPr>
            <a:r>
              <a:rPr lang="en-US" sz="2400" b="1">
                <a:solidFill>
                  <a:schemeClr val="dk1"/>
                </a:solidFill>
                <a:latin typeface="Montserrat"/>
                <a:ea typeface="Montserrat"/>
                <a:cs typeface="Montserrat"/>
                <a:sym typeface="Montserrat"/>
              </a:rPr>
              <a:t>2-year programs</a:t>
            </a:r>
            <a:endParaRPr/>
          </a:p>
          <a:p>
            <a:pPr marL="285750" marR="0" lvl="0" indent="-234950" algn="l" rtl="0">
              <a:spcBef>
                <a:spcPts val="0"/>
              </a:spcBef>
              <a:spcAft>
                <a:spcPts val="0"/>
              </a:spcAft>
              <a:buClr>
                <a:schemeClr val="dk1"/>
              </a:buClr>
              <a:buSzPts val="800"/>
              <a:buFont typeface="Arial"/>
              <a:buNone/>
            </a:pPr>
            <a:endParaRPr sz="800" b="1" u="sng">
              <a:solidFill>
                <a:schemeClr val="dk1"/>
              </a:solidFill>
              <a:latin typeface="Arial"/>
              <a:ea typeface="Arial"/>
              <a:cs typeface="Arial"/>
              <a:sym typeface="Arial"/>
            </a:endParaRPr>
          </a:p>
          <a:p>
            <a:pPr marL="715963" marR="0" lvl="0" indent="-357188" algn="l" rtl="0">
              <a:spcBef>
                <a:spcPts val="0"/>
              </a:spcBef>
              <a:spcAft>
                <a:spcPts val="0"/>
              </a:spcAft>
              <a:buClr>
                <a:schemeClr val="dk1"/>
              </a:buClr>
              <a:buSzPts val="1800"/>
              <a:buFont typeface="Arial"/>
              <a:buChar char="•"/>
            </a:pPr>
            <a:r>
              <a:rPr lang="en-US" sz="1800">
                <a:solidFill>
                  <a:schemeClr val="dk1"/>
                </a:solidFill>
                <a:latin typeface="Montserrat"/>
                <a:ea typeface="Montserrat"/>
                <a:cs typeface="Montserrat"/>
                <a:sym typeface="Montserrat"/>
              </a:rPr>
              <a:t>Business Hospitality Management(PG Diploma)</a:t>
            </a:r>
            <a:endParaRPr/>
          </a:p>
          <a:p>
            <a:pPr marL="715963" marR="0" lvl="0" indent="-357188" algn="l" rtl="0">
              <a:spcBef>
                <a:spcPts val="0"/>
              </a:spcBef>
              <a:spcAft>
                <a:spcPts val="0"/>
              </a:spcAft>
              <a:buClr>
                <a:schemeClr val="dk1"/>
              </a:buClr>
              <a:buSzPts val="1800"/>
              <a:buFont typeface="Arial"/>
              <a:buChar char="•"/>
            </a:pPr>
            <a:r>
              <a:rPr lang="en-US" sz="1800">
                <a:solidFill>
                  <a:schemeClr val="dk1"/>
                </a:solidFill>
                <a:latin typeface="Montserrat"/>
                <a:ea typeface="Montserrat"/>
                <a:cs typeface="Montserrat"/>
                <a:sym typeface="Montserrat"/>
              </a:rPr>
              <a:t>Digital Media Management Science (PG Diploma)</a:t>
            </a:r>
            <a:endParaRPr/>
          </a:p>
          <a:p>
            <a:pPr marL="715963" marR="0" lvl="0" indent="-357188" algn="l" rtl="0">
              <a:spcBef>
                <a:spcPts val="0"/>
              </a:spcBef>
              <a:spcAft>
                <a:spcPts val="0"/>
              </a:spcAft>
              <a:buClr>
                <a:schemeClr val="dk1"/>
              </a:buClr>
              <a:buSzPts val="1800"/>
              <a:buFont typeface="Arial"/>
              <a:buChar char="•"/>
            </a:pPr>
            <a:r>
              <a:rPr lang="en-US" sz="1800">
                <a:solidFill>
                  <a:schemeClr val="dk1"/>
                </a:solidFill>
                <a:latin typeface="Montserrat"/>
                <a:ea typeface="Montserrat"/>
                <a:cs typeface="Montserrat"/>
                <a:sym typeface="Montserrat"/>
              </a:rPr>
              <a:t>Digital Media Studies </a:t>
            </a:r>
            <a:endParaRPr/>
          </a:p>
          <a:p>
            <a:pPr marL="715963" marR="0" lvl="0" indent="-357188" algn="l" rtl="0">
              <a:spcBef>
                <a:spcPts val="0"/>
              </a:spcBef>
              <a:spcAft>
                <a:spcPts val="0"/>
              </a:spcAft>
              <a:buClr>
                <a:schemeClr val="dk1"/>
              </a:buClr>
              <a:buSzPts val="1800"/>
              <a:buFont typeface="Arial"/>
              <a:buChar char="•"/>
            </a:pPr>
            <a:r>
              <a:rPr lang="en-US" sz="1800">
                <a:solidFill>
                  <a:schemeClr val="dk1"/>
                </a:solidFill>
                <a:latin typeface="Montserrat"/>
                <a:ea typeface="Montserrat"/>
                <a:cs typeface="Montserrat"/>
                <a:sym typeface="Montserrat"/>
              </a:rPr>
              <a:t>Business Hospitality Management (Advance Diploma)</a:t>
            </a:r>
            <a:endParaRPr/>
          </a:p>
          <a:p>
            <a:pPr marL="715963" marR="0" lvl="0" indent="-357188" algn="l" rtl="0">
              <a:spcBef>
                <a:spcPts val="0"/>
              </a:spcBef>
              <a:spcAft>
                <a:spcPts val="0"/>
              </a:spcAft>
              <a:buClr>
                <a:schemeClr val="dk1"/>
              </a:buClr>
              <a:buSzPts val="1800"/>
              <a:buFont typeface="Arial"/>
              <a:buChar char="•"/>
            </a:pPr>
            <a:r>
              <a:rPr lang="en-US" sz="1800">
                <a:solidFill>
                  <a:schemeClr val="dk1"/>
                </a:solidFill>
                <a:latin typeface="Montserrat"/>
                <a:ea typeface="Montserrat"/>
                <a:cs typeface="Montserrat"/>
                <a:sym typeface="Montserrat"/>
              </a:rPr>
              <a:t>Information &amp; Communication Technology in Business (Advanced Diploma)</a:t>
            </a:r>
            <a:endParaRPr/>
          </a:p>
          <a:p>
            <a:pPr marL="715963" marR="0" lvl="0" indent="-357188" algn="l" rtl="0">
              <a:spcBef>
                <a:spcPts val="0"/>
              </a:spcBef>
              <a:spcAft>
                <a:spcPts val="0"/>
              </a:spcAft>
              <a:buClr>
                <a:schemeClr val="dk1"/>
              </a:buClr>
              <a:buSzPts val="1800"/>
              <a:buFont typeface="Arial"/>
              <a:buChar char="•"/>
            </a:pPr>
            <a:r>
              <a:rPr lang="en-US" sz="1800">
                <a:solidFill>
                  <a:schemeClr val="dk1"/>
                </a:solidFill>
                <a:latin typeface="Montserrat"/>
                <a:ea typeface="Montserrat"/>
                <a:cs typeface="Montserrat"/>
                <a:sym typeface="Montserrat"/>
              </a:rPr>
              <a:t>Global Restaurant entrepreneurship (Diploma)</a:t>
            </a:r>
            <a:endParaRPr/>
          </a:p>
          <a:p>
            <a:pPr marL="715963" marR="0" lvl="0" indent="-357188" algn="l" rtl="0">
              <a:spcBef>
                <a:spcPts val="0"/>
              </a:spcBef>
              <a:spcAft>
                <a:spcPts val="0"/>
              </a:spcAft>
              <a:buClr>
                <a:schemeClr val="dk1"/>
              </a:buClr>
              <a:buSzPts val="1800"/>
              <a:buFont typeface="Arial"/>
              <a:buChar char="•"/>
            </a:pPr>
            <a:r>
              <a:rPr lang="en-US" sz="1800">
                <a:solidFill>
                  <a:schemeClr val="dk1"/>
                </a:solidFill>
                <a:latin typeface="Montserrat"/>
                <a:ea typeface="Montserrat"/>
                <a:cs typeface="Montserrat"/>
                <a:sym typeface="Montserrat"/>
              </a:rPr>
              <a:t>Business Leadership (University Transfer Advanced Diploma)</a:t>
            </a:r>
            <a:endParaRPr/>
          </a:p>
          <a:p>
            <a:pPr marL="285750" marR="0" lvl="0" indent="-196850" algn="l" rtl="0">
              <a:spcBef>
                <a:spcPts val="0"/>
              </a:spcBef>
              <a:spcAft>
                <a:spcPts val="0"/>
              </a:spcAft>
              <a:buClr>
                <a:schemeClr val="dk1"/>
              </a:buClr>
              <a:buSzPts val="1400"/>
              <a:buFont typeface="Arial"/>
              <a:buNone/>
            </a:pPr>
            <a:endParaRPr sz="1400" b="1" u="sng">
              <a:solidFill>
                <a:schemeClr val="dk1"/>
              </a:solidFill>
              <a:latin typeface="Arial"/>
              <a:ea typeface="Arial"/>
              <a:cs typeface="Arial"/>
              <a:sym typeface="Arial"/>
            </a:endParaRPr>
          </a:p>
          <a:p>
            <a:pPr marL="342900" marR="0" lvl="0" indent="-342900" algn="l" rtl="0">
              <a:spcBef>
                <a:spcPts val="0"/>
              </a:spcBef>
              <a:spcAft>
                <a:spcPts val="0"/>
              </a:spcAft>
              <a:buClr>
                <a:schemeClr val="dk1"/>
              </a:buClr>
              <a:buSzPts val="2400"/>
              <a:buFont typeface="Noto Sans Symbols"/>
              <a:buChar char="❖"/>
            </a:pPr>
            <a:r>
              <a:rPr lang="en-US" sz="2400" b="1">
                <a:solidFill>
                  <a:schemeClr val="dk1"/>
                </a:solidFill>
                <a:latin typeface="Montserrat"/>
                <a:ea typeface="Montserrat"/>
                <a:cs typeface="Montserrat"/>
                <a:sym typeface="Montserrat"/>
              </a:rPr>
              <a:t>1-year programs</a:t>
            </a:r>
            <a:endParaRPr/>
          </a:p>
          <a:p>
            <a:pPr marL="285750" marR="0" lvl="0" indent="-234950" algn="l" rtl="0">
              <a:spcBef>
                <a:spcPts val="0"/>
              </a:spcBef>
              <a:spcAft>
                <a:spcPts val="0"/>
              </a:spcAft>
              <a:buClr>
                <a:schemeClr val="dk1"/>
              </a:buClr>
              <a:buSzPts val="800"/>
              <a:buFont typeface="Arial"/>
              <a:buNone/>
            </a:pPr>
            <a:endParaRPr sz="800" b="1" u="sng">
              <a:solidFill>
                <a:schemeClr val="dk1"/>
              </a:solidFill>
              <a:latin typeface="Arial"/>
              <a:ea typeface="Arial"/>
              <a:cs typeface="Arial"/>
              <a:sym typeface="Arial"/>
            </a:endParaRPr>
          </a:p>
          <a:p>
            <a:pPr marL="715963" marR="0" lvl="0" indent="-357188" algn="l" rtl="0">
              <a:spcBef>
                <a:spcPts val="0"/>
              </a:spcBef>
              <a:spcAft>
                <a:spcPts val="0"/>
              </a:spcAft>
              <a:buClr>
                <a:schemeClr val="dk1"/>
              </a:buClr>
              <a:buSzPts val="1800"/>
              <a:buFont typeface="Arial"/>
              <a:buChar char="•"/>
            </a:pPr>
            <a:r>
              <a:rPr lang="en-US" sz="1800">
                <a:solidFill>
                  <a:schemeClr val="dk1"/>
                </a:solidFill>
                <a:latin typeface="Montserrat"/>
                <a:ea typeface="Montserrat"/>
                <a:cs typeface="Montserrat"/>
                <a:sym typeface="Montserrat"/>
              </a:rPr>
              <a:t>Business Fundamentals with Co-op</a:t>
            </a:r>
            <a:endParaRPr/>
          </a:p>
          <a:p>
            <a:pPr marL="715963" marR="0" lvl="0" indent="-357188" algn="l" rtl="0">
              <a:spcBef>
                <a:spcPts val="0"/>
              </a:spcBef>
              <a:spcAft>
                <a:spcPts val="0"/>
              </a:spcAft>
              <a:buClr>
                <a:schemeClr val="dk1"/>
              </a:buClr>
              <a:buSzPts val="1800"/>
              <a:buFont typeface="Arial"/>
              <a:buChar char="•"/>
            </a:pPr>
            <a:r>
              <a:rPr lang="en-US" sz="1800">
                <a:solidFill>
                  <a:schemeClr val="dk1"/>
                </a:solidFill>
                <a:latin typeface="Montserrat"/>
                <a:ea typeface="Montserrat"/>
                <a:cs typeface="Montserrat"/>
                <a:sym typeface="Montserrat"/>
              </a:rPr>
              <a:t>Childcare Language Assistance Program with Co-op</a:t>
            </a:r>
            <a:endParaRPr/>
          </a:p>
          <a:p>
            <a:pPr marL="715963" marR="0" lvl="0" indent="-357188" algn="l" rtl="0">
              <a:spcBef>
                <a:spcPts val="0"/>
              </a:spcBef>
              <a:spcAft>
                <a:spcPts val="0"/>
              </a:spcAft>
              <a:buClr>
                <a:schemeClr val="dk1"/>
              </a:buClr>
              <a:buSzPts val="1800"/>
              <a:buFont typeface="Arial"/>
              <a:buChar char="•"/>
            </a:pPr>
            <a:r>
              <a:rPr lang="en-US" sz="1800">
                <a:solidFill>
                  <a:schemeClr val="dk1"/>
                </a:solidFill>
                <a:latin typeface="Montserrat"/>
                <a:ea typeface="Montserrat"/>
                <a:cs typeface="Montserrat"/>
                <a:sym typeface="Montserrat"/>
              </a:rPr>
              <a:t>Information &amp; Communication Technology with Co-op</a:t>
            </a:r>
            <a:endParaRPr/>
          </a:p>
          <a:p>
            <a:pPr marL="715963" marR="0" lvl="0" indent="-357188" algn="l" rtl="0">
              <a:spcBef>
                <a:spcPts val="0"/>
              </a:spcBef>
              <a:spcAft>
                <a:spcPts val="0"/>
              </a:spcAft>
              <a:buClr>
                <a:schemeClr val="dk1"/>
              </a:buClr>
              <a:buSzPts val="1800"/>
              <a:buFont typeface="Arial"/>
              <a:buChar char="•"/>
            </a:pPr>
            <a:r>
              <a:rPr lang="en-US" sz="1800">
                <a:solidFill>
                  <a:schemeClr val="dk1"/>
                </a:solidFill>
                <a:latin typeface="Montserrat"/>
                <a:ea typeface="Montserrat"/>
                <a:cs typeface="Montserrat"/>
                <a:sym typeface="Montserrat"/>
              </a:rPr>
              <a:t>Tourism Hospitality &amp; Service with Co-op</a:t>
            </a:r>
            <a:endParaRPr/>
          </a:p>
        </p:txBody>
      </p:sp>
      <p:grpSp>
        <p:nvGrpSpPr>
          <p:cNvPr id="1090" name="Google Shape;1090;p31"/>
          <p:cNvGrpSpPr/>
          <p:nvPr/>
        </p:nvGrpSpPr>
        <p:grpSpPr>
          <a:xfrm>
            <a:off x="8608517" y="2047718"/>
            <a:ext cx="2762563" cy="2762563"/>
            <a:chOff x="8732085" y="2305660"/>
            <a:chExt cx="2762563" cy="2762563"/>
          </a:xfrm>
        </p:grpSpPr>
        <p:sp>
          <p:nvSpPr>
            <p:cNvPr id="1091" name="Google Shape;1091;p31"/>
            <p:cNvSpPr/>
            <p:nvPr/>
          </p:nvSpPr>
          <p:spPr>
            <a:xfrm>
              <a:off x="8732085" y="2305660"/>
              <a:ext cx="2762563" cy="2762563"/>
            </a:xfrm>
            <a:prstGeom prst="ellipse">
              <a:avLst/>
            </a:prstGeom>
            <a:solidFill>
              <a:srgbClr val="FF31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092" name="Google Shape;1092;p31"/>
            <p:cNvPicPr preferRelativeResize="0"/>
            <p:nvPr/>
          </p:nvPicPr>
          <p:blipFill rotWithShape="1">
            <a:blip r:embed="rId3">
              <a:alphaModFix/>
            </a:blip>
            <a:srcRect/>
            <a:stretch/>
          </p:blipFill>
          <p:spPr>
            <a:xfrm>
              <a:off x="9084256" y="2643734"/>
              <a:ext cx="2058221" cy="2086415"/>
            </a:xfrm>
            <a:prstGeom prst="rect">
              <a:avLst/>
            </a:prstGeom>
            <a:noFill/>
            <a:ln>
              <a:noFill/>
            </a:ln>
          </p:spPr>
        </p:pic>
      </p:gr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096"/>
        <p:cNvGrpSpPr/>
        <p:nvPr/>
      </p:nvGrpSpPr>
      <p:grpSpPr>
        <a:xfrm>
          <a:off x="0" y="0"/>
          <a:ext cx="0" cy="0"/>
          <a:chOff x="0" y="0"/>
          <a:chExt cx="0" cy="0"/>
        </a:xfrm>
      </p:grpSpPr>
      <p:sp>
        <p:nvSpPr>
          <p:cNvPr id="1118" name="Google Shape;1118;p32"/>
          <p:cNvSpPr txBox="1"/>
          <p:nvPr/>
        </p:nvSpPr>
        <p:spPr>
          <a:xfrm>
            <a:off x="364127" y="307104"/>
            <a:ext cx="807195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3185"/>
                </a:solidFill>
                <a:latin typeface="Montserrat"/>
                <a:ea typeface="Montserrat"/>
                <a:cs typeface="Montserrat"/>
                <a:sym typeface="Montserrat"/>
              </a:rPr>
              <a:t>Tuition &amp; Intake</a:t>
            </a:r>
            <a:endParaRPr/>
          </a:p>
        </p:txBody>
      </p:sp>
      <p:sp>
        <p:nvSpPr>
          <p:cNvPr id="1119" name="Google Shape;1119;p32"/>
          <p:cNvSpPr txBox="1"/>
          <p:nvPr/>
        </p:nvSpPr>
        <p:spPr>
          <a:xfrm>
            <a:off x="6676533" y="9514007"/>
            <a:ext cx="1481349" cy="10779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1120" name="Google Shape;1120;p32"/>
          <p:cNvSpPr txBox="1"/>
          <p:nvPr/>
        </p:nvSpPr>
        <p:spPr>
          <a:xfrm>
            <a:off x="15879728" y="5258995"/>
            <a:ext cx="1481137" cy="10782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1121" name="Google Shape;1121;p32"/>
          <p:cNvSpPr txBox="1"/>
          <p:nvPr/>
        </p:nvSpPr>
        <p:spPr>
          <a:xfrm>
            <a:off x="7200114" y="1677238"/>
            <a:ext cx="4257040" cy="3503523"/>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002060"/>
              </a:buClr>
              <a:buSzPts val="2000"/>
              <a:buFont typeface="Noto Sans Symbols"/>
              <a:buChar char="❖"/>
            </a:pPr>
            <a:r>
              <a:rPr lang="en-US" sz="2000" b="1">
                <a:solidFill>
                  <a:srgbClr val="002060"/>
                </a:solidFill>
                <a:latin typeface="Montserrat"/>
                <a:ea typeface="Montserrat"/>
                <a:cs typeface="Montserrat"/>
                <a:sym typeface="Montserrat"/>
              </a:rPr>
              <a:t>Intake: </a:t>
            </a:r>
            <a:r>
              <a:rPr lang="en-US" sz="1800">
                <a:solidFill>
                  <a:srgbClr val="000000"/>
                </a:solidFill>
                <a:latin typeface="Montserrat"/>
                <a:ea typeface="Montserrat"/>
                <a:cs typeface="Montserrat"/>
                <a:sym typeface="Montserrat"/>
              </a:rPr>
              <a:t>Every Month Intake : </a:t>
            </a:r>
            <a:endParaRPr/>
          </a:p>
          <a:p>
            <a:pPr marL="644525" marR="0" lvl="0" indent="-285750" algn="l" rtl="0">
              <a:lnSpc>
                <a:spcPct val="100000"/>
              </a:lnSpc>
              <a:spcBef>
                <a:spcPts val="125"/>
              </a:spcBef>
              <a:spcAft>
                <a:spcPts val="0"/>
              </a:spcAft>
              <a:buClr>
                <a:schemeClr val="dk1"/>
              </a:buClr>
              <a:buSzPts val="1800"/>
              <a:buFont typeface="Arial"/>
              <a:buChar char="•"/>
            </a:pPr>
            <a:r>
              <a:rPr lang="en-US" sz="1800">
                <a:solidFill>
                  <a:schemeClr val="dk1"/>
                </a:solidFill>
                <a:latin typeface="Montserrat"/>
                <a:ea typeface="Montserrat"/>
                <a:cs typeface="Montserrat"/>
                <a:sym typeface="Montserrat"/>
              </a:rPr>
              <a:t>Simple &amp; Fast </a:t>
            </a:r>
            <a:endParaRPr/>
          </a:p>
          <a:p>
            <a:pPr marL="12065" marR="0" lvl="0" indent="0" algn="l" rtl="0">
              <a:lnSpc>
                <a:spcPct val="100000"/>
              </a:lnSpc>
              <a:spcBef>
                <a:spcPts val="125"/>
              </a:spcBef>
              <a:spcAft>
                <a:spcPts val="0"/>
              </a:spcAft>
              <a:buNone/>
            </a:pPr>
            <a:endParaRPr sz="1800">
              <a:solidFill>
                <a:schemeClr val="dk1"/>
              </a:solidFill>
              <a:latin typeface="Montserrat"/>
              <a:ea typeface="Montserrat"/>
              <a:cs typeface="Montserrat"/>
              <a:sym typeface="Montserrat"/>
            </a:endParaRPr>
          </a:p>
          <a:p>
            <a:pPr marL="342900" marR="0" lvl="0" indent="-342900" algn="l" rtl="0">
              <a:spcBef>
                <a:spcPts val="0"/>
              </a:spcBef>
              <a:spcAft>
                <a:spcPts val="0"/>
              </a:spcAft>
              <a:buClr>
                <a:srgbClr val="002060"/>
              </a:buClr>
              <a:buSzPts val="2000"/>
              <a:buFont typeface="Noto Sans Symbols"/>
              <a:buChar char="❖"/>
            </a:pPr>
            <a:r>
              <a:rPr lang="en-US" sz="2000" b="1">
                <a:solidFill>
                  <a:srgbClr val="002060"/>
                </a:solidFill>
                <a:latin typeface="Montserrat"/>
                <a:ea typeface="Montserrat"/>
                <a:cs typeface="Montserrat"/>
                <a:sym typeface="Montserrat"/>
              </a:rPr>
              <a:t>Admission Requirement :</a:t>
            </a:r>
            <a:endParaRPr sz="1800">
              <a:solidFill>
                <a:schemeClr val="dk1"/>
              </a:solidFill>
              <a:latin typeface="Montserrat"/>
              <a:ea typeface="Montserrat"/>
              <a:cs typeface="Montserrat"/>
              <a:sym typeface="Montserrat"/>
            </a:endParaRPr>
          </a:p>
          <a:p>
            <a:pPr marL="644525" marR="0" lvl="0" indent="-285750" algn="l" rtl="0">
              <a:spcBef>
                <a:spcPts val="0"/>
              </a:spcBef>
              <a:spcAft>
                <a:spcPts val="0"/>
              </a:spcAft>
              <a:buClr>
                <a:schemeClr val="dk1"/>
              </a:buClr>
              <a:buSzPts val="1800"/>
              <a:buFont typeface="Arial"/>
              <a:buChar char="•"/>
            </a:pPr>
            <a:r>
              <a:rPr lang="en-US" sz="1800">
                <a:solidFill>
                  <a:schemeClr val="dk1"/>
                </a:solidFill>
                <a:latin typeface="Montserrat"/>
                <a:ea typeface="Montserrat"/>
                <a:cs typeface="Montserrat"/>
                <a:sym typeface="Montserrat"/>
              </a:rPr>
              <a:t>Ideally 60% but not less than 50%</a:t>
            </a:r>
            <a:endParaRPr/>
          </a:p>
          <a:p>
            <a:pPr marL="644525" marR="0" lvl="0" indent="-285750" algn="l" rtl="0">
              <a:spcBef>
                <a:spcPts val="0"/>
              </a:spcBef>
              <a:spcAft>
                <a:spcPts val="0"/>
              </a:spcAft>
              <a:buClr>
                <a:schemeClr val="dk1"/>
              </a:buClr>
              <a:buSzPts val="1800"/>
              <a:buFont typeface="Arial"/>
              <a:buChar char="•"/>
            </a:pPr>
            <a:r>
              <a:rPr lang="en-US" sz="1800">
                <a:solidFill>
                  <a:schemeClr val="dk1"/>
                </a:solidFill>
                <a:latin typeface="Montserrat"/>
                <a:ea typeface="Montserrat"/>
                <a:cs typeface="Montserrat"/>
                <a:sym typeface="Montserrat"/>
              </a:rPr>
              <a:t>19 years or older at start of program</a:t>
            </a:r>
            <a:endParaRPr sz="1800">
              <a:solidFill>
                <a:schemeClr val="dk1"/>
              </a:solidFill>
              <a:latin typeface="Montserrat"/>
              <a:ea typeface="Montserrat"/>
              <a:cs typeface="Montserrat"/>
              <a:sym typeface="Montserrat"/>
            </a:endParaRPr>
          </a:p>
          <a:p>
            <a:pPr marL="0" marR="0" lvl="0" indent="0" algn="l" rtl="0">
              <a:spcBef>
                <a:spcPts val="0"/>
              </a:spcBef>
              <a:spcAft>
                <a:spcPts val="0"/>
              </a:spcAft>
              <a:buNone/>
            </a:pPr>
            <a:endParaRPr sz="1800">
              <a:solidFill>
                <a:schemeClr val="dk1"/>
              </a:solidFill>
              <a:latin typeface="Montserrat"/>
              <a:ea typeface="Montserrat"/>
              <a:cs typeface="Montserrat"/>
              <a:sym typeface="Montserrat"/>
            </a:endParaRPr>
          </a:p>
          <a:p>
            <a:pPr marL="358775" marR="0" lvl="0" indent="-358775" algn="l" rtl="0">
              <a:spcBef>
                <a:spcPts val="0"/>
              </a:spcBef>
              <a:spcAft>
                <a:spcPts val="0"/>
              </a:spcAft>
              <a:buClr>
                <a:srgbClr val="002060"/>
              </a:buClr>
              <a:buSzPts val="1800"/>
              <a:buFont typeface="Noto Sans Symbols"/>
              <a:buChar char="❖"/>
            </a:pPr>
            <a:r>
              <a:rPr lang="en-US" sz="1800" b="1">
                <a:solidFill>
                  <a:srgbClr val="002060"/>
                </a:solidFill>
                <a:latin typeface="Montserrat"/>
                <a:ea typeface="Montserrat"/>
                <a:cs typeface="Montserrat"/>
                <a:sym typeface="Montserrat"/>
              </a:rPr>
              <a:t>English Requirement:</a:t>
            </a:r>
            <a:endParaRPr/>
          </a:p>
          <a:p>
            <a:pPr marL="715963" marR="0" lvl="0" indent="-357188" algn="l" rtl="0">
              <a:spcBef>
                <a:spcPts val="0"/>
              </a:spcBef>
              <a:spcAft>
                <a:spcPts val="0"/>
              </a:spcAft>
              <a:buClr>
                <a:schemeClr val="dk1"/>
              </a:buClr>
              <a:buSzPts val="1800"/>
              <a:buFont typeface="Arial"/>
              <a:buChar char="•"/>
            </a:pPr>
            <a:r>
              <a:rPr lang="en-US" sz="1800">
                <a:solidFill>
                  <a:schemeClr val="dk1"/>
                </a:solidFill>
                <a:latin typeface="Montserrat"/>
                <a:ea typeface="Montserrat"/>
                <a:cs typeface="Montserrat"/>
                <a:sym typeface="Montserrat"/>
              </a:rPr>
              <a:t>IELTS - Overall, 6 and above, No band Less than 6 </a:t>
            </a:r>
            <a:endParaRPr/>
          </a:p>
        </p:txBody>
      </p:sp>
      <p:sp>
        <p:nvSpPr>
          <p:cNvPr id="1122" name="Google Shape;1122;p32"/>
          <p:cNvSpPr txBox="1"/>
          <p:nvPr/>
        </p:nvSpPr>
        <p:spPr>
          <a:xfrm>
            <a:off x="734846" y="1198983"/>
            <a:ext cx="5239906" cy="4553747"/>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002060"/>
              </a:buClr>
              <a:buSzPts val="2400"/>
              <a:buFont typeface="Noto Sans Symbols"/>
              <a:buChar char="❖"/>
            </a:pPr>
            <a:r>
              <a:rPr lang="en-US" sz="2400" b="1">
                <a:solidFill>
                  <a:srgbClr val="002060"/>
                </a:solidFill>
                <a:latin typeface="Montserrat"/>
                <a:ea typeface="Montserrat"/>
                <a:cs typeface="Montserrat"/>
                <a:sym typeface="Montserrat"/>
              </a:rPr>
              <a:t>Tuition :</a:t>
            </a:r>
            <a:endParaRPr/>
          </a:p>
          <a:p>
            <a:pPr marL="342900" marR="0" lvl="0" indent="-292100" algn="l" rtl="0">
              <a:spcBef>
                <a:spcPts val="0"/>
              </a:spcBef>
              <a:spcAft>
                <a:spcPts val="0"/>
              </a:spcAft>
              <a:buClr>
                <a:schemeClr val="dk1"/>
              </a:buClr>
              <a:buSzPts val="800"/>
              <a:buFont typeface="Noto Sans Symbols"/>
              <a:buNone/>
            </a:pPr>
            <a:endParaRPr sz="800" b="1">
              <a:solidFill>
                <a:srgbClr val="002060"/>
              </a:solidFill>
              <a:latin typeface="Montserrat"/>
              <a:ea typeface="Montserrat"/>
              <a:cs typeface="Montserrat"/>
              <a:sym typeface="Montserrat"/>
            </a:endParaRPr>
          </a:p>
          <a:p>
            <a:pPr marL="698500" marR="306705" lvl="0" indent="-339725" algn="l" rtl="0">
              <a:lnSpc>
                <a:spcPct val="110400"/>
              </a:lnSpc>
              <a:spcBef>
                <a:spcPts val="95"/>
              </a:spcBef>
              <a:spcAft>
                <a:spcPts val="0"/>
              </a:spcAft>
              <a:buClr>
                <a:schemeClr val="dk1"/>
              </a:buClr>
              <a:buSzPts val="1800"/>
              <a:buFont typeface="Arial"/>
              <a:buChar char="•"/>
            </a:pPr>
            <a:r>
              <a:rPr lang="en-US" sz="1800">
                <a:solidFill>
                  <a:schemeClr val="dk1"/>
                </a:solidFill>
                <a:latin typeface="Montserrat"/>
                <a:ea typeface="Montserrat"/>
                <a:cs typeface="Montserrat"/>
                <a:sym typeface="Montserrat"/>
              </a:rPr>
              <a:t>2-year programs regular tuition: 22,000CAD+ (total)</a:t>
            </a:r>
            <a:endParaRPr sz="1800">
              <a:solidFill>
                <a:schemeClr val="dk1"/>
              </a:solidFill>
              <a:latin typeface="Montserrat"/>
              <a:ea typeface="Montserrat"/>
              <a:cs typeface="Montserrat"/>
              <a:sym typeface="Montserrat"/>
            </a:endParaRPr>
          </a:p>
          <a:p>
            <a:pPr marL="1074738" marR="636270" lvl="1" indent="-358775" algn="l" rtl="0">
              <a:lnSpc>
                <a:spcPct val="110400"/>
              </a:lnSpc>
              <a:spcBef>
                <a:spcPts val="525"/>
              </a:spcBef>
              <a:spcAft>
                <a:spcPts val="0"/>
              </a:spcAft>
              <a:buClr>
                <a:schemeClr val="dk1"/>
              </a:buClr>
              <a:buSzPts val="1800"/>
              <a:buFont typeface="Noto Sans Symbols"/>
              <a:buChar char="⮚"/>
            </a:pPr>
            <a:r>
              <a:rPr lang="en-US" sz="1800" b="0" i="0" u="none" strike="noStrike" cap="none">
                <a:solidFill>
                  <a:schemeClr val="dk1"/>
                </a:solidFill>
                <a:latin typeface="Montserrat"/>
                <a:ea typeface="Montserrat"/>
                <a:cs typeface="Montserrat"/>
                <a:sym typeface="Montserrat"/>
              </a:rPr>
              <a:t>2023 special:  Right Now Fee CAD 15,900  total;  7,500CAD deposit</a:t>
            </a:r>
            <a:endParaRPr/>
          </a:p>
          <a:p>
            <a:pPr marL="1074738" marR="636270" lvl="1" indent="-358775" algn="l" rtl="0">
              <a:lnSpc>
                <a:spcPct val="110400"/>
              </a:lnSpc>
              <a:spcBef>
                <a:spcPts val="525"/>
              </a:spcBef>
              <a:spcAft>
                <a:spcPts val="0"/>
              </a:spcAft>
              <a:buClr>
                <a:schemeClr val="dk1"/>
              </a:buClr>
              <a:buSzPts val="1800"/>
              <a:buFont typeface="Noto Sans Symbols"/>
              <a:buChar char="⮚"/>
            </a:pPr>
            <a:r>
              <a:rPr lang="en-US" sz="1800" b="0" i="0" u="none" strike="noStrike" cap="none">
                <a:solidFill>
                  <a:schemeClr val="dk1"/>
                </a:solidFill>
                <a:latin typeface="Montserrat"/>
                <a:ea typeface="Montserrat"/>
                <a:cs typeface="Montserrat"/>
                <a:sym typeface="Montserrat"/>
              </a:rPr>
              <a:t>But Regular fees are from 22500-29500 for these programs ( Offer is Going on ) </a:t>
            </a:r>
            <a:endParaRPr sz="1800" b="0" i="0" u="none" strike="noStrike" cap="none">
              <a:solidFill>
                <a:schemeClr val="dk1"/>
              </a:solidFill>
              <a:latin typeface="Montserrat"/>
              <a:ea typeface="Montserrat"/>
              <a:cs typeface="Montserrat"/>
              <a:sym typeface="Montserrat"/>
            </a:endParaRPr>
          </a:p>
          <a:p>
            <a:pPr marL="698500" marR="344170" lvl="0" indent="-339725" algn="l" rtl="0">
              <a:lnSpc>
                <a:spcPct val="110400"/>
              </a:lnSpc>
              <a:spcBef>
                <a:spcPts val="980"/>
              </a:spcBef>
              <a:spcAft>
                <a:spcPts val="0"/>
              </a:spcAft>
              <a:buClr>
                <a:schemeClr val="dk1"/>
              </a:buClr>
              <a:buSzPts val="1800"/>
              <a:buFont typeface="Arial"/>
              <a:buChar char="•"/>
            </a:pPr>
            <a:r>
              <a:rPr lang="en-US" sz="1800">
                <a:solidFill>
                  <a:schemeClr val="dk1"/>
                </a:solidFill>
                <a:latin typeface="Montserrat"/>
                <a:ea typeface="Montserrat"/>
                <a:cs typeface="Montserrat"/>
                <a:sym typeface="Montserrat"/>
              </a:rPr>
              <a:t>1-year programs regular tuition: 14,000CAD+ (total)</a:t>
            </a:r>
            <a:endParaRPr sz="1800">
              <a:solidFill>
                <a:schemeClr val="dk1"/>
              </a:solidFill>
              <a:latin typeface="Montserrat"/>
              <a:ea typeface="Montserrat"/>
              <a:cs typeface="Montserrat"/>
              <a:sym typeface="Montserrat"/>
            </a:endParaRPr>
          </a:p>
          <a:p>
            <a:pPr marL="698500" marR="5080" lvl="1" indent="-339725" algn="l" rtl="0">
              <a:lnSpc>
                <a:spcPct val="106800"/>
              </a:lnSpc>
              <a:spcBef>
                <a:spcPts val="600"/>
              </a:spcBef>
              <a:spcAft>
                <a:spcPts val="0"/>
              </a:spcAft>
              <a:buClr>
                <a:schemeClr val="dk1"/>
              </a:buClr>
              <a:buSzPts val="1800"/>
              <a:buFont typeface="Arial"/>
              <a:buChar char="•"/>
            </a:pPr>
            <a:r>
              <a:rPr lang="en-US" sz="1800" b="0" i="0" u="none" strike="noStrike" cap="none">
                <a:solidFill>
                  <a:schemeClr val="dk1"/>
                </a:solidFill>
                <a:latin typeface="Montserrat"/>
                <a:ea typeface="Montserrat"/>
                <a:cs typeface="Montserrat"/>
                <a:sym typeface="Montserrat"/>
              </a:rPr>
              <a:t>2023 special: 14,000CAD  total; single payment</a:t>
            </a:r>
            <a:endParaRPr sz="1800" b="0" i="0" u="none" strike="noStrike" cap="none">
              <a:solidFill>
                <a:schemeClr val="dk1"/>
              </a:solidFill>
              <a:latin typeface="Montserrat"/>
              <a:ea typeface="Montserrat"/>
              <a:cs typeface="Montserrat"/>
              <a:sym typeface="Montserra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126"/>
        <p:cNvGrpSpPr/>
        <p:nvPr/>
      </p:nvGrpSpPr>
      <p:grpSpPr>
        <a:xfrm>
          <a:off x="0" y="0"/>
          <a:ext cx="0" cy="0"/>
          <a:chOff x="0" y="0"/>
          <a:chExt cx="0" cy="0"/>
        </a:xfrm>
      </p:grpSpPr>
      <p:sp>
        <p:nvSpPr>
          <p:cNvPr id="1148" name="Google Shape;1148;p33"/>
          <p:cNvSpPr txBox="1"/>
          <p:nvPr/>
        </p:nvSpPr>
        <p:spPr>
          <a:xfrm>
            <a:off x="364127" y="307104"/>
            <a:ext cx="807195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3185"/>
                </a:solidFill>
                <a:latin typeface="Montserrat"/>
                <a:ea typeface="Montserrat"/>
                <a:cs typeface="Montserrat"/>
                <a:sym typeface="Montserrat"/>
              </a:rPr>
              <a:t>Pathways with TWU</a:t>
            </a:r>
            <a:endParaRPr/>
          </a:p>
        </p:txBody>
      </p:sp>
      <p:sp>
        <p:nvSpPr>
          <p:cNvPr id="1149" name="Google Shape;1149;p33"/>
          <p:cNvSpPr txBox="1"/>
          <p:nvPr/>
        </p:nvSpPr>
        <p:spPr>
          <a:xfrm>
            <a:off x="6676533" y="9514007"/>
            <a:ext cx="1481349" cy="10779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1150" name="Google Shape;1150;p33"/>
          <p:cNvSpPr txBox="1"/>
          <p:nvPr/>
        </p:nvSpPr>
        <p:spPr>
          <a:xfrm>
            <a:off x="15879728" y="5258995"/>
            <a:ext cx="1481137" cy="10782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grpSp>
        <p:nvGrpSpPr>
          <p:cNvPr id="1151" name="Google Shape;1151;p33"/>
          <p:cNvGrpSpPr/>
          <p:nvPr/>
        </p:nvGrpSpPr>
        <p:grpSpPr>
          <a:xfrm>
            <a:off x="892172" y="2856010"/>
            <a:ext cx="1263052" cy="1145980"/>
            <a:chOff x="892172" y="2856010"/>
            <a:chExt cx="1263052" cy="1145980"/>
          </a:xfrm>
        </p:grpSpPr>
        <p:sp>
          <p:nvSpPr>
            <p:cNvPr id="1152" name="Google Shape;1152;p33"/>
            <p:cNvSpPr/>
            <p:nvPr/>
          </p:nvSpPr>
          <p:spPr>
            <a:xfrm>
              <a:off x="892172" y="2856010"/>
              <a:ext cx="1263052" cy="1145980"/>
            </a:xfrm>
            <a:prstGeom prst="roundRect">
              <a:avLst>
                <a:gd name="adj" fmla="val 9159"/>
              </a:avLst>
            </a:prstGeom>
            <a:solidFill>
              <a:srgbClr val="FF31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b="1" i="0" u="none" strike="noStrike">
                <a:solidFill>
                  <a:srgbClr val="000000"/>
                </a:solidFill>
                <a:latin typeface="Montserrat Medium"/>
                <a:ea typeface="Montserrat Medium"/>
                <a:cs typeface="Montserrat Medium"/>
                <a:sym typeface="Montserrat Medium"/>
              </a:endParaRPr>
            </a:p>
          </p:txBody>
        </p:sp>
        <p:sp>
          <p:nvSpPr>
            <p:cNvPr id="1153" name="Google Shape;1153;p33"/>
            <p:cNvSpPr txBox="1"/>
            <p:nvPr/>
          </p:nvSpPr>
          <p:spPr>
            <a:xfrm>
              <a:off x="977998" y="2967335"/>
              <a:ext cx="1012102"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400" b="1">
                  <a:solidFill>
                    <a:schemeClr val="lt1"/>
                  </a:solidFill>
                  <a:latin typeface="Montserrat"/>
                  <a:ea typeface="Montserrat"/>
                  <a:cs typeface="Montserrat"/>
                  <a:sym typeface="Montserrat"/>
                </a:rPr>
                <a:t>01</a:t>
              </a:r>
              <a:endParaRPr/>
            </a:p>
          </p:txBody>
        </p:sp>
      </p:grpSp>
      <p:grpSp>
        <p:nvGrpSpPr>
          <p:cNvPr id="1154" name="Google Shape;1154;p33"/>
          <p:cNvGrpSpPr/>
          <p:nvPr/>
        </p:nvGrpSpPr>
        <p:grpSpPr>
          <a:xfrm>
            <a:off x="2072662" y="1583718"/>
            <a:ext cx="9207741" cy="3783098"/>
            <a:chOff x="2296399" y="2238226"/>
            <a:chExt cx="9207741" cy="3318466"/>
          </a:xfrm>
        </p:grpSpPr>
        <p:sp>
          <p:nvSpPr>
            <p:cNvPr id="1155" name="Google Shape;1155;p33"/>
            <p:cNvSpPr/>
            <p:nvPr/>
          </p:nvSpPr>
          <p:spPr>
            <a:xfrm>
              <a:off x="2296399" y="2238226"/>
              <a:ext cx="9207741" cy="3318466"/>
            </a:xfrm>
            <a:prstGeom prst="roundRect">
              <a:avLst>
                <a:gd name="adj" fmla="val 2591"/>
              </a:avLst>
            </a:prstGeom>
            <a:solidFill>
              <a:schemeClr val="lt1"/>
            </a:solidFill>
            <a:ln w="28575" cap="flat" cmpd="sng">
              <a:solidFill>
                <a:srgbClr val="FF3185"/>
              </a:solidFill>
              <a:prstDash val="solid"/>
              <a:miter lim="800000"/>
              <a:headEnd type="none" w="sm" len="sm"/>
              <a:tailEnd type="none" w="sm" len="sm"/>
            </a:ln>
            <a:effectLst>
              <a:outerShdw blurRad="304800" sx="98000" sy="98000" algn="ctr" rotWithShape="0">
                <a:srgbClr val="000000">
                  <a:alpha val="2196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156" name="Google Shape;1156;p33" descr="A screen shot of a cell phone&#10;&#10;Description automatically generated"/>
            <p:cNvPicPr preferRelativeResize="0"/>
            <p:nvPr/>
          </p:nvPicPr>
          <p:blipFill rotWithShape="1">
            <a:blip r:embed="rId3">
              <a:alphaModFix/>
            </a:blip>
            <a:srcRect/>
            <a:stretch/>
          </p:blipFill>
          <p:spPr>
            <a:xfrm>
              <a:off x="2378961" y="2400044"/>
              <a:ext cx="9042617" cy="3040913"/>
            </a:xfrm>
            <a:prstGeom prst="rect">
              <a:avLst/>
            </a:prstGeom>
            <a:noFill/>
            <a:ln>
              <a:noFill/>
            </a:ln>
          </p:spPr>
        </p:pic>
      </p:gr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160"/>
        <p:cNvGrpSpPr/>
        <p:nvPr/>
      </p:nvGrpSpPr>
      <p:grpSpPr>
        <a:xfrm>
          <a:off x="0" y="0"/>
          <a:ext cx="0" cy="0"/>
          <a:chOff x="0" y="0"/>
          <a:chExt cx="0" cy="0"/>
        </a:xfrm>
      </p:grpSpPr>
      <p:sp>
        <p:nvSpPr>
          <p:cNvPr id="1182" name="Google Shape;1182;p34"/>
          <p:cNvSpPr txBox="1"/>
          <p:nvPr/>
        </p:nvSpPr>
        <p:spPr>
          <a:xfrm>
            <a:off x="364127" y="307104"/>
            <a:ext cx="807195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3185"/>
                </a:solidFill>
                <a:latin typeface="Montserrat"/>
                <a:ea typeface="Montserrat"/>
                <a:cs typeface="Montserrat"/>
                <a:sym typeface="Montserrat"/>
              </a:rPr>
              <a:t>Pathways with TWU</a:t>
            </a:r>
            <a:endParaRPr/>
          </a:p>
        </p:txBody>
      </p:sp>
      <p:sp>
        <p:nvSpPr>
          <p:cNvPr id="1183" name="Google Shape;1183;p34"/>
          <p:cNvSpPr txBox="1"/>
          <p:nvPr/>
        </p:nvSpPr>
        <p:spPr>
          <a:xfrm>
            <a:off x="6676533" y="9514007"/>
            <a:ext cx="1481349" cy="10779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1184" name="Google Shape;1184;p34"/>
          <p:cNvSpPr txBox="1"/>
          <p:nvPr/>
        </p:nvSpPr>
        <p:spPr>
          <a:xfrm>
            <a:off x="15879728" y="5258995"/>
            <a:ext cx="1481137" cy="10782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grpSp>
        <p:nvGrpSpPr>
          <p:cNvPr id="1185" name="Google Shape;1185;p34"/>
          <p:cNvGrpSpPr/>
          <p:nvPr/>
        </p:nvGrpSpPr>
        <p:grpSpPr>
          <a:xfrm>
            <a:off x="884964" y="2856010"/>
            <a:ext cx="1263052" cy="1145980"/>
            <a:chOff x="892172" y="2856010"/>
            <a:chExt cx="1263052" cy="1145980"/>
          </a:xfrm>
        </p:grpSpPr>
        <p:sp>
          <p:nvSpPr>
            <p:cNvPr id="1186" name="Google Shape;1186;p34"/>
            <p:cNvSpPr/>
            <p:nvPr/>
          </p:nvSpPr>
          <p:spPr>
            <a:xfrm>
              <a:off x="892172" y="2856010"/>
              <a:ext cx="1263052" cy="1145980"/>
            </a:xfrm>
            <a:prstGeom prst="roundRect">
              <a:avLst>
                <a:gd name="adj" fmla="val 9159"/>
              </a:avLst>
            </a:prstGeom>
            <a:solidFill>
              <a:srgbClr val="FF31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b="1" i="0" u="none" strike="noStrike">
                <a:solidFill>
                  <a:srgbClr val="000000"/>
                </a:solidFill>
                <a:latin typeface="Montserrat Medium"/>
                <a:ea typeface="Montserrat Medium"/>
                <a:cs typeface="Montserrat Medium"/>
                <a:sym typeface="Montserrat Medium"/>
              </a:endParaRPr>
            </a:p>
          </p:txBody>
        </p:sp>
        <p:sp>
          <p:nvSpPr>
            <p:cNvPr id="1187" name="Google Shape;1187;p34"/>
            <p:cNvSpPr txBox="1"/>
            <p:nvPr/>
          </p:nvSpPr>
          <p:spPr>
            <a:xfrm>
              <a:off x="940927" y="2967335"/>
              <a:ext cx="1094664"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400" b="1">
                  <a:solidFill>
                    <a:schemeClr val="lt1"/>
                  </a:solidFill>
                  <a:latin typeface="Montserrat"/>
                  <a:ea typeface="Montserrat"/>
                  <a:cs typeface="Montserrat"/>
                  <a:sym typeface="Montserrat"/>
                </a:rPr>
                <a:t>02</a:t>
              </a:r>
              <a:endParaRPr/>
            </a:p>
          </p:txBody>
        </p:sp>
      </p:grpSp>
      <p:grpSp>
        <p:nvGrpSpPr>
          <p:cNvPr id="1188" name="Google Shape;1188;p34"/>
          <p:cNvGrpSpPr/>
          <p:nvPr/>
        </p:nvGrpSpPr>
        <p:grpSpPr>
          <a:xfrm>
            <a:off x="2072662" y="1593420"/>
            <a:ext cx="9207741" cy="3671159"/>
            <a:chOff x="1370881" y="1888652"/>
            <a:chExt cx="9207741" cy="3671159"/>
          </a:xfrm>
        </p:grpSpPr>
        <p:sp>
          <p:nvSpPr>
            <p:cNvPr id="1189" name="Google Shape;1189;p34"/>
            <p:cNvSpPr/>
            <p:nvPr/>
          </p:nvSpPr>
          <p:spPr>
            <a:xfrm>
              <a:off x="1370881" y="1888652"/>
              <a:ext cx="9207741" cy="3671159"/>
            </a:xfrm>
            <a:prstGeom prst="roundRect">
              <a:avLst>
                <a:gd name="adj" fmla="val 2591"/>
              </a:avLst>
            </a:prstGeom>
            <a:solidFill>
              <a:schemeClr val="lt1"/>
            </a:solidFill>
            <a:ln w="28575" cap="flat" cmpd="sng">
              <a:solidFill>
                <a:srgbClr val="FF3185"/>
              </a:solidFill>
              <a:prstDash val="solid"/>
              <a:miter lim="800000"/>
              <a:headEnd type="none" w="sm" len="sm"/>
              <a:tailEnd type="none" w="sm" len="sm"/>
            </a:ln>
            <a:effectLst>
              <a:outerShdw blurRad="304800" sx="98000" sy="98000" algn="ctr" rotWithShape="0">
                <a:srgbClr val="000000">
                  <a:alpha val="2196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190" name="Google Shape;1190;p34" descr="A close-up of a sign&#10;&#10;Description automatically generated"/>
            <p:cNvPicPr preferRelativeResize="0"/>
            <p:nvPr/>
          </p:nvPicPr>
          <p:blipFill rotWithShape="1">
            <a:blip r:embed="rId3">
              <a:alphaModFix/>
            </a:blip>
            <a:srcRect/>
            <a:stretch/>
          </p:blipFill>
          <p:spPr>
            <a:xfrm>
              <a:off x="1434512" y="1948577"/>
              <a:ext cx="9069100" cy="3587249"/>
            </a:xfrm>
            <a:prstGeom prst="rect">
              <a:avLst/>
            </a:prstGeom>
            <a:noFill/>
            <a:ln>
              <a:noFill/>
            </a:ln>
          </p:spPr>
        </p:pic>
      </p:gr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194"/>
        <p:cNvGrpSpPr/>
        <p:nvPr/>
      </p:nvGrpSpPr>
      <p:grpSpPr>
        <a:xfrm>
          <a:off x="0" y="0"/>
          <a:ext cx="0" cy="0"/>
          <a:chOff x="0" y="0"/>
          <a:chExt cx="0" cy="0"/>
        </a:xfrm>
      </p:grpSpPr>
      <p:pic>
        <p:nvPicPr>
          <p:cNvPr id="1195" name="Google Shape;1195;p35" descr="A white and pink logo"/>
          <p:cNvPicPr preferRelativeResize="0"/>
          <p:nvPr/>
        </p:nvPicPr>
        <p:blipFill rotWithShape="1">
          <a:blip r:embed="rId3">
            <a:alphaModFix/>
          </a:blip>
          <a:srcRect/>
          <a:stretch/>
        </p:blipFill>
        <p:spPr>
          <a:xfrm>
            <a:off x="0" y="0"/>
            <a:ext cx="12177444" cy="6858000"/>
          </a:xfrm>
          <a:prstGeom prst="rect">
            <a:avLst/>
          </a:prstGeom>
          <a:noFill/>
          <a:ln>
            <a:noFill/>
          </a:ln>
        </p:spPr>
      </p:pic>
      <p:sp>
        <p:nvSpPr>
          <p:cNvPr id="1216" name="Google Shape;1216;p35"/>
          <p:cNvSpPr txBox="1"/>
          <p:nvPr/>
        </p:nvSpPr>
        <p:spPr>
          <a:xfrm>
            <a:off x="364127" y="307104"/>
            <a:ext cx="807195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3185"/>
                </a:solidFill>
                <a:latin typeface="Montserrat"/>
                <a:ea typeface="Montserrat"/>
                <a:cs typeface="Montserrat"/>
                <a:sym typeface="Montserrat"/>
              </a:rPr>
              <a:t>Continued……</a:t>
            </a:r>
            <a:endParaRPr/>
          </a:p>
        </p:txBody>
      </p:sp>
      <p:sp>
        <p:nvSpPr>
          <p:cNvPr id="1217" name="Google Shape;1217;p35"/>
          <p:cNvSpPr txBox="1"/>
          <p:nvPr/>
        </p:nvSpPr>
        <p:spPr>
          <a:xfrm>
            <a:off x="6676533" y="9514007"/>
            <a:ext cx="1481349" cy="10779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1218" name="Google Shape;1218;p35"/>
          <p:cNvSpPr txBox="1"/>
          <p:nvPr/>
        </p:nvSpPr>
        <p:spPr>
          <a:xfrm>
            <a:off x="15879728" y="5258995"/>
            <a:ext cx="1481137" cy="10782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grpSp>
        <p:nvGrpSpPr>
          <p:cNvPr id="1219" name="Google Shape;1219;p35"/>
          <p:cNvGrpSpPr/>
          <p:nvPr/>
        </p:nvGrpSpPr>
        <p:grpSpPr>
          <a:xfrm>
            <a:off x="884964" y="2856010"/>
            <a:ext cx="1263052" cy="1145980"/>
            <a:chOff x="892172" y="2856010"/>
            <a:chExt cx="1263052" cy="1145980"/>
          </a:xfrm>
        </p:grpSpPr>
        <p:sp>
          <p:nvSpPr>
            <p:cNvPr id="1220" name="Google Shape;1220;p35"/>
            <p:cNvSpPr/>
            <p:nvPr/>
          </p:nvSpPr>
          <p:spPr>
            <a:xfrm>
              <a:off x="892172" y="2856010"/>
              <a:ext cx="1263052" cy="1145980"/>
            </a:xfrm>
            <a:prstGeom prst="roundRect">
              <a:avLst>
                <a:gd name="adj" fmla="val 9159"/>
              </a:avLst>
            </a:prstGeom>
            <a:solidFill>
              <a:srgbClr val="FF31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b="1" i="0" u="none" strike="noStrike">
                <a:solidFill>
                  <a:srgbClr val="000000"/>
                </a:solidFill>
                <a:latin typeface="Montserrat Medium"/>
                <a:ea typeface="Montserrat Medium"/>
                <a:cs typeface="Montserrat Medium"/>
                <a:sym typeface="Montserrat Medium"/>
              </a:endParaRPr>
            </a:p>
          </p:txBody>
        </p:sp>
        <p:sp>
          <p:nvSpPr>
            <p:cNvPr id="1221" name="Google Shape;1221;p35"/>
            <p:cNvSpPr txBox="1"/>
            <p:nvPr/>
          </p:nvSpPr>
          <p:spPr>
            <a:xfrm>
              <a:off x="940927" y="2967335"/>
              <a:ext cx="1094664"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400" b="1">
                  <a:solidFill>
                    <a:schemeClr val="lt1"/>
                  </a:solidFill>
                  <a:latin typeface="Montserrat"/>
                  <a:ea typeface="Montserrat"/>
                  <a:cs typeface="Montserrat"/>
                  <a:sym typeface="Montserrat"/>
                </a:rPr>
                <a:t>03</a:t>
              </a:r>
              <a:endParaRPr/>
            </a:p>
          </p:txBody>
        </p:sp>
      </p:grpSp>
      <p:grpSp>
        <p:nvGrpSpPr>
          <p:cNvPr id="1222" name="Google Shape;1222;p35"/>
          <p:cNvGrpSpPr/>
          <p:nvPr/>
        </p:nvGrpSpPr>
        <p:grpSpPr>
          <a:xfrm>
            <a:off x="2072663" y="1593420"/>
            <a:ext cx="8998992" cy="3773396"/>
            <a:chOff x="2072663" y="1593420"/>
            <a:chExt cx="8998992" cy="3773396"/>
          </a:xfrm>
        </p:grpSpPr>
        <p:sp>
          <p:nvSpPr>
            <p:cNvPr id="1223" name="Google Shape;1223;p35"/>
            <p:cNvSpPr/>
            <p:nvPr/>
          </p:nvSpPr>
          <p:spPr>
            <a:xfrm>
              <a:off x="2072663" y="1593420"/>
              <a:ext cx="8998992" cy="3773396"/>
            </a:xfrm>
            <a:prstGeom prst="roundRect">
              <a:avLst>
                <a:gd name="adj" fmla="val 2591"/>
              </a:avLst>
            </a:prstGeom>
            <a:solidFill>
              <a:schemeClr val="lt1"/>
            </a:solidFill>
            <a:ln w="28575" cap="flat" cmpd="sng">
              <a:solidFill>
                <a:srgbClr val="FF3185"/>
              </a:solidFill>
              <a:prstDash val="solid"/>
              <a:miter lim="800000"/>
              <a:headEnd type="none" w="sm" len="sm"/>
              <a:tailEnd type="none" w="sm" len="sm"/>
            </a:ln>
            <a:effectLst>
              <a:outerShdw blurRad="304800" sx="98000" sy="98000" algn="ctr" rotWithShape="0">
                <a:srgbClr val="000000">
                  <a:alpha val="2196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224" name="Google Shape;1224;p35"/>
            <p:cNvPicPr preferRelativeResize="0"/>
            <p:nvPr/>
          </p:nvPicPr>
          <p:blipFill rotWithShape="1">
            <a:blip r:embed="rId4">
              <a:alphaModFix/>
            </a:blip>
            <a:srcRect/>
            <a:stretch/>
          </p:blipFill>
          <p:spPr>
            <a:xfrm>
              <a:off x="2192679" y="1683933"/>
              <a:ext cx="8676640" cy="3556000"/>
            </a:xfrm>
            <a:prstGeom prst="rect">
              <a:avLst/>
            </a:prstGeom>
            <a:noFill/>
            <a:ln>
              <a:noFill/>
            </a:ln>
          </p:spPr>
        </p:pic>
      </p:gr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228"/>
        <p:cNvGrpSpPr/>
        <p:nvPr/>
      </p:nvGrpSpPr>
      <p:grpSpPr>
        <a:xfrm>
          <a:off x="0" y="0"/>
          <a:ext cx="0" cy="0"/>
          <a:chOff x="0" y="0"/>
          <a:chExt cx="0" cy="0"/>
        </a:xfrm>
      </p:grpSpPr>
      <p:sp>
        <p:nvSpPr>
          <p:cNvPr id="1250" name="Google Shape;1250;p36"/>
          <p:cNvSpPr txBox="1"/>
          <p:nvPr/>
        </p:nvSpPr>
        <p:spPr>
          <a:xfrm>
            <a:off x="364127" y="307104"/>
            <a:ext cx="807195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3185"/>
                </a:solidFill>
                <a:latin typeface="Montserrat"/>
                <a:ea typeface="Montserrat"/>
                <a:cs typeface="Montserrat"/>
                <a:sym typeface="Montserrat"/>
              </a:rPr>
              <a:t>Pathways with KPU</a:t>
            </a:r>
            <a:endParaRPr/>
          </a:p>
        </p:txBody>
      </p:sp>
      <p:sp>
        <p:nvSpPr>
          <p:cNvPr id="1251" name="Google Shape;1251;p36"/>
          <p:cNvSpPr txBox="1"/>
          <p:nvPr/>
        </p:nvSpPr>
        <p:spPr>
          <a:xfrm>
            <a:off x="6676533" y="9514007"/>
            <a:ext cx="1481349" cy="10779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1252" name="Google Shape;1252;p36"/>
          <p:cNvSpPr txBox="1"/>
          <p:nvPr/>
        </p:nvSpPr>
        <p:spPr>
          <a:xfrm>
            <a:off x="15879728" y="5258995"/>
            <a:ext cx="1481137" cy="10782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grpSp>
        <p:nvGrpSpPr>
          <p:cNvPr id="1253" name="Google Shape;1253;p36"/>
          <p:cNvGrpSpPr/>
          <p:nvPr/>
        </p:nvGrpSpPr>
        <p:grpSpPr>
          <a:xfrm>
            <a:off x="1344176" y="1887570"/>
            <a:ext cx="9635905" cy="3773396"/>
            <a:chOff x="2072662" y="1593420"/>
            <a:chExt cx="9635905" cy="3773396"/>
          </a:xfrm>
        </p:grpSpPr>
        <p:sp>
          <p:nvSpPr>
            <p:cNvPr id="1254" name="Google Shape;1254;p36"/>
            <p:cNvSpPr/>
            <p:nvPr/>
          </p:nvSpPr>
          <p:spPr>
            <a:xfrm>
              <a:off x="2072662" y="1593420"/>
              <a:ext cx="9635905" cy="3773396"/>
            </a:xfrm>
            <a:prstGeom prst="roundRect">
              <a:avLst>
                <a:gd name="adj" fmla="val 2591"/>
              </a:avLst>
            </a:prstGeom>
            <a:solidFill>
              <a:schemeClr val="lt1"/>
            </a:solidFill>
            <a:ln w="28575" cap="flat" cmpd="sng">
              <a:solidFill>
                <a:srgbClr val="FF3185"/>
              </a:solidFill>
              <a:prstDash val="solid"/>
              <a:miter lim="800000"/>
              <a:headEnd type="none" w="sm" len="sm"/>
              <a:tailEnd type="none" w="sm" len="sm"/>
            </a:ln>
            <a:effectLst>
              <a:outerShdw blurRad="304800" sx="98000" sy="98000" algn="ctr" rotWithShape="0">
                <a:srgbClr val="000000">
                  <a:alpha val="2196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255" name="Google Shape;1255;p36" descr="A diagram of a company&#10;&#10;Description automatically generated"/>
            <p:cNvPicPr preferRelativeResize="0"/>
            <p:nvPr/>
          </p:nvPicPr>
          <p:blipFill rotWithShape="1">
            <a:blip r:embed="rId3">
              <a:alphaModFix/>
            </a:blip>
            <a:srcRect/>
            <a:stretch/>
          </p:blipFill>
          <p:spPr>
            <a:xfrm>
              <a:off x="2255309" y="1796810"/>
              <a:ext cx="9255760" cy="3325688"/>
            </a:xfrm>
            <a:prstGeom prst="rect">
              <a:avLst/>
            </a:prstGeom>
            <a:noFill/>
            <a:ln>
              <a:noFill/>
            </a:ln>
          </p:spPr>
        </p:pic>
      </p:grpSp>
      <p:sp>
        <p:nvSpPr>
          <p:cNvPr id="1256" name="Google Shape;1256;p36"/>
          <p:cNvSpPr/>
          <p:nvPr/>
        </p:nvSpPr>
        <p:spPr>
          <a:xfrm>
            <a:off x="992257" y="1231127"/>
            <a:ext cx="1263052" cy="1145980"/>
          </a:xfrm>
          <a:prstGeom prst="roundRect">
            <a:avLst>
              <a:gd name="adj" fmla="val 9159"/>
            </a:avLst>
          </a:prstGeom>
          <a:solidFill>
            <a:srgbClr val="FF31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b="1" i="0" u="none" strike="noStrike">
              <a:solidFill>
                <a:srgbClr val="000000"/>
              </a:solidFill>
              <a:latin typeface="Montserrat Medium"/>
              <a:ea typeface="Montserrat Medium"/>
              <a:cs typeface="Montserrat Medium"/>
              <a:sym typeface="Montserrat Medium"/>
            </a:endParaRPr>
          </a:p>
        </p:txBody>
      </p:sp>
      <p:sp>
        <p:nvSpPr>
          <p:cNvPr id="1257" name="Google Shape;1257;p36"/>
          <p:cNvSpPr txBox="1"/>
          <p:nvPr/>
        </p:nvSpPr>
        <p:spPr>
          <a:xfrm>
            <a:off x="1115154" y="1342452"/>
            <a:ext cx="1094664"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400" b="1">
                <a:solidFill>
                  <a:schemeClr val="lt1"/>
                </a:solidFill>
                <a:latin typeface="Montserrat"/>
                <a:ea typeface="Montserrat"/>
                <a:cs typeface="Montserrat"/>
                <a:sym typeface="Montserrat"/>
              </a:rPr>
              <a:t>01</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261"/>
        <p:cNvGrpSpPr/>
        <p:nvPr/>
      </p:nvGrpSpPr>
      <p:grpSpPr>
        <a:xfrm>
          <a:off x="0" y="0"/>
          <a:ext cx="0" cy="0"/>
          <a:chOff x="0" y="0"/>
          <a:chExt cx="0" cy="0"/>
        </a:xfrm>
      </p:grpSpPr>
      <p:sp>
        <p:nvSpPr>
          <p:cNvPr id="1283" name="Google Shape;1283;p37"/>
          <p:cNvSpPr txBox="1"/>
          <p:nvPr/>
        </p:nvSpPr>
        <p:spPr>
          <a:xfrm>
            <a:off x="364127" y="307104"/>
            <a:ext cx="807195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3185"/>
                </a:solidFill>
                <a:latin typeface="Montserrat"/>
                <a:ea typeface="Montserrat"/>
                <a:cs typeface="Montserrat"/>
                <a:sym typeface="Montserrat"/>
              </a:rPr>
              <a:t>Pathways with KPU</a:t>
            </a:r>
            <a:endParaRPr/>
          </a:p>
        </p:txBody>
      </p:sp>
      <p:sp>
        <p:nvSpPr>
          <p:cNvPr id="1284" name="Google Shape;1284;p37"/>
          <p:cNvSpPr txBox="1"/>
          <p:nvPr/>
        </p:nvSpPr>
        <p:spPr>
          <a:xfrm>
            <a:off x="6676533" y="9514007"/>
            <a:ext cx="1481349" cy="10779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1285" name="Google Shape;1285;p37"/>
          <p:cNvSpPr txBox="1"/>
          <p:nvPr/>
        </p:nvSpPr>
        <p:spPr>
          <a:xfrm>
            <a:off x="15879728" y="5258995"/>
            <a:ext cx="1481137" cy="10782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grpSp>
        <p:nvGrpSpPr>
          <p:cNvPr id="1286" name="Google Shape;1286;p37"/>
          <p:cNvGrpSpPr/>
          <p:nvPr/>
        </p:nvGrpSpPr>
        <p:grpSpPr>
          <a:xfrm>
            <a:off x="1344176" y="1887570"/>
            <a:ext cx="9635905" cy="3773396"/>
            <a:chOff x="1344176" y="1887570"/>
            <a:chExt cx="9635905" cy="3773396"/>
          </a:xfrm>
        </p:grpSpPr>
        <p:sp>
          <p:nvSpPr>
            <p:cNvPr id="1287" name="Google Shape;1287;p37"/>
            <p:cNvSpPr/>
            <p:nvPr/>
          </p:nvSpPr>
          <p:spPr>
            <a:xfrm>
              <a:off x="1344176" y="1887570"/>
              <a:ext cx="9635905" cy="3773396"/>
            </a:xfrm>
            <a:prstGeom prst="roundRect">
              <a:avLst>
                <a:gd name="adj" fmla="val 2591"/>
              </a:avLst>
            </a:prstGeom>
            <a:solidFill>
              <a:schemeClr val="lt1"/>
            </a:solidFill>
            <a:ln w="28575" cap="flat" cmpd="sng">
              <a:solidFill>
                <a:srgbClr val="FF3185"/>
              </a:solidFill>
              <a:prstDash val="solid"/>
              <a:miter lim="800000"/>
              <a:headEnd type="none" w="sm" len="sm"/>
              <a:tailEnd type="none" w="sm" len="sm"/>
            </a:ln>
            <a:effectLst>
              <a:outerShdw blurRad="304800" sx="98000" sy="98000" algn="ctr" rotWithShape="0">
                <a:srgbClr val="000000">
                  <a:alpha val="2196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288" name="Google Shape;1288;p37" descr="A diagram of a company&#10;&#10;Description automatically generated"/>
            <p:cNvPicPr preferRelativeResize="0"/>
            <p:nvPr/>
          </p:nvPicPr>
          <p:blipFill rotWithShape="1">
            <a:blip r:embed="rId3">
              <a:alphaModFix/>
            </a:blip>
            <a:srcRect/>
            <a:stretch/>
          </p:blipFill>
          <p:spPr>
            <a:xfrm>
              <a:off x="1468120" y="2020207"/>
              <a:ext cx="9379704" cy="3495341"/>
            </a:xfrm>
            <a:prstGeom prst="rect">
              <a:avLst/>
            </a:prstGeom>
            <a:noFill/>
            <a:ln>
              <a:noFill/>
            </a:ln>
          </p:spPr>
        </p:pic>
      </p:grpSp>
      <p:sp>
        <p:nvSpPr>
          <p:cNvPr id="1289" name="Google Shape;1289;p37"/>
          <p:cNvSpPr/>
          <p:nvPr/>
        </p:nvSpPr>
        <p:spPr>
          <a:xfrm>
            <a:off x="992257" y="1231127"/>
            <a:ext cx="1263052" cy="1145980"/>
          </a:xfrm>
          <a:prstGeom prst="roundRect">
            <a:avLst>
              <a:gd name="adj" fmla="val 9159"/>
            </a:avLst>
          </a:prstGeom>
          <a:solidFill>
            <a:srgbClr val="FF31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b="1" i="0" u="none" strike="noStrike">
              <a:solidFill>
                <a:srgbClr val="000000"/>
              </a:solidFill>
              <a:latin typeface="Montserrat Medium"/>
              <a:ea typeface="Montserrat Medium"/>
              <a:cs typeface="Montserrat Medium"/>
              <a:sym typeface="Montserrat Medium"/>
            </a:endParaRPr>
          </a:p>
        </p:txBody>
      </p:sp>
      <p:sp>
        <p:nvSpPr>
          <p:cNvPr id="1290" name="Google Shape;1290;p37"/>
          <p:cNvSpPr txBox="1"/>
          <p:nvPr/>
        </p:nvSpPr>
        <p:spPr>
          <a:xfrm>
            <a:off x="1065726" y="1342452"/>
            <a:ext cx="1094664"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400" b="1">
                <a:solidFill>
                  <a:schemeClr val="lt1"/>
                </a:solidFill>
                <a:latin typeface="Montserrat"/>
                <a:ea typeface="Montserrat"/>
                <a:cs typeface="Montserrat"/>
                <a:sym typeface="Montserrat"/>
              </a:rPr>
              <a:t>02</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294"/>
        <p:cNvGrpSpPr/>
        <p:nvPr/>
      </p:nvGrpSpPr>
      <p:grpSpPr>
        <a:xfrm>
          <a:off x="0" y="0"/>
          <a:ext cx="0" cy="0"/>
          <a:chOff x="0" y="0"/>
          <a:chExt cx="0" cy="0"/>
        </a:xfrm>
      </p:grpSpPr>
      <p:sp>
        <p:nvSpPr>
          <p:cNvPr id="1316" name="Google Shape;1316;p38"/>
          <p:cNvSpPr txBox="1"/>
          <p:nvPr/>
        </p:nvSpPr>
        <p:spPr>
          <a:xfrm>
            <a:off x="364127" y="307104"/>
            <a:ext cx="807195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3185"/>
                </a:solidFill>
                <a:latin typeface="Montserrat"/>
                <a:ea typeface="Montserrat"/>
                <a:cs typeface="Montserrat"/>
                <a:sym typeface="Montserrat"/>
              </a:rPr>
              <a:t>Pathways with VCC </a:t>
            </a:r>
            <a:endParaRPr/>
          </a:p>
        </p:txBody>
      </p:sp>
      <p:sp>
        <p:nvSpPr>
          <p:cNvPr id="1317" name="Google Shape;1317;p38"/>
          <p:cNvSpPr txBox="1"/>
          <p:nvPr/>
        </p:nvSpPr>
        <p:spPr>
          <a:xfrm>
            <a:off x="6676533" y="9514007"/>
            <a:ext cx="1481349" cy="10779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1318" name="Google Shape;1318;p38"/>
          <p:cNvSpPr txBox="1"/>
          <p:nvPr/>
        </p:nvSpPr>
        <p:spPr>
          <a:xfrm>
            <a:off x="15879728" y="5258995"/>
            <a:ext cx="1481137" cy="10782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grpSp>
        <p:nvGrpSpPr>
          <p:cNvPr id="1319" name="Google Shape;1319;p38"/>
          <p:cNvGrpSpPr/>
          <p:nvPr/>
        </p:nvGrpSpPr>
        <p:grpSpPr>
          <a:xfrm>
            <a:off x="728833" y="2728959"/>
            <a:ext cx="1263052" cy="1145980"/>
            <a:chOff x="753547" y="2728959"/>
            <a:chExt cx="1263052" cy="1145980"/>
          </a:xfrm>
        </p:grpSpPr>
        <p:sp>
          <p:nvSpPr>
            <p:cNvPr id="1320" name="Google Shape;1320;p38"/>
            <p:cNvSpPr/>
            <p:nvPr/>
          </p:nvSpPr>
          <p:spPr>
            <a:xfrm>
              <a:off x="753547" y="2728959"/>
              <a:ext cx="1263052" cy="1145980"/>
            </a:xfrm>
            <a:prstGeom prst="roundRect">
              <a:avLst>
                <a:gd name="adj" fmla="val 9159"/>
              </a:avLst>
            </a:prstGeom>
            <a:solidFill>
              <a:srgbClr val="FF31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b="1" i="0" u="none" strike="noStrike">
                <a:solidFill>
                  <a:srgbClr val="000000"/>
                </a:solidFill>
                <a:latin typeface="Montserrat Medium"/>
                <a:ea typeface="Montserrat Medium"/>
                <a:cs typeface="Montserrat Medium"/>
                <a:sym typeface="Montserrat Medium"/>
              </a:endParaRPr>
            </a:p>
          </p:txBody>
        </p:sp>
        <p:sp>
          <p:nvSpPr>
            <p:cNvPr id="1321" name="Google Shape;1321;p38"/>
            <p:cNvSpPr txBox="1"/>
            <p:nvPr/>
          </p:nvSpPr>
          <p:spPr>
            <a:xfrm>
              <a:off x="864087" y="2840284"/>
              <a:ext cx="1094664"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400" b="1">
                  <a:solidFill>
                    <a:schemeClr val="lt1"/>
                  </a:solidFill>
                  <a:latin typeface="Montserrat"/>
                  <a:ea typeface="Montserrat"/>
                  <a:cs typeface="Montserrat"/>
                  <a:sym typeface="Montserrat"/>
                </a:rPr>
                <a:t>01</a:t>
              </a:r>
              <a:endParaRPr/>
            </a:p>
          </p:txBody>
        </p:sp>
      </p:grpSp>
      <p:grpSp>
        <p:nvGrpSpPr>
          <p:cNvPr id="1322" name="Google Shape;1322;p38"/>
          <p:cNvGrpSpPr/>
          <p:nvPr/>
        </p:nvGrpSpPr>
        <p:grpSpPr>
          <a:xfrm>
            <a:off x="1911652" y="1452046"/>
            <a:ext cx="9480334" cy="3953908"/>
            <a:chOff x="1344176" y="1496756"/>
            <a:chExt cx="9635905" cy="4018791"/>
          </a:xfrm>
        </p:grpSpPr>
        <p:sp>
          <p:nvSpPr>
            <p:cNvPr id="1323" name="Google Shape;1323;p38"/>
            <p:cNvSpPr/>
            <p:nvPr/>
          </p:nvSpPr>
          <p:spPr>
            <a:xfrm>
              <a:off x="1344176" y="1496756"/>
              <a:ext cx="9635905" cy="4018791"/>
            </a:xfrm>
            <a:prstGeom prst="roundRect">
              <a:avLst>
                <a:gd name="adj" fmla="val 2591"/>
              </a:avLst>
            </a:prstGeom>
            <a:solidFill>
              <a:schemeClr val="lt1"/>
            </a:solidFill>
            <a:ln w="28575" cap="flat" cmpd="sng">
              <a:solidFill>
                <a:srgbClr val="FF3185"/>
              </a:solidFill>
              <a:prstDash val="solid"/>
              <a:miter lim="800000"/>
              <a:headEnd type="none" w="sm" len="sm"/>
              <a:tailEnd type="none" w="sm" len="sm"/>
            </a:ln>
            <a:effectLst>
              <a:outerShdw blurRad="304800" sx="98000" sy="98000" algn="ctr" rotWithShape="0">
                <a:srgbClr val="000000">
                  <a:alpha val="2196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324" name="Google Shape;1324;p38" descr="A chart with black text and green squares&#10;&#10;Description automatically generated"/>
            <p:cNvPicPr preferRelativeResize="0"/>
            <p:nvPr/>
          </p:nvPicPr>
          <p:blipFill rotWithShape="1">
            <a:blip r:embed="rId3">
              <a:alphaModFix/>
            </a:blip>
            <a:srcRect/>
            <a:stretch/>
          </p:blipFill>
          <p:spPr>
            <a:xfrm>
              <a:off x="1493966" y="1572147"/>
              <a:ext cx="9417874" cy="3791612"/>
            </a:xfrm>
            <a:prstGeom prst="rect">
              <a:avLst/>
            </a:prstGeom>
            <a:noFill/>
            <a:ln>
              <a:noFill/>
            </a:ln>
          </p:spPr>
        </p:pic>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328"/>
        <p:cNvGrpSpPr/>
        <p:nvPr/>
      </p:nvGrpSpPr>
      <p:grpSpPr>
        <a:xfrm>
          <a:off x="0" y="0"/>
          <a:ext cx="0" cy="0"/>
          <a:chOff x="0" y="0"/>
          <a:chExt cx="0" cy="0"/>
        </a:xfrm>
      </p:grpSpPr>
      <p:sp>
        <p:nvSpPr>
          <p:cNvPr id="1350" name="Google Shape;1350;p39"/>
          <p:cNvSpPr txBox="1"/>
          <p:nvPr/>
        </p:nvSpPr>
        <p:spPr>
          <a:xfrm>
            <a:off x="364127" y="307104"/>
            <a:ext cx="8071950" cy="10772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3185"/>
                </a:solidFill>
                <a:latin typeface="Montserrat"/>
                <a:ea typeface="Montserrat"/>
                <a:cs typeface="Montserrat"/>
                <a:sym typeface="Montserrat"/>
              </a:rPr>
              <a:t>Documents Required &amp; Application Process</a:t>
            </a:r>
            <a:endParaRPr/>
          </a:p>
        </p:txBody>
      </p:sp>
      <p:sp>
        <p:nvSpPr>
          <p:cNvPr id="1351" name="Google Shape;1351;p39"/>
          <p:cNvSpPr txBox="1"/>
          <p:nvPr/>
        </p:nvSpPr>
        <p:spPr>
          <a:xfrm>
            <a:off x="6676533" y="9514007"/>
            <a:ext cx="1481349" cy="10779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1352" name="Google Shape;1352;p39"/>
          <p:cNvSpPr txBox="1"/>
          <p:nvPr/>
        </p:nvSpPr>
        <p:spPr>
          <a:xfrm>
            <a:off x="15879728" y="5258995"/>
            <a:ext cx="1481137" cy="10782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1353" name="Google Shape;1353;p39"/>
          <p:cNvSpPr txBox="1"/>
          <p:nvPr/>
        </p:nvSpPr>
        <p:spPr>
          <a:xfrm>
            <a:off x="889333" y="1778675"/>
            <a:ext cx="4714608" cy="3785652"/>
          </a:xfrm>
          <a:prstGeom prst="rect">
            <a:avLst/>
          </a:prstGeom>
          <a:noFill/>
          <a:ln>
            <a:noFill/>
          </a:ln>
        </p:spPr>
        <p:txBody>
          <a:bodyPr spcFirstLastPara="1" wrap="square" lIns="91425" tIns="45700" rIns="91425" bIns="45700" anchor="t" anchorCtr="0">
            <a:spAutoFit/>
          </a:bodyPr>
          <a:lstStyle/>
          <a:p>
            <a:pPr marL="358775" marR="0" lvl="0" indent="-358775" algn="l" rtl="0">
              <a:spcBef>
                <a:spcPts val="0"/>
              </a:spcBef>
              <a:spcAft>
                <a:spcPts val="0"/>
              </a:spcAft>
              <a:buClr>
                <a:srgbClr val="002060"/>
              </a:buClr>
              <a:buSzPts val="2000"/>
              <a:buFont typeface="Noto Sans Symbols"/>
              <a:buChar char="❖"/>
            </a:pPr>
            <a:r>
              <a:rPr lang="en-US" sz="2000" b="1">
                <a:solidFill>
                  <a:srgbClr val="002060"/>
                </a:solidFill>
                <a:latin typeface="Montserrat"/>
                <a:ea typeface="Montserrat"/>
                <a:cs typeface="Montserrat"/>
                <a:sym typeface="Montserrat"/>
              </a:rPr>
              <a:t>Document Required </a:t>
            </a:r>
            <a:endParaRPr/>
          </a:p>
          <a:p>
            <a:pPr marL="0" marR="0" lvl="0" indent="0" algn="l" rtl="0">
              <a:spcBef>
                <a:spcPts val="0"/>
              </a:spcBef>
              <a:spcAft>
                <a:spcPts val="0"/>
              </a:spcAft>
              <a:buNone/>
            </a:pPr>
            <a:endParaRPr sz="2000" b="1" u="sng">
              <a:solidFill>
                <a:srgbClr val="002060"/>
              </a:solidFill>
              <a:latin typeface="Montserrat"/>
              <a:ea typeface="Montserrat"/>
              <a:cs typeface="Montserrat"/>
              <a:sym typeface="Montserrat"/>
            </a:endParaRPr>
          </a:p>
          <a:p>
            <a:pPr marL="715963" marR="0" lvl="0" indent="-357188" algn="l" rtl="0">
              <a:spcBef>
                <a:spcPts val="0"/>
              </a:spcBef>
              <a:spcAft>
                <a:spcPts val="0"/>
              </a:spcAft>
              <a:buClr>
                <a:schemeClr val="dk1"/>
              </a:buClr>
              <a:buSzPts val="2000"/>
              <a:buFont typeface="Arial"/>
              <a:buChar char="•"/>
            </a:pPr>
            <a:r>
              <a:rPr lang="en-US" sz="2000">
                <a:solidFill>
                  <a:schemeClr val="dk1"/>
                </a:solidFill>
                <a:latin typeface="Montserrat"/>
                <a:ea typeface="Montserrat"/>
                <a:cs typeface="Montserrat"/>
                <a:sym typeface="Montserrat"/>
              </a:rPr>
              <a:t>Copy of passport</a:t>
            </a:r>
            <a:endParaRPr/>
          </a:p>
          <a:p>
            <a:pPr marL="715963" marR="0" lvl="0" indent="-357188" algn="l" rtl="0">
              <a:spcBef>
                <a:spcPts val="0"/>
              </a:spcBef>
              <a:spcAft>
                <a:spcPts val="0"/>
              </a:spcAft>
              <a:buClr>
                <a:schemeClr val="dk1"/>
              </a:buClr>
              <a:buSzPts val="2000"/>
              <a:buFont typeface="Arial"/>
              <a:buChar char="•"/>
            </a:pPr>
            <a:r>
              <a:rPr lang="en-US" sz="2000">
                <a:solidFill>
                  <a:schemeClr val="dk1"/>
                </a:solidFill>
                <a:latin typeface="Montserrat"/>
                <a:ea typeface="Montserrat"/>
                <a:cs typeface="Montserrat"/>
                <a:sym typeface="Montserrat"/>
              </a:rPr>
              <a:t>Copy of transcript</a:t>
            </a:r>
            <a:endParaRPr/>
          </a:p>
          <a:p>
            <a:pPr marL="715963" marR="0" lvl="0" indent="-357188" algn="l" rtl="0">
              <a:spcBef>
                <a:spcPts val="0"/>
              </a:spcBef>
              <a:spcAft>
                <a:spcPts val="0"/>
              </a:spcAft>
              <a:buClr>
                <a:schemeClr val="dk1"/>
              </a:buClr>
              <a:buSzPts val="2000"/>
              <a:buFont typeface="Arial"/>
              <a:buChar char="•"/>
            </a:pPr>
            <a:r>
              <a:rPr lang="en-US" sz="2000">
                <a:solidFill>
                  <a:schemeClr val="dk1"/>
                </a:solidFill>
                <a:latin typeface="Montserrat"/>
                <a:ea typeface="Montserrat"/>
                <a:cs typeface="Montserrat"/>
                <a:sym typeface="Montserrat"/>
              </a:rPr>
              <a:t>Copy of credentials</a:t>
            </a:r>
            <a:endParaRPr/>
          </a:p>
          <a:p>
            <a:pPr marL="715963" marR="0" lvl="0" indent="-357188" algn="l" rtl="0">
              <a:spcBef>
                <a:spcPts val="0"/>
              </a:spcBef>
              <a:spcAft>
                <a:spcPts val="0"/>
              </a:spcAft>
              <a:buClr>
                <a:schemeClr val="dk1"/>
              </a:buClr>
              <a:buSzPts val="2000"/>
              <a:buFont typeface="Arial"/>
              <a:buChar char="•"/>
            </a:pPr>
            <a:r>
              <a:rPr lang="en-US" sz="2000">
                <a:solidFill>
                  <a:schemeClr val="dk1"/>
                </a:solidFill>
                <a:latin typeface="Montserrat"/>
                <a:ea typeface="Montserrat"/>
                <a:cs typeface="Montserrat"/>
                <a:sym typeface="Montserrat"/>
              </a:rPr>
              <a:t>(diploma/degree)</a:t>
            </a:r>
            <a:endParaRPr/>
          </a:p>
          <a:p>
            <a:pPr marL="715963" marR="0" lvl="0" indent="-357188" algn="l" rtl="0">
              <a:spcBef>
                <a:spcPts val="0"/>
              </a:spcBef>
              <a:spcAft>
                <a:spcPts val="0"/>
              </a:spcAft>
              <a:buClr>
                <a:schemeClr val="dk1"/>
              </a:buClr>
              <a:buSzPts val="2000"/>
              <a:buFont typeface="Arial"/>
              <a:buChar char="•"/>
            </a:pPr>
            <a:r>
              <a:rPr lang="en-US" sz="2000">
                <a:solidFill>
                  <a:schemeClr val="dk1"/>
                </a:solidFill>
                <a:latin typeface="Montserrat"/>
                <a:ea typeface="Montserrat"/>
                <a:cs typeface="Montserrat"/>
                <a:sym typeface="Montserrat"/>
              </a:rPr>
              <a:t>Language proficiency (IELTS/TOEFL/CLBPT/CELPIP)</a:t>
            </a:r>
            <a:endParaRPr/>
          </a:p>
          <a:p>
            <a:pPr marL="715963" marR="0" lvl="0" indent="-357188" algn="l" rtl="0">
              <a:spcBef>
                <a:spcPts val="0"/>
              </a:spcBef>
              <a:spcAft>
                <a:spcPts val="0"/>
              </a:spcAft>
              <a:buClr>
                <a:schemeClr val="dk1"/>
              </a:buClr>
              <a:buSzPts val="2000"/>
              <a:buFont typeface="Arial"/>
              <a:buChar char="•"/>
            </a:pPr>
            <a:r>
              <a:rPr lang="en-US" sz="2000">
                <a:solidFill>
                  <a:schemeClr val="dk1"/>
                </a:solidFill>
                <a:latin typeface="Montserrat"/>
                <a:ea typeface="Montserrat"/>
                <a:cs typeface="Montserrat"/>
                <a:sym typeface="Montserrat"/>
              </a:rPr>
              <a:t>Course Specific Requirements</a:t>
            </a:r>
            <a:endParaRPr/>
          </a:p>
          <a:p>
            <a:pPr marL="715963" marR="0" lvl="0" indent="-357188" algn="l" rtl="0">
              <a:spcBef>
                <a:spcPts val="0"/>
              </a:spcBef>
              <a:spcAft>
                <a:spcPts val="0"/>
              </a:spcAft>
              <a:buClr>
                <a:schemeClr val="dk1"/>
              </a:buClr>
              <a:buSzPts val="2000"/>
              <a:buFont typeface="Arial"/>
              <a:buChar char="•"/>
            </a:pPr>
            <a:r>
              <a:rPr lang="en-US" sz="2000">
                <a:solidFill>
                  <a:schemeClr val="dk1"/>
                </a:solidFill>
                <a:latin typeface="Montserrat"/>
                <a:ea typeface="Montserrat"/>
                <a:cs typeface="Montserrat"/>
                <a:sym typeface="Montserrat"/>
              </a:rPr>
              <a:t>you can find in the Sheet.</a:t>
            </a:r>
            <a:endParaRPr/>
          </a:p>
          <a:p>
            <a:pPr marL="285750" marR="0" lvl="0" indent="-158750" algn="l" rtl="0">
              <a:spcBef>
                <a:spcPts val="0"/>
              </a:spcBef>
              <a:spcAft>
                <a:spcPts val="0"/>
              </a:spcAft>
              <a:buClr>
                <a:schemeClr val="dk1"/>
              </a:buClr>
              <a:buSzPts val="2000"/>
              <a:buFont typeface="Arial"/>
              <a:buNone/>
            </a:pPr>
            <a:endParaRPr sz="2000">
              <a:solidFill>
                <a:srgbClr val="002060"/>
              </a:solidFill>
              <a:latin typeface="Montserrat"/>
              <a:ea typeface="Montserrat"/>
              <a:cs typeface="Montserrat"/>
              <a:sym typeface="Montserrat"/>
            </a:endParaRPr>
          </a:p>
        </p:txBody>
      </p:sp>
      <p:sp>
        <p:nvSpPr>
          <p:cNvPr id="1354" name="Google Shape;1354;p39"/>
          <p:cNvSpPr txBox="1"/>
          <p:nvPr/>
        </p:nvSpPr>
        <p:spPr>
          <a:xfrm>
            <a:off x="6588061" y="1762193"/>
            <a:ext cx="5251577" cy="4093428"/>
          </a:xfrm>
          <a:prstGeom prst="rect">
            <a:avLst/>
          </a:prstGeom>
          <a:noFill/>
          <a:ln>
            <a:noFill/>
          </a:ln>
        </p:spPr>
        <p:txBody>
          <a:bodyPr spcFirstLastPara="1" wrap="square" lIns="91425" tIns="45700" rIns="91425" bIns="45700" anchor="t" anchorCtr="0">
            <a:spAutoFit/>
          </a:bodyPr>
          <a:lstStyle/>
          <a:p>
            <a:pPr marL="358775" marR="0" lvl="0" indent="-358775" algn="l" rtl="0">
              <a:spcBef>
                <a:spcPts val="0"/>
              </a:spcBef>
              <a:spcAft>
                <a:spcPts val="0"/>
              </a:spcAft>
              <a:buClr>
                <a:srgbClr val="002060"/>
              </a:buClr>
              <a:buSzPts val="2000"/>
              <a:buFont typeface="Noto Sans Symbols"/>
              <a:buChar char="❖"/>
            </a:pPr>
            <a:r>
              <a:rPr lang="en-US" sz="2000" b="1">
                <a:solidFill>
                  <a:srgbClr val="002060"/>
                </a:solidFill>
                <a:latin typeface="Montserrat"/>
                <a:ea typeface="Montserrat"/>
                <a:cs typeface="Montserrat"/>
                <a:sym typeface="Montserrat"/>
              </a:rPr>
              <a:t>Application Process </a:t>
            </a:r>
            <a:endParaRPr/>
          </a:p>
          <a:p>
            <a:pPr marL="342900" marR="0" lvl="0" indent="-215900" algn="l" rtl="0">
              <a:spcBef>
                <a:spcPts val="0"/>
              </a:spcBef>
              <a:spcAft>
                <a:spcPts val="0"/>
              </a:spcAft>
              <a:buClr>
                <a:schemeClr val="dk1"/>
              </a:buClr>
              <a:buSzPts val="2000"/>
              <a:buFont typeface="Arial"/>
              <a:buNone/>
            </a:pPr>
            <a:endParaRPr sz="2000">
              <a:solidFill>
                <a:schemeClr val="dk1"/>
              </a:solidFill>
              <a:latin typeface="Montserrat"/>
              <a:ea typeface="Montserrat"/>
              <a:cs typeface="Montserrat"/>
              <a:sym typeface="Montserrat"/>
            </a:endParaRPr>
          </a:p>
          <a:p>
            <a:pPr marL="715963" marR="0" lvl="0" indent="-357188" algn="l" rtl="0">
              <a:spcBef>
                <a:spcPts val="0"/>
              </a:spcBef>
              <a:spcAft>
                <a:spcPts val="0"/>
              </a:spcAft>
              <a:buClr>
                <a:schemeClr val="dk1"/>
              </a:buClr>
              <a:buSzPts val="2000"/>
              <a:buFont typeface="Arial"/>
              <a:buChar char="•"/>
            </a:pPr>
            <a:r>
              <a:rPr lang="en-US" sz="2000">
                <a:solidFill>
                  <a:schemeClr val="dk1"/>
                </a:solidFill>
                <a:latin typeface="Montserrat"/>
                <a:ea typeface="Montserrat"/>
                <a:cs typeface="Montserrat"/>
                <a:sym typeface="Montserrat"/>
              </a:rPr>
              <a:t>Complete and Submit the Application </a:t>
            </a:r>
            <a:endParaRPr/>
          </a:p>
          <a:p>
            <a:pPr marL="715963" marR="0" lvl="0" indent="-357188" algn="l" rtl="0">
              <a:spcBef>
                <a:spcPts val="0"/>
              </a:spcBef>
              <a:spcAft>
                <a:spcPts val="0"/>
              </a:spcAft>
              <a:buClr>
                <a:schemeClr val="dk1"/>
              </a:buClr>
              <a:buSzPts val="2000"/>
              <a:buFont typeface="Arial"/>
              <a:buChar char="•"/>
            </a:pPr>
            <a:r>
              <a:rPr lang="en-US" sz="2000">
                <a:solidFill>
                  <a:schemeClr val="dk1"/>
                </a:solidFill>
                <a:latin typeface="Montserrat"/>
                <a:ea typeface="Montserrat"/>
                <a:cs typeface="Montserrat"/>
                <a:sym typeface="Montserrat"/>
              </a:rPr>
              <a:t>Receive offer Within a Day </a:t>
            </a:r>
            <a:endParaRPr/>
          </a:p>
          <a:p>
            <a:pPr marL="715963" marR="0" lvl="0" indent="-357188" algn="l" rtl="0">
              <a:spcBef>
                <a:spcPts val="0"/>
              </a:spcBef>
              <a:spcAft>
                <a:spcPts val="0"/>
              </a:spcAft>
              <a:buClr>
                <a:schemeClr val="dk1"/>
              </a:buClr>
              <a:buSzPts val="2000"/>
              <a:buFont typeface="Arial"/>
              <a:buChar char="•"/>
            </a:pPr>
            <a:r>
              <a:rPr lang="en-US" sz="2000">
                <a:solidFill>
                  <a:schemeClr val="dk1"/>
                </a:solidFill>
                <a:latin typeface="Montserrat"/>
                <a:ea typeface="Montserrat"/>
                <a:cs typeface="Montserrat"/>
                <a:sym typeface="Montserrat"/>
              </a:rPr>
              <a:t>Submit the English </a:t>
            </a:r>
            <a:endParaRPr/>
          </a:p>
          <a:p>
            <a:pPr marL="715963" marR="0" lvl="0" indent="-357188" algn="l" rtl="0">
              <a:spcBef>
                <a:spcPts val="0"/>
              </a:spcBef>
              <a:spcAft>
                <a:spcPts val="0"/>
              </a:spcAft>
              <a:buClr>
                <a:schemeClr val="dk1"/>
              </a:buClr>
              <a:buSzPts val="2000"/>
              <a:buFont typeface="Arial"/>
              <a:buChar char="•"/>
            </a:pPr>
            <a:r>
              <a:rPr lang="en-US" sz="2000">
                <a:solidFill>
                  <a:schemeClr val="dk1"/>
                </a:solidFill>
                <a:latin typeface="Montserrat"/>
                <a:ea typeface="Montserrat"/>
                <a:cs typeface="Montserrat"/>
                <a:sym typeface="Montserrat"/>
              </a:rPr>
              <a:t>Unconditional Offer letter </a:t>
            </a:r>
            <a:endParaRPr/>
          </a:p>
          <a:p>
            <a:pPr marL="715963" marR="0" lvl="0" indent="-357188" algn="l" rtl="0">
              <a:spcBef>
                <a:spcPts val="0"/>
              </a:spcBef>
              <a:spcAft>
                <a:spcPts val="0"/>
              </a:spcAft>
              <a:buClr>
                <a:schemeClr val="dk1"/>
              </a:buClr>
              <a:buSzPts val="2000"/>
              <a:buFont typeface="Arial"/>
              <a:buChar char="•"/>
            </a:pPr>
            <a:r>
              <a:rPr lang="en-US" sz="2000">
                <a:solidFill>
                  <a:schemeClr val="dk1"/>
                </a:solidFill>
                <a:latin typeface="Montserrat"/>
                <a:ea typeface="Montserrat"/>
                <a:cs typeface="Montserrat"/>
                <a:sym typeface="Montserrat"/>
              </a:rPr>
              <a:t>Submit Fees</a:t>
            </a:r>
            <a:endParaRPr/>
          </a:p>
          <a:p>
            <a:pPr marL="715963" marR="0" lvl="0" indent="-357188" algn="l" rtl="0">
              <a:spcBef>
                <a:spcPts val="0"/>
              </a:spcBef>
              <a:spcAft>
                <a:spcPts val="0"/>
              </a:spcAft>
              <a:buClr>
                <a:schemeClr val="dk1"/>
              </a:buClr>
              <a:buSzPts val="2000"/>
              <a:buFont typeface="Arial"/>
              <a:buChar char="•"/>
            </a:pPr>
            <a:r>
              <a:rPr lang="en-US" sz="2000">
                <a:solidFill>
                  <a:schemeClr val="dk1"/>
                </a:solidFill>
                <a:latin typeface="Montserrat"/>
                <a:ea typeface="Montserrat"/>
                <a:cs typeface="Montserrat"/>
                <a:sym typeface="Montserrat"/>
              </a:rPr>
              <a:t>Letter of Acceptance you will receive </a:t>
            </a:r>
            <a:endParaRPr/>
          </a:p>
          <a:p>
            <a:pPr marL="715963" marR="0" lvl="0" indent="-357188" algn="l" rtl="0">
              <a:spcBef>
                <a:spcPts val="0"/>
              </a:spcBef>
              <a:spcAft>
                <a:spcPts val="0"/>
              </a:spcAft>
              <a:buClr>
                <a:schemeClr val="dk1"/>
              </a:buClr>
              <a:buSzPts val="2000"/>
              <a:buFont typeface="Arial"/>
              <a:buChar char="•"/>
            </a:pPr>
            <a:r>
              <a:rPr lang="en-US" sz="2000">
                <a:solidFill>
                  <a:schemeClr val="dk1"/>
                </a:solidFill>
                <a:latin typeface="Montserrat"/>
                <a:ea typeface="Montserrat"/>
                <a:cs typeface="Montserrat"/>
                <a:sym typeface="Montserrat"/>
              </a:rPr>
              <a:t>Return the Signed Student Contract</a:t>
            </a:r>
            <a:endParaRPr/>
          </a:p>
          <a:p>
            <a:pPr marL="342900" marR="0" lvl="0" indent="-215900" algn="l" rtl="0">
              <a:spcBef>
                <a:spcPts val="0"/>
              </a:spcBef>
              <a:spcAft>
                <a:spcPts val="0"/>
              </a:spcAft>
              <a:buClr>
                <a:schemeClr val="dk1"/>
              </a:buClr>
              <a:buSzPts val="2000"/>
              <a:buFont typeface="Arial"/>
              <a:buNone/>
            </a:pPr>
            <a:endParaRPr sz="2000">
              <a:solidFill>
                <a:schemeClr val="dk1"/>
              </a:solidFill>
              <a:latin typeface="Montserrat"/>
              <a:ea typeface="Montserrat"/>
              <a:cs typeface="Montserrat"/>
              <a:sym typeface="Montserra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358"/>
        <p:cNvGrpSpPr/>
        <p:nvPr/>
      </p:nvGrpSpPr>
      <p:grpSpPr>
        <a:xfrm>
          <a:off x="0" y="0"/>
          <a:ext cx="0" cy="0"/>
          <a:chOff x="0" y="0"/>
          <a:chExt cx="0" cy="0"/>
        </a:xfrm>
      </p:grpSpPr>
      <p:sp>
        <p:nvSpPr>
          <p:cNvPr id="1380" name="Google Shape;1380;p40"/>
          <p:cNvSpPr txBox="1"/>
          <p:nvPr/>
        </p:nvSpPr>
        <p:spPr>
          <a:xfrm>
            <a:off x="364127" y="307104"/>
            <a:ext cx="807195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3185"/>
                </a:solidFill>
                <a:latin typeface="Montserrat"/>
                <a:ea typeface="Montserrat"/>
                <a:cs typeface="Montserrat"/>
                <a:sym typeface="Montserrat"/>
              </a:rPr>
              <a:t>Accommodation Options</a:t>
            </a:r>
            <a:endParaRPr/>
          </a:p>
        </p:txBody>
      </p:sp>
      <p:sp>
        <p:nvSpPr>
          <p:cNvPr id="1381" name="Google Shape;1381;p40"/>
          <p:cNvSpPr txBox="1"/>
          <p:nvPr/>
        </p:nvSpPr>
        <p:spPr>
          <a:xfrm>
            <a:off x="6676533" y="9514007"/>
            <a:ext cx="1481349" cy="10779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1382" name="Google Shape;1382;p40"/>
          <p:cNvSpPr txBox="1"/>
          <p:nvPr/>
        </p:nvSpPr>
        <p:spPr>
          <a:xfrm>
            <a:off x="15879728" y="5258995"/>
            <a:ext cx="1481137" cy="10782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1383" name="Google Shape;1383;p40"/>
          <p:cNvSpPr txBox="1"/>
          <p:nvPr/>
        </p:nvSpPr>
        <p:spPr>
          <a:xfrm>
            <a:off x="661833" y="1745719"/>
            <a:ext cx="4714608" cy="2985433"/>
          </a:xfrm>
          <a:prstGeom prst="rect">
            <a:avLst/>
          </a:prstGeom>
          <a:noFill/>
          <a:ln>
            <a:noFill/>
          </a:ln>
        </p:spPr>
        <p:txBody>
          <a:bodyPr spcFirstLastPara="1" wrap="square" lIns="91425" tIns="45700" rIns="91425" bIns="45700" anchor="t" anchorCtr="0">
            <a:spAutoFit/>
          </a:bodyPr>
          <a:lstStyle/>
          <a:p>
            <a:pPr marL="358775" marR="0" lvl="0" indent="-358775" algn="l" rtl="0">
              <a:spcBef>
                <a:spcPts val="0"/>
              </a:spcBef>
              <a:spcAft>
                <a:spcPts val="0"/>
              </a:spcAft>
              <a:buClr>
                <a:schemeClr val="dk1"/>
              </a:buClr>
              <a:buSzPts val="2400"/>
              <a:buFont typeface="Noto Sans Symbols"/>
              <a:buChar char="❖"/>
            </a:pPr>
            <a:r>
              <a:rPr lang="en-US" sz="2400" b="1">
                <a:solidFill>
                  <a:schemeClr val="dk1"/>
                </a:solidFill>
                <a:latin typeface="Montserrat"/>
                <a:ea typeface="Montserrat"/>
                <a:cs typeface="Montserrat"/>
                <a:sym typeface="Montserrat"/>
              </a:rPr>
              <a:t>Options Available Near Pacific Link College:</a:t>
            </a:r>
            <a:endParaRPr/>
          </a:p>
          <a:p>
            <a:pPr marL="358775" marR="0" lvl="0" indent="-231775" algn="l" rtl="0">
              <a:spcBef>
                <a:spcPts val="0"/>
              </a:spcBef>
              <a:spcAft>
                <a:spcPts val="0"/>
              </a:spcAft>
              <a:buClr>
                <a:schemeClr val="dk1"/>
              </a:buClr>
              <a:buSzPts val="2000"/>
              <a:buFont typeface="Noto Sans Symbols"/>
              <a:buNone/>
            </a:pPr>
            <a:endParaRPr sz="2000" b="1">
              <a:solidFill>
                <a:srgbClr val="002060"/>
              </a:solidFill>
              <a:latin typeface="Montserrat"/>
              <a:ea typeface="Montserrat"/>
              <a:cs typeface="Montserrat"/>
              <a:sym typeface="Montserrat"/>
            </a:endParaRPr>
          </a:p>
          <a:p>
            <a:pPr marL="358775" marR="0" lvl="0" indent="0" algn="l" rtl="0">
              <a:spcBef>
                <a:spcPts val="0"/>
              </a:spcBef>
              <a:spcAft>
                <a:spcPts val="0"/>
              </a:spcAft>
              <a:buNone/>
            </a:pPr>
            <a:r>
              <a:rPr lang="en-US" sz="2000">
                <a:solidFill>
                  <a:srgbClr val="002060"/>
                </a:solidFill>
                <a:latin typeface="Montserrat"/>
                <a:ea typeface="Montserrat"/>
                <a:cs typeface="Montserrat"/>
                <a:sym typeface="Montserrat"/>
              </a:rPr>
              <a:t>https://www.universityliving.com/canada/surrey/u/pacific-link-college</a:t>
            </a:r>
            <a:endParaRPr/>
          </a:p>
          <a:p>
            <a:pPr marL="0" marR="0" lvl="0" indent="0" algn="l" rtl="0">
              <a:spcBef>
                <a:spcPts val="0"/>
              </a:spcBef>
              <a:spcAft>
                <a:spcPts val="0"/>
              </a:spcAft>
              <a:buNone/>
            </a:pPr>
            <a:endParaRPr sz="2000" b="1">
              <a:solidFill>
                <a:srgbClr val="002060"/>
              </a:solidFill>
              <a:latin typeface="Montserrat"/>
              <a:ea typeface="Montserrat"/>
              <a:cs typeface="Montserrat"/>
              <a:sym typeface="Montserrat"/>
            </a:endParaRPr>
          </a:p>
          <a:p>
            <a:pPr marL="0" marR="0" lvl="0" indent="0" algn="l" rtl="0">
              <a:spcBef>
                <a:spcPts val="0"/>
              </a:spcBef>
              <a:spcAft>
                <a:spcPts val="0"/>
              </a:spcAft>
              <a:buNone/>
            </a:pPr>
            <a:endParaRPr sz="2000" b="1">
              <a:solidFill>
                <a:srgbClr val="002060"/>
              </a:solidFill>
              <a:latin typeface="Montserrat"/>
              <a:ea typeface="Montserrat"/>
              <a:cs typeface="Montserrat"/>
              <a:sym typeface="Montserrat"/>
            </a:endParaRPr>
          </a:p>
          <a:p>
            <a:pPr marL="358775" marR="0" lvl="0" indent="-358775" algn="l" rtl="0">
              <a:spcBef>
                <a:spcPts val="0"/>
              </a:spcBef>
              <a:spcAft>
                <a:spcPts val="0"/>
              </a:spcAft>
              <a:buClr>
                <a:schemeClr val="dk1"/>
              </a:buClr>
              <a:buSzPts val="2000"/>
              <a:buFont typeface="Noto Sans Symbols"/>
              <a:buChar char="❖"/>
            </a:pPr>
            <a:r>
              <a:rPr lang="en-US" sz="2000">
                <a:solidFill>
                  <a:schemeClr val="dk1"/>
                </a:solidFill>
                <a:latin typeface="Montserrat"/>
                <a:ea typeface="Montserrat"/>
                <a:cs typeface="Montserrat"/>
                <a:sym typeface="Montserrat"/>
              </a:rPr>
              <a:t>Other Options Available Nearby </a:t>
            </a:r>
            <a:endParaRPr/>
          </a:p>
        </p:txBody>
      </p:sp>
      <p:grpSp>
        <p:nvGrpSpPr>
          <p:cNvPr id="1384" name="Google Shape;1384;p40"/>
          <p:cNvGrpSpPr/>
          <p:nvPr/>
        </p:nvGrpSpPr>
        <p:grpSpPr>
          <a:xfrm>
            <a:off x="5526060" y="1076537"/>
            <a:ext cx="5820033" cy="4704925"/>
            <a:chOff x="5523470" y="1062275"/>
            <a:chExt cx="5931244" cy="4794828"/>
          </a:xfrm>
        </p:grpSpPr>
        <p:sp>
          <p:nvSpPr>
            <p:cNvPr id="1385" name="Google Shape;1385;p40"/>
            <p:cNvSpPr/>
            <p:nvPr/>
          </p:nvSpPr>
          <p:spPr>
            <a:xfrm>
              <a:off x="5523470" y="1062275"/>
              <a:ext cx="5931244" cy="4794828"/>
            </a:xfrm>
            <a:prstGeom prst="roundRect">
              <a:avLst>
                <a:gd name="adj" fmla="val 2591"/>
              </a:avLst>
            </a:prstGeom>
            <a:solidFill>
              <a:schemeClr val="lt1"/>
            </a:solidFill>
            <a:ln w="28575" cap="flat" cmpd="sng">
              <a:solidFill>
                <a:srgbClr val="FF3185"/>
              </a:solidFill>
              <a:prstDash val="solid"/>
              <a:miter lim="800000"/>
              <a:headEnd type="none" w="sm" len="sm"/>
              <a:tailEnd type="none" w="sm" len="sm"/>
            </a:ln>
            <a:effectLst>
              <a:outerShdw blurRad="304800" sx="98000" sy="98000" algn="ctr" rotWithShape="0">
                <a:srgbClr val="000000">
                  <a:alpha val="2196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386" name="Google Shape;1386;p40" descr="A table with blue and white text&#10;&#10;Description automatically generated"/>
            <p:cNvPicPr preferRelativeResize="0"/>
            <p:nvPr/>
          </p:nvPicPr>
          <p:blipFill rotWithShape="1">
            <a:blip r:embed="rId3">
              <a:alphaModFix/>
            </a:blip>
            <a:srcRect/>
            <a:stretch/>
          </p:blipFill>
          <p:spPr>
            <a:xfrm>
              <a:off x="5675949" y="1291320"/>
              <a:ext cx="5626287" cy="4336739"/>
            </a:xfrm>
            <a:prstGeom prst="rect">
              <a:avLst/>
            </a:prstGeom>
            <a:noFill/>
            <a:ln>
              <a:noFill/>
            </a:ln>
          </p:spPr>
        </p:pic>
      </p:grpSp>
      <p:sp>
        <p:nvSpPr>
          <p:cNvPr id="1387" name="Google Shape;1387;p40"/>
          <p:cNvSpPr/>
          <p:nvPr/>
        </p:nvSpPr>
        <p:spPr>
          <a:xfrm>
            <a:off x="1156914" y="5401807"/>
            <a:ext cx="1727199" cy="284480"/>
          </a:xfrm>
          <a:prstGeom prst="rightArrow">
            <a:avLst>
              <a:gd name="adj1" fmla="val 50000"/>
              <a:gd name="adj2" fmla="val 50000"/>
            </a:avLst>
          </a:prstGeom>
          <a:solidFill>
            <a:srgbClr val="FF31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391"/>
        <p:cNvGrpSpPr/>
        <p:nvPr/>
      </p:nvGrpSpPr>
      <p:grpSpPr>
        <a:xfrm>
          <a:off x="0" y="0"/>
          <a:ext cx="0" cy="0"/>
          <a:chOff x="0" y="0"/>
          <a:chExt cx="0" cy="0"/>
        </a:xfrm>
      </p:grpSpPr>
      <p:pic>
        <p:nvPicPr>
          <p:cNvPr id="1414" name="Google Shape;1414;p41" descr="A logo for a university&#10;&#10;Description automatically generated"/>
          <p:cNvPicPr preferRelativeResize="0"/>
          <p:nvPr/>
        </p:nvPicPr>
        <p:blipFill rotWithShape="1">
          <a:blip r:embed="rId3">
            <a:alphaModFix/>
          </a:blip>
          <a:srcRect/>
          <a:stretch/>
        </p:blipFill>
        <p:spPr>
          <a:xfrm>
            <a:off x="2555072" y="914400"/>
            <a:ext cx="7081856" cy="45016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418"/>
        <p:cNvGrpSpPr/>
        <p:nvPr/>
      </p:nvGrpSpPr>
      <p:grpSpPr>
        <a:xfrm>
          <a:off x="0" y="0"/>
          <a:ext cx="0" cy="0"/>
          <a:chOff x="0" y="0"/>
          <a:chExt cx="0" cy="0"/>
        </a:xfrm>
      </p:grpSpPr>
      <p:sp>
        <p:nvSpPr>
          <p:cNvPr id="1440" name="Google Shape;1440;p42"/>
          <p:cNvSpPr txBox="1"/>
          <p:nvPr/>
        </p:nvSpPr>
        <p:spPr>
          <a:xfrm>
            <a:off x="335280" y="307104"/>
            <a:ext cx="8100797"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3185"/>
                </a:solidFill>
                <a:latin typeface="Montserrat"/>
                <a:ea typeface="Montserrat"/>
                <a:cs typeface="Montserrat"/>
                <a:sym typeface="Montserrat"/>
              </a:rPr>
              <a:t>Location</a:t>
            </a:r>
            <a:endParaRPr sz="3200" b="1">
              <a:solidFill>
                <a:srgbClr val="FF3185"/>
              </a:solidFill>
              <a:latin typeface="Montserrat"/>
              <a:ea typeface="Montserrat"/>
              <a:cs typeface="Montserrat"/>
              <a:sym typeface="Montserrat"/>
            </a:endParaRPr>
          </a:p>
        </p:txBody>
      </p:sp>
      <p:sp>
        <p:nvSpPr>
          <p:cNvPr id="1441" name="Google Shape;1441;p42"/>
          <p:cNvSpPr/>
          <p:nvPr/>
        </p:nvSpPr>
        <p:spPr>
          <a:xfrm>
            <a:off x="862445" y="1270699"/>
            <a:ext cx="2316738" cy="46166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42" name="Google Shape;1442;p42"/>
          <p:cNvSpPr txBox="1"/>
          <p:nvPr/>
        </p:nvSpPr>
        <p:spPr>
          <a:xfrm>
            <a:off x="799261" y="1824551"/>
            <a:ext cx="7232891" cy="584775"/>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2E3192"/>
              </a:buClr>
              <a:buSzPts val="3200"/>
              <a:buFont typeface="Noto Sans Symbols"/>
              <a:buChar char="❖"/>
            </a:pPr>
            <a:r>
              <a:rPr lang="en-US" sz="3200" b="1">
                <a:solidFill>
                  <a:srgbClr val="2E3192"/>
                </a:solidFill>
                <a:latin typeface="Montserrat"/>
                <a:ea typeface="Montserrat"/>
                <a:cs typeface="Montserrat"/>
                <a:sym typeface="Montserrat"/>
              </a:rPr>
              <a:t>British Columbia</a:t>
            </a:r>
            <a:endParaRPr/>
          </a:p>
        </p:txBody>
      </p:sp>
      <p:sp>
        <p:nvSpPr>
          <p:cNvPr id="1443" name="Google Shape;1443;p42"/>
          <p:cNvSpPr txBox="1"/>
          <p:nvPr/>
        </p:nvSpPr>
        <p:spPr>
          <a:xfrm>
            <a:off x="862444" y="1260539"/>
            <a:ext cx="231673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lt1"/>
                </a:solidFill>
                <a:latin typeface="Montserrat"/>
                <a:ea typeface="Montserrat"/>
                <a:cs typeface="Montserrat"/>
                <a:sym typeface="Montserrat"/>
              </a:rPr>
              <a:t>2 Campuses</a:t>
            </a:r>
            <a:endParaRPr/>
          </a:p>
        </p:txBody>
      </p:sp>
      <p:sp>
        <p:nvSpPr>
          <p:cNvPr id="1444" name="Google Shape;1444;p42"/>
          <p:cNvSpPr txBox="1"/>
          <p:nvPr/>
        </p:nvSpPr>
        <p:spPr>
          <a:xfrm>
            <a:off x="1259258" y="2433312"/>
            <a:ext cx="6322943" cy="1200329"/>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4D5156"/>
              </a:buClr>
              <a:buSzPts val="3600"/>
              <a:buFont typeface="arial"/>
              <a:buAutoNum type="arabicPeriod"/>
            </a:pPr>
            <a:r>
              <a:rPr lang="en-US" sz="3600" b="0" i="0">
                <a:solidFill>
                  <a:srgbClr val="4D5156"/>
                </a:solidFill>
                <a:latin typeface="arial"/>
                <a:ea typeface="arial"/>
                <a:cs typeface="arial"/>
                <a:sym typeface="arial"/>
              </a:rPr>
              <a:t>Langley</a:t>
            </a:r>
            <a:endParaRPr/>
          </a:p>
          <a:p>
            <a:pPr marL="342900" marR="0" lvl="0" indent="-342900" algn="l" rtl="0">
              <a:spcBef>
                <a:spcPts val="0"/>
              </a:spcBef>
              <a:spcAft>
                <a:spcPts val="0"/>
              </a:spcAft>
              <a:buClr>
                <a:srgbClr val="4D5156"/>
              </a:buClr>
              <a:buSzPts val="3600"/>
              <a:buFont typeface="arial"/>
              <a:buAutoNum type="arabicPeriod"/>
            </a:pPr>
            <a:r>
              <a:rPr lang="en-US" sz="3600" b="0" i="0">
                <a:solidFill>
                  <a:srgbClr val="4D5156"/>
                </a:solidFill>
                <a:latin typeface="arial"/>
                <a:ea typeface="arial"/>
                <a:cs typeface="arial"/>
                <a:sym typeface="arial"/>
              </a:rPr>
              <a:t>Richmond</a:t>
            </a:r>
            <a:endParaRPr sz="3600">
              <a:solidFill>
                <a:schemeClr val="dk1"/>
              </a:solidFill>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449"/>
        <p:cNvGrpSpPr/>
        <p:nvPr/>
      </p:nvGrpSpPr>
      <p:grpSpPr>
        <a:xfrm>
          <a:off x="0" y="0"/>
          <a:ext cx="0" cy="0"/>
          <a:chOff x="0" y="0"/>
          <a:chExt cx="0" cy="0"/>
        </a:xfrm>
      </p:grpSpPr>
      <p:sp>
        <p:nvSpPr>
          <p:cNvPr id="1470" name="Google Shape;1470;p43"/>
          <p:cNvSpPr txBox="1"/>
          <p:nvPr/>
        </p:nvSpPr>
        <p:spPr>
          <a:xfrm>
            <a:off x="387458" y="307845"/>
            <a:ext cx="807195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u="sng">
                <a:solidFill>
                  <a:srgbClr val="FF3185"/>
                </a:solidFill>
                <a:latin typeface="Montserrat"/>
                <a:ea typeface="Montserrat"/>
                <a:cs typeface="Montserrat"/>
                <a:sym typeface="Montserrat"/>
              </a:rPr>
              <a:t>Key Faculties</a:t>
            </a:r>
            <a:endParaRPr sz="3200" b="1" u="sng">
              <a:solidFill>
                <a:srgbClr val="FF3185"/>
              </a:solidFill>
              <a:latin typeface="Montserrat"/>
              <a:ea typeface="Montserrat"/>
              <a:cs typeface="Montserrat"/>
              <a:sym typeface="Montserrat"/>
            </a:endParaRPr>
          </a:p>
        </p:txBody>
      </p:sp>
      <p:sp>
        <p:nvSpPr>
          <p:cNvPr id="1471" name="Google Shape;1471;p43"/>
          <p:cNvSpPr txBox="1"/>
          <p:nvPr/>
        </p:nvSpPr>
        <p:spPr>
          <a:xfrm>
            <a:off x="772159" y="1341120"/>
            <a:ext cx="9166497" cy="40934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dirty="0">
                <a:solidFill>
                  <a:schemeClr val="dk1"/>
                </a:solidFill>
                <a:latin typeface="Arial"/>
                <a:ea typeface="Arial"/>
                <a:cs typeface="Arial"/>
                <a:sym typeface="Arial"/>
              </a:rPr>
              <a:t>1. Faculty of Humanities and Social Science</a:t>
            </a:r>
            <a:endParaRPr dirty="0"/>
          </a:p>
          <a:p>
            <a:pPr marL="0" marR="0" lvl="0" indent="0" algn="l" rtl="0">
              <a:spcBef>
                <a:spcPts val="0"/>
              </a:spcBef>
              <a:spcAft>
                <a:spcPts val="0"/>
              </a:spcAft>
              <a:buNone/>
            </a:pPr>
            <a:r>
              <a:rPr lang="en-US" sz="3200" dirty="0">
                <a:solidFill>
                  <a:schemeClr val="dk1"/>
                </a:solidFill>
                <a:latin typeface="Arial"/>
                <a:ea typeface="Arial"/>
                <a:cs typeface="Arial"/>
                <a:sym typeface="Arial"/>
              </a:rPr>
              <a:t>2. Faculty of Arts, Media + Culture</a:t>
            </a:r>
            <a:endParaRPr dirty="0"/>
          </a:p>
          <a:p>
            <a:pPr marL="0" marR="0" lvl="0" indent="0" algn="l" rtl="0">
              <a:spcBef>
                <a:spcPts val="0"/>
              </a:spcBef>
              <a:spcAft>
                <a:spcPts val="0"/>
              </a:spcAft>
              <a:buNone/>
            </a:pPr>
            <a:r>
              <a:rPr lang="en-US" sz="3200" dirty="0">
                <a:solidFill>
                  <a:schemeClr val="dk1"/>
                </a:solidFill>
                <a:latin typeface="Arial"/>
                <a:ea typeface="Arial"/>
                <a:cs typeface="Arial"/>
                <a:sym typeface="Arial"/>
              </a:rPr>
              <a:t>3. Faculty of Natural and Applied Science</a:t>
            </a:r>
            <a:endParaRPr dirty="0"/>
          </a:p>
          <a:p>
            <a:pPr marL="0" marR="0" lvl="0" indent="0" algn="l" rtl="0">
              <a:spcBef>
                <a:spcPts val="0"/>
              </a:spcBef>
              <a:spcAft>
                <a:spcPts val="0"/>
              </a:spcAft>
              <a:buNone/>
            </a:pPr>
            <a:r>
              <a:rPr lang="en-US" sz="3200" dirty="0">
                <a:solidFill>
                  <a:schemeClr val="dk1"/>
                </a:solidFill>
                <a:latin typeface="Arial"/>
                <a:ea typeface="Arial"/>
                <a:cs typeface="Arial"/>
                <a:sym typeface="Arial"/>
              </a:rPr>
              <a:t>4. School of Business</a:t>
            </a:r>
            <a:endParaRPr dirty="0"/>
          </a:p>
          <a:p>
            <a:pPr marL="0" marR="0" lvl="0" indent="0" algn="l" rtl="0">
              <a:spcBef>
                <a:spcPts val="0"/>
              </a:spcBef>
              <a:spcAft>
                <a:spcPts val="0"/>
              </a:spcAft>
              <a:buNone/>
            </a:pPr>
            <a:r>
              <a:rPr lang="en-US" sz="3200" dirty="0">
                <a:solidFill>
                  <a:schemeClr val="dk1"/>
                </a:solidFill>
                <a:latin typeface="Arial"/>
                <a:ea typeface="Arial"/>
                <a:cs typeface="Arial"/>
                <a:sym typeface="Arial"/>
              </a:rPr>
              <a:t>5. School of Education</a:t>
            </a:r>
            <a:endParaRPr dirty="0"/>
          </a:p>
          <a:p>
            <a:pPr marL="0" marR="0" lvl="0" indent="0" algn="l" rtl="0">
              <a:spcBef>
                <a:spcPts val="0"/>
              </a:spcBef>
              <a:spcAft>
                <a:spcPts val="0"/>
              </a:spcAft>
              <a:buNone/>
            </a:pPr>
            <a:r>
              <a:rPr lang="en-US" sz="3200" dirty="0">
                <a:solidFill>
                  <a:schemeClr val="dk1"/>
                </a:solidFill>
                <a:latin typeface="Arial"/>
                <a:ea typeface="Arial"/>
                <a:cs typeface="Arial"/>
                <a:sym typeface="Arial"/>
              </a:rPr>
              <a:t>6. School of Human Kinetics</a:t>
            </a:r>
            <a:endParaRPr dirty="0"/>
          </a:p>
          <a:p>
            <a:pPr marL="0" marR="0" lvl="0" indent="0" algn="l" rtl="0">
              <a:spcBef>
                <a:spcPts val="0"/>
              </a:spcBef>
              <a:spcAft>
                <a:spcPts val="0"/>
              </a:spcAft>
              <a:buNone/>
            </a:pPr>
            <a:r>
              <a:rPr lang="en-US" sz="3200" dirty="0">
                <a:solidFill>
                  <a:schemeClr val="dk1"/>
                </a:solidFill>
                <a:latin typeface="Arial"/>
                <a:ea typeface="Arial"/>
                <a:cs typeface="Arial"/>
                <a:sym typeface="Arial"/>
              </a:rPr>
              <a:t>7. School of Nursing</a:t>
            </a:r>
            <a:endParaRPr dirty="0"/>
          </a:p>
          <a:p>
            <a:pPr marL="0" marR="0" lvl="0" indent="0" algn="l" rtl="0">
              <a:spcBef>
                <a:spcPts val="0"/>
              </a:spcBef>
              <a:spcAft>
                <a:spcPts val="0"/>
              </a:spcAft>
              <a:buNone/>
            </a:pPr>
            <a:endParaRPr sz="1800" dirty="0">
              <a:solidFill>
                <a:schemeClr val="dk1"/>
              </a:solidFill>
              <a:latin typeface="Arial"/>
              <a:ea typeface="Arial"/>
              <a:cs typeface="Arial"/>
              <a:sym typeface="Arial"/>
            </a:endParaRPr>
          </a:p>
          <a:p>
            <a:pPr marL="0" marR="0" lvl="0" indent="0" algn="l" rtl="0">
              <a:spcBef>
                <a:spcPts val="0"/>
              </a:spcBef>
              <a:spcAft>
                <a:spcPts val="0"/>
              </a:spcAft>
              <a:buNone/>
            </a:pPr>
            <a:endParaRPr sz="1800" dirty="0">
              <a:solidFill>
                <a:schemeClr val="dk1"/>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475"/>
        <p:cNvGrpSpPr/>
        <p:nvPr/>
      </p:nvGrpSpPr>
      <p:grpSpPr>
        <a:xfrm>
          <a:off x="0" y="0"/>
          <a:ext cx="0" cy="0"/>
          <a:chOff x="0" y="0"/>
          <a:chExt cx="0" cy="0"/>
        </a:xfrm>
      </p:grpSpPr>
      <p:sp>
        <p:nvSpPr>
          <p:cNvPr id="1496" name="Google Shape;1496;p44"/>
          <p:cNvSpPr txBox="1"/>
          <p:nvPr/>
        </p:nvSpPr>
        <p:spPr>
          <a:xfrm>
            <a:off x="428098" y="307845"/>
            <a:ext cx="807195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u="sng">
                <a:solidFill>
                  <a:srgbClr val="FF3185"/>
                </a:solidFill>
                <a:latin typeface="Montserrat"/>
                <a:ea typeface="Montserrat"/>
                <a:cs typeface="Montserrat"/>
                <a:sym typeface="Montserrat"/>
              </a:rPr>
              <a:t>Trinity Western University  </a:t>
            </a:r>
            <a:endParaRPr sz="3200" b="1" u="sng">
              <a:solidFill>
                <a:srgbClr val="FF3185"/>
              </a:solidFill>
              <a:latin typeface="Montserrat"/>
              <a:ea typeface="Montserrat"/>
              <a:cs typeface="Montserrat"/>
              <a:sym typeface="Montserrat"/>
            </a:endParaRPr>
          </a:p>
        </p:txBody>
      </p:sp>
      <p:sp>
        <p:nvSpPr>
          <p:cNvPr id="1497" name="Google Shape;1497;p44"/>
          <p:cNvSpPr txBox="1"/>
          <p:nvPr/>
        </p:nvSpPr>
        <p:spPr>
          <a:xfrm>
            <a:off x="557474" y="1007306"/>
            <a:ext cx="10643926" cy="31085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u="sng">
                <a:solidFill>
                  <a:schemeClr val="dk1"/>
                </a:solidFill>
                <a:latin typeface="Arial"/>
                <a:ea typeface="Arial"/>
                <a:cs typeface="Arial"/>
                <a:sym typeface="Arial"/>
              </a:rPr>
              <a:t>Key Programmes for International Students: </a:t>
            </a:r>
            <a:endParaRPr/>
          </a:p>
          <a:p>
            <a:pPr marL="342900" marR="0" lvl="0" indent="-342900" algn="l" rtl="0">
              <a:spcBef>
                <a:spcPts val="0"/>
              </a:spcBef>
              <a:spcAft>
                <a:spcPts val="0"/>
              </a:spcAft>
              <a:buClr>
                <a:schemeClr val="dk1"/>
              </a:buClr>
              <a:buSzPts val="2800"/>
              <a:buFont typeface="Arial"/>
              <a:buAutoNum type="arabicPeriod"/>
            </a:pPr>
            <a:r>
              <a:rPr lang="en-US" sz="2800">
                <a:solidFill>
                  <a:schemeClr val="dk1"/>
                </a:solidFill>
                <a:latin typeface="Arial"/>
                <a:ea typeface="Arial"/>
                <a:cs typeface="Arial"/>
                <a:sym typeface="Arial"/>
              </a:rPr>
              <a:t>Undergraduate (UG)/University First Year (U1)</a:t>
            </a:r>
            <a:endParaRPr/>
          </a:p>
          <a:p>
            <a:pPr marL="342900" marR="0" lvl="0" indent="-342900" algn="l" rtl="0">
              <a:spcBef>
                <a:spcPts val="0"/>
              </a:spcBef>
              <a:spcAft>
                <a:spcPts val="0"/>
              </a:spcAft>
              <a:buClr>
                <a:schemeClr val="dk1"/>
              </a:buClr>
              <a:buSzPts val="2800"/>
              <a:buFont typeface="Arial"/>
              <a:buAutoNum type="arabicPeriod"/>
            </a:pPr>
            <a:r>
              <a:rPr lang="en-US" sz="2800">
                <a:solidFill>
                  <a:schemeClr val="dk1"/>
                </a:solidFill>
                <a:latin typeface="Arial"/>
                <a:ea typeface="Arial"/>
                <a:cs typeface="Arial"/>
                <a:sym typeface="Arial"/>
              </a:rPr>
              <a:t>Global Express Pathway (GXP Online)</a:t>
            </a:r>
            <a:endParaRPr/>
          </a:p>
          <a:p>
            <a:pPr marL="342900" marR="0" lvl="0" indent="-342900" algn="l" rtl="0">
              <a:spcBef>
                <a:spcPts val="0"/>
              </a:spcBef>
              <a:spcAft>
                <a:spcPts val="0"/>
              </a:spcAft>
              <a:buClr>
                <a:schemeClr val="dk1"/>
              </a:buClr>
              <a:buSzPts val="2800"/>
              <a:buFont typeface="Arial"/>
              <a:buAutoNum type="arabicPeriod"/>
            </a:pPr>
            <a:r>
              <a:rPr lang="en-US" sz="2800">
                <a:solidFill>
                  <a:schemeClr val="dk1"/>
                </a:solidFill>
                <a:latin typeface="Arial"/>
                <a:ea typeface="Arial"/>
                <a:cs typeface="Arial"/>
                <a:sym typeface="Arial"/>
              </a:rPr>
              <a:t>Bachelor of Arts In Leadership</a:t>
            </a:r>
            <a:endParaRPr/>
          </a:p>
          <a:p>
            <a:pPr marL="342900" marR="0" lvl="0" indent="-342900" algn="l" rtl="0">
              <a:spcBef>
                <a:spcPts val="0"/>
              </a:spcBef>
              <a:spcAft>
                <a:spcPts val="0"/>
              </a:spcAft>
              <a:buClr>
                <a:schemeClr val="dk1"/>
              </a:buClr>
              <a:buSzPts val="2800"/>
              <a:buFont typeface="Arial"/>
              <a:buAutoNum type="arabicPeriod"/>
            </a:pPr>
            <a:r>
              <a:rPr lang="en-US" sz="2800">
                <a:solidFill>
                  <a:schemeClr val="dk1"/>
                </a:solidFill>
                <a:latin typeface="Arial"/>
                <a:ea typeface="Arial"/>
                <a:cs typeface="Arial"/>
                <a:sym typeface="Arial"/>
              </a:rPr>
              <a:t>Bachelor of Arts in Leadership Professionals</a:t>
            </a:r>
            <a:endParaRPr/>
          </a:p>
          <a:p>
            <a:pPr marL="342900" marR="0" lvl="0" indent="-342900" algn="l" rtl="0">
              <a:spcBef>
                <a:spcPts val="0"/>
              </a:spcBef>
              <a:spcAft>
                <a:spcPts val="0"/>
              </a:spcAft>
              <a:buClr>
                <a:schemeClr val="dk1"/>
              </a:buClr>
              <a:buSzPts val="2800"/>
              <a:buFont typeface="Arial"/>
              <a:buAutoNum type="arabicPeriod"/>
            </a:pPr>
            <a:r>
              <a:rPr lang="en-US" sz="2800">
                <a:solidFill>
                  <a:schemeClr val="dk1"/>
                </a:solidFill>
                <a:latin typeface="Arial"/>
                <a:ea typeface="Arial"/>
                <a:cs typeface="Arial"/>
                <a:sym typeface="Arial"/>
              </a:rPr>
              <a:t>Masters of Arts in Leadership</a:t>
            </a:r>
            <a:endParaRPr/>
          </a:p>
          <a:p>
            <a:pPr marL="342900" marR="0" lvl="0" indent="-342900" algn="l" rtl="0">
              <a:spcBef>
                <a:spcPts val="0"/>
              </a:spcBef>
              <a:spcAft>
                <a:spcPts val="0"/>
              </a:spcAft>
              <a:buClr>
                <a:schemeClr val="dk1"/>
              </a:buClr>
              <a:buSzPts val="2800"/>
              <a:buFont typeface="Arial"/>
              <a:buAutoNum type="arabicPeriod"/>
            </a:pPr>
            <a:r>
              <a:rPr lang="en-US" sz="2800">
                <a:solidFill>
                  <a:schemeClr val="dk1"/>
                </a:solidFill>
                <a:latin typeface="Arial"/>
                <a:ea typeface="Arial"/>
                <a:cs typeface="Arial"/>
                <a:sym typeface="Arial"/>
              </a:rPr>
              <a:t>Masters of Business Administration (MBA)</a:t>
            </a:r>
            <a:endParaRPr sz="2400">
              <a:solidFill>
                <a:schemeClr val="dk1"/>
              </a:solidFill>
              <a:latin typeface="Arial"/>
              <a:ea typeface="Arial"/>
              <a:cs typeface="Arial"/>
              <a:sym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501"/>
        <p:cNvGrpSpPr/>
        <p:nvPr/>
      </p:nvGrpSpPr>
      <p:grpSpPr>
        <a:xfrm>
          <a:off x="0" y="0"/>
          <a:ext cx="0" cy="0"/>
          <a:chOff x="0" y="0"/>
          <a:chExt cx="0" cy="0"/>
        </a:xfrm>
      </p:grpSpPr>
      <p:sp>
        <p:nvSpPr>
          <p:cNvPr id="1502" name="Google Shape;1502;p45"/>
          <p:cNvSpPr txBox="1">
            <a:spLocks noGrp="1"/>
          </p:cNvSpPr>
          <p:nvPr>
            <p:ph type="title"/>
          </p:nvPr>
        </p:nvSpPr>
        <p:spPr>
          <a:xfrm>
            <a:off x="838200" y="15176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600"/>
              <a:buFont typeface="Play"/>
              <a:buNone/>
            </a:pPr>
            <a:r>
              <a:rPr lang="en-US" sz="3600" b="1" u="sng"/>
              <a:t>UG/U1 :</a:t>
            </a:r>
            <a:br>
              <a:rPr lang="en-US" sz="3600"/>
            </a:br>
            <a:endParaRPr sz="3600"/>
          </a:p>
        </p:txBody>
      </p:sp>
      <p:graphicFrame>
        <p:nvGraphicFramePr>
          <p:cNvPr id="1503" name="Google Shape;1503;p45"/>
          <p:cNvGraphicFramePr/>
          <p:nvPr/>
        </p:nvGraphicFramePr>
        <p:xfrm>
          <a:off x="555171" y="814547"/>
          <a:ext cx="11217000" cy="2468910"/>
        </p:xfrm>
        <a:graphic>
          <a:graphicData uri="http://schemas.openxmlformats.org/drawingml/2006/table">
            <a:tbl>
              <a:tblPr firstRow="1" bandRow="1">
                <a:noFill/>
              </a:tblPr>
              <a:tblGrid>
                <a:gridCol w="2301325">
                  <a:extLst>
                    <a:ext uri="{9D8B030D-6E8A-4147-A177-3AD203B41FA5}">
                      <a16:colId xmlns:a16="http://schemas.microsoft.com/office/drawing/2014/main" val="20000"/>
                    </a:ext>
                  </a:extLst>
                </a:gridCol>
                <a:gridCol w="1442375">
                  <a:extLst>
                    <a:ext uri="{9D8B030D-6E8A-4147-A177-3AD203B41FA5}">
                      <a16:colId xmlns:a16="http://schemas.microsoft.com/office/drawing/2014/main" val="20001"/>
                    </a:ext>
                  </a:extLst>
                </a:gridCol>
                <a:gridCol w="1868325">
                  <a:extLst>
                    <a:ext uri="{9D8B030D-6E8A-4147-A177-3AD203B41FA5}">
                      <a16:colId xmlns:a16="http://schemas.microsoft.com/office/drawing/2014/main" val="20002"/>
                    </a:ext>
                  </a:extLst>
                </a:gridCol>
                <a:gridCol w="1868325">
                  <a:extLst>
                    <a:ext uri="{9D8B030D-6E8A-4147-A177-3AD203B41FA5}">
                      <a16:colId xmlns:a16="http://schemas.microsoft.com/office/drawing/2014/main" val="20003"/>
                    </a:ext>
                  </a:extLst>
                </a:gridCol>
                <a:gridCol w="1868325">
                  <a:extLst>
                    <a:ext uri="{9D8B030D-6E8A-4147-A177-3AD203B41FA5}">
                      <a16:colId xmlns:a16="http://schemas.microsoft.com/office/drawing/2014/main" val="20004"/>
                    </a:ext>
                  </a:extLst>
                </a:gridCol>
                <a:gridCol w="1868325">
                  <a:extLst>
                    <a:ext uri="{9D8B030D-6E8A-4147-A177-3AD203B41FA5}">
                      <a16:colId xmlns:a16="http://schemas.microsoft.com/office/drawing/2014/main" val="20005"/>
                    </a:ext>
                  </a:extLst>
                </a:gridCol>
              </a:tblGrid>
              <a:tr h="281550">
                <a:tc>
                  <a:txBody>
                    <a:bodyPr/>
                    <a:lstStyle/>
                    <a:p>
                      <a:pPr marL="0" marR="0" lvl="0" indent="0" algn="ctr" rtl="0">
                        <a:spcBef>
                          <a:spcPts val="0"/>
                        </a:spcBef>
                        <a:spcAft>
                          <a:spcPts val="0"/>
                        </a:spcAft>
                        <a:buNone/>
                      </a:pPr>
                      <a:r>
                        <a:rPr lang="en-US" sz="1600" u="none" strike="noStrike" cap="none"/>
                        <a:t>Category</a:t>
                      </a:r>
                      <a:endParaRPr/>
                    </a:p>
                  </a:txBody>
                  <a:tcPr marL="91450" marR="91450" marT="45725" marB="45725" anchor="ctr"/>
                </a:tc>
                <a:tc>
                  <a:txBody>
                    <a:bodyPr/>
                    <a:lstStyle/>
                    <a:p>
                      <a:pPr marL="0" marR="0" lvl="0" indent="0" algn="ctr" rtl="0">
                        <a:spcBef>
                          <a:spcPts val="0"/>
                        </a:spcBef>
                        <a:spcAft>
                          <a:spcPts val="0"/>
                        </a:spcAft>
                        <a:buNone/>
                      </a:pPr>
                      <a:r>
                        <a:rPr lang="en-US" sz="1600" u="none" strike="noStrike" cap="none"/>
                        <a:t>Length</a:t>
                      </a:r>
                      <a:endParaRPr/>
                    </a:p>
                  </a:txBody>
                  <a:tcPr marL="91450" marR="91450" marT="45725" marB="45725" anchor="ctr"/>
                </a:tc>
                <a:tc>
                  <a:txBody>
                    <a:bodyPr/>
                    <a:lstStyle/>
                    <a:p>
                      <a:pPr marL="0" marR="0" lvl="0" indent="0" algn="ctr" rtl="0">
                        <a:spcBef>
                          <a:spcPts val="0"/>
                        </a:spcBef>
                        <a:spcAft>
                          <a:spcPts val="0"/>
                        </a:spcAft>
                        <a:buNone/>
                      </a:pPr>
                      <a:r>
                        <a:rPr lang="en-US" sz="1600" u="none" strike="noStrike" cap="none"/>
                        <a:t>Next Step Study</a:t>
                      </a:r>
                      <a:endParaRPr/>
                    </a:p>
                  </a:txBody>
                  <a:tcPr marL="91450" marR="91450" marT="45725" marB="45725" anchor="ctr"/>
                </a:tc>
                <a:tc>
                  <a:txBody>
                    <a:bodyPr/>
                    <a:lstStyle/>
                    <a:p>
                      <a:pPr marL="0" marR="0" lvl="0" indent="0" algn="ctr" rtl="0">
                        <a:spcBef>
                          <a:spcPts val="0"/>
                        </a:spcBef>
                        <a:spcAft>
                          <a:spcPts val="0"/>
                        </a:spcAft>
                        <a:buNone/>
                      </a:pPr>
                      <a:r>
                        <a:rPr lang="en-US" sz="1600" u="none" strike="noStrike" cap="none"/>
                        <a:t>Intake</a:t>
                      </a:r>
                      <a:endParaRPr/>
                    </a:p>
                  </a:txBody>
                  <a:tcPr marL="91450" marR="91450" marT="45725" marB="45725" anchor="ctr"/>
                </a:tc>
                <a:tc>
                  <a:txBody>
                    <a:bodyPr/>
                    <a:lstStyle/>
                    <a:p>
                      <a:pPr marL="0" marR="0" lvl="0" indent="0" algn="ctr" rtl="0">
                        <a:spcBef>
                          <a:spcPts val="0"/>
                        </a:spcBef>
                        <a:spcAft>
                          <a:spcPts val="0"/>
                        </a:spcAft>
                        <a:buNone/>
                      </a:pPr>
                      <a:r>
                        <a:rPr lang="en-US" sz="1600" u="none" strike="noStrike" cap="none"/>
                        <a:t>Tuition Fees</a:t>
                      </a:r>
                      <a:endParaRPr/>
                    </a:p>
                  </a:txBody>
                  <a:tcPr marL="91450" marR="91450" marT="45725" marB="45725" anchor="ctr"/>
                </a:tc>
                <a:tc>
                  <a:txBody>
                    <a:bodyPr/>
                    <a:lstStyle/>
                    <a:p>
                      <a:pPr marL="0" marR="0" lvl="0" indent="0" algn="ctr" rtl="0">
                        <a:spcBef>
                          <a:spcPts val="0"/>
                        </a:spcBef>
                        <a:spcAft>
                          <a:spcPts val="0"/>
                        </a:spcAft>
                        <a:buNone/>
                      </a:pPr>
                      <a:r>
                        <a:rPr lang="en-US" sz="1600" u="none" strike="noStrike" cap="none"/>
                        <a:t>Advantages</a:t>
                      </a:r>
                      <a:endParaRPr/>
                    </a:p>
                  </a:txBody>
                  <a:tcPr marL="91450" marR="91450" marT="45725" marB="45725" anchor="ctr"/>
                </a:tc>
                <a:extLst>
                  <a:ext uri="{0D108BD9-81ED-4DB2-BD59-A6C34878D82A}">
                    <a16:rowId xmlns:a16="http://schemas.microsoft.com/office/drawing/2014/main" val="10000"/>
                  </a:ext>
                </a:extLst>
              </a:tr>
              <a:tr h="637400">
                <a:tc>
                  <a:txBody>
                    <a:bodyPr/>
                    <a:lstStyle/>
                    <a:p>
                      <a:pPr marL="0" marR="0" lvl="0" indent="0" algn="ctr" rtl="0">
                        <a:spcBef>
                          <a:spcPts val="0"/>
                        </a:spcBef>
                        <a:spcAft>
                          <a:spcPts val="0"/>
                        </a:spcAft>
                        <a:buNone/>
                      </a:pPr>
                      <a:r>
                        <a:rPr lang="en-US" sz="1600" u="none" strike="noStrike" cap="none"/>
                        <a:t>UG ( Undergraduate)</a:t>
                      </a:r>
                      <a:endParaRPr/>
                    </a:p>
                  </a:txBody>
                  <a:tcPr marL="91450" marR="91450" marT="45725" marB="45725"/>
                </a:tc>
                <a:tc>
                  <a:txBody>
                    <a:bodyPr/>
                    <a:lstStyle/>
                    <a:p>
                      <a:pPr marL="0" marR="0" lvl="0" indent="0" algn="ctr" rtl="0">
                        <a:spcBef>
                          <a:spcPts val="0"/>
                        </a:spcBef>
                        <a:spcAft>
                          <a:spcPts val="0"/>
                        </a:spcAft>
                        <a:buNone/>
                      </a:pPr>
                      <a:r>
                        <a:rPr lang="en-US" sz="1600" u="none" strike="noStrike" cap="none"/>
                        <a:t>4 Years</a:t>
                      </a:r>
                      <a:endParaRPr/>
                    </a:p>
                  </a:txBody>
                  <a:tcPr marL="91450" marR="91450" marT="45725" marB="45725"/>
                </a:tc>
                <a:tc>
                  <a:txBody>
                    <a:bodyPr/>
                    <a:lstStyle/>
                    <a:p>
                      <a:pPr marL="0" marR="0" lvl="0" indent="0" algn="ctr" rtl="0">
                        <a:spcBef>
                          <a:spcPts val="0"/>
                        </a:spcBef>
                        <a:spcAft>
                          <a:spcPts val="0"/>
                        </a:spcAft>
                        <a:buNone/>
                      </a:pPr>
                      <a:r>
                        <a:rPr lang="en-US" sz="1600" u="none" strike="noStrike" cap="none" dirty="0"/>
                        <a:t>-</a:t>
                      </a:r>
                      <a:endParaRPr dirty="0"/>
                    </a:p>
                  </a:txBody>
                  <a:tcPr marL="91450" marR="91450" marT="45725" marB="45725"/>
                </a:tc>
                <a:tc>
                  <a:txBody>
                    <a:bodyPr/>
                    <a:lstStyle/>
                    <a:p>
                      <a:pPr marL="0" marR="0" lvl="0" indent="0" algn="ctr" rtl="0">
                        <a:spcBef>
                          <a:spcPts val="0"/>
                        </a:spcBef>
                        <a:spcAft>
                          <a:spcPts val="0"/>
                        </a:spcAft>
                        <a:buNone/>
                      </a:pPr>
                      <a:r>
                        <a:rPr lang="en-US" sz="1600" u="none" strike="noStrike" cap="none"/>
                        <a:t>January</a:t>
                      </a:r>
                      <a:endParaRPr/>
                    </a:p>
                    <a:p>
                      <a:pPr marL="0" marR="0" lvl="0" indent="0" algn="ctr" rtl="0">
                        <a:spcBef>
                          <a:spcPts val="0"/>
                        </a:spcBef>
                        <a:spcAft>
                          <a:spcPts val="0"/>
                        </a:spcAft>
                        <a:buNone/>
                      </a:pPr>
                      <a:r>
                        <a:rPr lang="en-US" sz="1600" u="none" strike="noStrike" cap="none"/>
                        <a:t>May</a:t>
                      </a:r>
                      <a:endParaRPr/>
                    </a:p>
                    <a:p>
                      <a:pPr marL="0" marR="0" lvl="0" indent="0" algn="ctr" rtl="0">
                        <a:spcBef>
                          <a:spcPts val="0"/>
                        </a:spcBef>
                        <a:spcAft>
                          <a:spcPts val="0"/>
                        </a:spcAft>
                        <a:buNone/>
                      </a:pPr>
                      <a:r>
                        <a:rPr lang="en-US" sz="1600" u="none" strike="noStrike" cap="none"/>
                        <a:t>September</a:t>
                      </a:r>
                      <a:endParaRPr/>
                    </a:p>
                  </a:txBody>
                  <a:tcPr marL="91450" marR="91450" marT="45725" marB="45725"/>
                </a:tc>
                <a:tc>
                  <a:txBody>
                    <a:bodyPr/>
                    <a:lstStyle/>
                    <a:p>
                      <a:pPr marL="0" marR="0" lvl="0" indent="0" algn="ctr" rtl="0">
                        <a:spcBef>
                          <a:spcPts val="0"/>
                        </a:spcBef>
                        <a:spcAft>
                          <a:spcPts val="0"/>
                        </a:spcAft>
                        <a:buNone/>
                      </a:pPr>
                      <a:r>
                        <a:rPr lang="en-US" sz="1600" u="none" strike="noStrike" cap="none"/>
                        <a:t>$777 CAD/Credit</a:t>
                      </a:r>
                      <a:endParaRPr/>
                    </a:p>
                  </a:txBody>
                  <a:tcPr marL="91450" marR="91450" marT="45725" marB="45725"/>
                </a:tc>
                <a:tc>
                  <a:txBody>
                    <a:bodyPr/>
                    <a:lstStyle/>
                    <a:p>
                      <a:pPr marL="0" marR="0" lvl="0" indent="0" algn="ctr" rtl="0">
                        <a:spcBef>
                          <a:spcPts val="0"/>
                        </a:spcBef>
                        <a:spcAft>
                          <a:spcPts val="0"/>
                        </a:spcAft>
                        <a:buNone/>
                      </a:pPr>
                      <a:r>
                        <a:rPr lang="en-US" sz="1600" u="none" strike="noStrike" cap="none"/>
                        <a:t>Scholarship for outstanding applications</a:t>
                      </a:r>
                      <a:endParaRPr/>
                    </a:p>
                  </a:txBody>
                  <a:tcPr marL="91450" marR="91450" marT="45725" marB="45725"/>
                </a:tc>
                <a:extLst>
                  <a:ext uri="{0D108BD9-81ED-4DB2-BD59-A6C34878D82A}">
                    <a16:rowId xmlns:a16="http://schemas.microsoft.com/office/drawing/2014/main" val="10001"/>
                  </a:ext>
                </a:extLst>
              </a:tr>
              <a:tr h="1019850">
                <a:tc>
                  <a:txBody>
                    <a:bodyPr/>
                    <a:lstStyle/>
                    <a:p>
                      <a:pPr marL="0" marR="0" lvl="0" indent="0" algn="ctr" rtl="0">
                        <a:spcBef>
                          <a:spcPts val="0"/>
                        </a:spcBef>
                        <a:spcAft>
                          <a:spcPts val="0"/>
                        </a:spcAft>
                        <a:buNone/>
                      </a:pPr>
                      <a:r>
                        <a:rPr lang="en-US" sz="1600" u="none" strike="noStrike" cap="none"/>
                        <a:t>U1 (University First Year)</a:t>
                      </a:r>
                      <a:endParaRPr/>
                    </a:p>
                  </a:txBody>
                  <a:tcPr marL="91450" marR="91450" marT="45725" marB="45725"/>
                </a:tc>
                <a:tc>
                  <a:txBody>
                    <a:bodyPr/>
                    <a:lstStyle/>
                    <a:p>
                      <a:pPr marL="0" marR="0" lvl="0" indent="0" algn="ctr" rtl="0">
                        <a:spcBef>
                          <a:spcPts val="0"/>
                        </a:spcBef>
                        <a:spcAft>
                          <a:spcPts val="0"/>
                        </a:spcAft>
                        <a:buNone/>
                      </a:pPr>
                      <a:r>
                        <a:rPr lang="en-US" sz="1600" u="none" strike="noStrike" cap="none"/>
                        <a:t>2 Semesters</a:t>
                      </a:r>
                      <a:endParaRPr/>
                    </a:p>
                  </a:txBody>
                  <a:tcPr marL="91450" marR="91450" marT="45725" marB="45725"/>
                </a:tc>
                <a:tc>
                  <a:txBody>
                    <a:bodyPr/>
                    <a:lstStyle/>
                    <a:p>
                      <a:pPr marL="0" marR="0" lvl="0" indent="0" algn="ctr" rtl="0">
                        <a:spcBef>
                          <a:spcPts val="0"/>
                        </a:spcBef>
                        <a:spcAft>
                          <a:spcPts val="0"/>
                        </a:spcAft>
                        <a:buNone/>
                      </a:pPr>
                      <a:r>
                        <a:rPr lang="en-US" sz="1600" u="none" strike="noStrike" cap="none"/>
                        <a:t>Second Year</a:t>
                      </a:r>
                      <a:endParaRPr/>
                    </a:p>
                  </a:txBody>
                  <a:tcPr marL="91450" marR="91450" marT="45725" marB="45725"/>
                </a:tc>
                <a:tc>
                  <a:txBody>
                    <a:bodyPr/>
                    <a:lstStyle/>
                    <a:p>
                      <a:pPr marL="0" marR="0" lvl="0" indent="0" algn="ctr" rtl="0">
                        <a:spcBef>
                          <a:spcPts val="0"/>
                        </a:spcBef>
                        <a:spcAft>
                          <a:spcPts val="0"/>
                        </a:spcAft>
                        <a:buNone/>
                      </a:pPr>
                      <a:r>
                        <a:rPr lang="en-US" sz="1600" u="none" strike="noStrike" cap="none"/>
                        <a:t>January</a:t>
                      </a:r>
                      <a:endParaRPr/>
                    </a:p>
                    <a:p>
                      <a:pPr marL="0" marR="0" lvl="0" indent="0" algn="ctr" rtl="0">
                        <a:spcBef>
                          <a:spcPts val="0"/>
                        </a:spcBef>
                        <a:spcAft>
                          <a:spcPts val="0"/>
                        </a:spcAft>
                        <a:buNone/>
                      </a:pPr>
                      <a:r>
                        <a:rPr lang="en-US" sz="1600" u="none" strike="noStrike" cap="none"/>
                        <a:t>May</a:t>
                      </a:r>
                      <a:endParaRPr/>
                    </a:p>
                    <a:p>
                      <a:pPr marL="0" marR="0" lvl="0" indent="0" algn="ctr" rtl="0">
                        <a:spcBef>
                          <a:spcPts val="0"/>
                        </a:spcBef>
                        <a:spcAft>
                          <a:spcPts val="0"/>
                        </a:spcAft>
                        <a:buNone/>
                      </a:pPr>
                      <a:r>
                        <a:rPr lang="en-US" sz="1600" u="none" strike="noStrike" cap="none"/>
                        <a:t>September</a:t>
                      </a:r>
                      <a:endParaRPr/>
                    </a:p>
                    <a:p>
                      <a:pPr marL="0" marR="0" lvl="0" indent="0" algn="ctr" rtl="0">
                        <a:spcBef>
                          <a:spcPts val="0"/>
                        </a:spcBef>
                        <a:spcAft>
                          <a:spcPts val="0"/>
                        </a:spcAft>
                        <a:buNone/>
                      </a:pPr>
                      <a:endParaRPr sz="1600" u="none" strike="noStrike" cap="none"/>
                    </a:p>
                  </a:txBody>
                  <a:tcPr marL="91450" marR="91450" marT="45725" marB="45725"/>
                </a:tc>
                <a:tc>
                  <a:txBody>
                    <a:bodyPr/>
                    <a:lstStyle/>
                    <a:p>
                      <a:pPr marL="0" marR="0" lvl="0" indent="0" algn="ctr" rtl="0">
                        <a:lnSpc>
                          <a:spcPct val="100000"/>
                        </a:lnSpc>
                        <a:spcBef>
                          <a:spcPts val="0"/>
                        </a:spcBef>
                        <a:spcAft>
                          <a:spcPts val="0"/>
                        </a:spcAft>
                        <a:buClr>
                          <a:schemeClr val="dk1"/>
                        </a:buClr>
                        <a:buSzPts val="1600"/>
                        <a:buFont typeface="Arial"/>
                        <a:buNone/>
                      </a:pPr>
                      <a:r>
                        <a:rPr lang="en-US" sz="1600" u="none" strike="noStrike" cap="none"/>
                        <a:t>$777 CAD/Credit</a:t>
                      </a:r>
                      <a:endParaRPr/>
                    </a:p>
                    <a:p>
                      <a:pPr marL="0" marR="0" lvl="0" indent="0" algn="ctr" rtl="0">
                        <a:spcBef>
                          <a:spcPts val="0"/>
                        </a:spcBef>
                        <a:spcAft>
                          <a:spcPts val="0"/>
                        </a:spcAft>
                        <a:buNone/>
                      </a:pPr>
                      <a:endParaRPr sz="1600" u="none" strike="noStrike" cap="none"/>
                    </a:p>
                  </a:txBody>
                  <a:tcPr marL="91450" marR="91450" marT="45725" marB="45725"/>
                </a:tc>
                <a:tc>
                  <a:txBody>
                    <a:bodyPr/>
                    <a:lstStyle/>
                    <a:p>
                      <a:pPr marL="0" marR="0" lvl="0" indent="0" algn="ctr" rtl="0">
                        <a:spcBef>
                          <a:spcPts val="0"/>
                        </a:spcBef>
                        <a:spcAft>
                          <a:spcPts val="0"/>
                        </a:spcAft>
                        <a:buNone/>
                      </a:pPr>
                      <a:r>
                        <a:rPr lang="en-US" sz="1600" u="none" strike="noStrike" cap="none" dirty="0"/>
                        <a:t>Free English learning coaching, One year to decide major</a:t>
                      </a:r>
                      <a:endParaRPr sz="1600" u="none" strike="noStrike" cap="none" dirty="0"/>
                    </a:p>
                  </a:txBody>
                  <a:tcPr marL="91450" marR="91450" marT="45725" marB="45725"/>
                </a:tc>
                <a:extLst>
                  <a:ext uri="{0D108BD9-81ED-4DB2-BD59-A6C34878D82A}">
                    <a16:rowId xmlns:a16="http://schemas.microsoft.com/office/drawing/2014/main" val="10002"/>
                  </a:ext>
                </a:extLst>
              </a:tr>
            </a:tbl>
          </a:graphicData>
        </a:graphic>
      </p:graphicFrame>
      <p:sp>
        <p:nvSpPr>
          <p:cNvPr id="1504" name="Google Shape;1504;p45"/>
          <p:cNvSpPr txBox="1"/>
          <p:nvPr/>
        </p:nvSpPr>
        <p:spPr>
          <a:xfrm>
            <a:off x="555171" y="3457746"/>
            <a:ext cx="6004934" cy="32931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u="sng" dirty="0">
                <a:solidFill>
                  <a:schemeClr val="dk1"/>
                </a:solidFill>
                <a:highlight>
                  <a:srgbClr val="FFFF00"/>
                </a:highlight>
                <a:latin typeface="Arial"/>
                <a:ea typeface="Arial"/>
                <a:cs typeface="Arial"/>
                <a:sym typeface="Arial"/>
              </a:rPr>
              <a:t>USPs: </a:t>
            </a:r>
            <a:endParaRPr sz="1600" dirty="0"/>
          </a:p>
          <a:p>
            <a:pPr marL="285750" marR="0" lvl="0" indent="-285750" algn="l" rtl="0">
              <a:spcBef>
                <a:spcPts val="0"/>
              </a:spcBef>
              <a:spcAft>
                <a:spcPts val="0"/>
              </a:spcAft>
              <a:buClr>
                <a:schemeClr val="dk1"/>
              </a:buClr>
              <a:buSzPts val="1800"/>
              <a:buFont typeface="Arial"/>
              <a:buChar char="•"/>
            </a:pPr>
            <a:r>
              <a:rPr lang="en-US" sz="1600" dirty="0">
                <a:solidFill>
                  <a:schemeClr val="dk1"/>
                </a:solidFill>
                <a:latin typeface="Arial"/>
                <a:ea typeface="Arial"/>
                <a:cs typeface="Arial"/>
                <a:sym typeface="Arial"/>
              </a:rPr>
              <a:t>48 Majors to choose from in Science, human Kinetics &amp; Education. </a:t>
            </a:r>
            <a:endParaRPr sz="1600" dirty="0"/>
          </a:p>
          <a:p>
            <a:pPr marL="285750" marR="0" lvl="0" indent="-285750" algn="l" rtl="0">
              <a:spcBef>
                <a:spcPts val="0"/>
              </a:spcBef>
              <a:spcAft>
                <a:spcPts val="0"/>
              </a:spcAft>
              <a:buClr>
                <a:schemeClr val="dk1"/>
              </a:buClr>
              <a:buSzPts val="1800"/>
              <a:buFont typeface="Arial"/>
              <a:buChar char="•"/>
            </a:pPr>
            <a:r>
              <a:rPr lang="en-US" sz="1600" dirty="0">
                <a:solidFill>
                  <a:schemeClr val="dk1"/>
                </a:solidFill>
                <a:latin typeface="Arial"/>
                <a:ea typeface="Arial"/>
                <a:cs typeface="Arial"/>
                <a:sym typeface="Arial"/>
              </a:rPr>
              <a:t>Scholarship based on GPA and renewed every year. ($2000 to $10,000)</a:t>
            </a:r>
            <a:endParaRPr sz="1600" dirty="0"/>
          </a:p>
          <a:p>
            <a:pPr marL="285750" marR="0" lvl="0" indent="-285750" algn="l" rtl="0">
              <a:spcBef>
                <a:spcPts val="0"/>
              </a:spcBef>
              <a:spcAft>
                <a:spcPts val="0"/>
              </a:spcAft>
              <a:buClr>
                <a:schemeClr val="dk1"/>
              </a:buClr>
              <a:buSzPts val="1800"/>
              <a:buFont typeface="Arial"/>
              <a:buChar char="•"/>
            </a:pPr>
            <a:r>
              <a:rPr lang="en-US" sz="1600" dirty="0">
                <a:solidFill>
                  <a:schemeClr val="dk1"/>
                </a:solidFill>
                <a:latin typeface="Arial"/>
                <a:ea typeface="Arial"/>
                <a:cs typeface="Arial"/>
                <a:sym typeface="Arial"/>
              </a:rPr>
              <a:t>UG – Grouped along with the local students.</a:t>
            </a:r>
            <a:endParaRPr sz="1600" dirty="0"/>
          </a:p>
          <a:p>
            <a:pPr marL="0" marR="0" lvl="0" indent="0" algn="l" rtl="0">
              <a:spcBef>
                <a:spcPts val="0"/>
              </a:spcBef>
              <a:spcAft>
                <a:spcPts val="0"/>
              </a:spcAft>
              <a:buNone/>
            </a:pPr>
            <a:r>
              <a:rPr lang="en-US" sz="1600" dirty="0">
                <a:solidFill>
                  <a:schemeClr val="dk1"/>
                </a:solidFill>
                <a:latin typeface="Arial"/>
                <a:ea typeface="Arial"/>
                <a:cs typeface="Arial"/>
                <a:sym typeface="Arial"/>
              </a:rPr>
              <a:t>      U1 - Grouped along with the international students.</a:t>
            </a:r>
            <a:endParaRPr sz="1600" dirty="0"/>
          </a:p>
          <a:p>
            <a:pPr marL="0" marR="0" lvl="0" indent="0" algn="l" rtl="0">
              <a:spcBef>
                <a:spcPts val="0"/>
              </a:spcBef>
              <a:spcAft>
                <a:spcPts val="0"/>
              </a:spcAft>
              <a:buNone/>
            </a:pPr>
            <a:r>
              <a:rPr lang="en-US" sz="1600" b="1" dirty="0">
                <a:solidFill>
                  <a:schemeClr val="dk1"/>
                </a:solidFill>
                <a:latin typeface="Arial"/>
                <a:ea typeface="Arial"/>
                <a:cs typeface="Arial"/>
                <a:sym typeface="Arial"/>
              </a:rPr>
              <a:t>      UG : 	</a:t>
            </a:r>
            <a:r>
              <a:rPr lang="en-US" sz="1600" dirty="0">
                <a:solidFill>
                  <a:schemeClr val="dk1"/>
                </a:solidFill>
                <a:latin typeface="Arial"/>
                <a:ea typeface="Arial"/>
                <a:cs typeface="Arial"/>
                <a:sym typeface="Arial"/>
              </a:rPr>
              <a:t>IELTS – 6.5 OVERALL, 6 in each. </a:t>
            </a:r>
            <a:endParaRPr sz="1600" dirty="0"/>
          </a:p>
          <a:p>
            <a:pPr marL="0" marR="0" lvl="0" indent="0" algn="l" rtl="0">
              <a:spcBef>
                <a:spcPts val="0"/>
              </a:spcBef>
              <a:spcAft>
                <a:spcPts val="0"/>
              </a:spcAft>
              <a:buNone/>
            </a:pPr>
            <a:r>
              <a:rPr lang="en-US" sz="1600" dirty="0">
                <a:solidFill>
                  <a:schemeClr val="dk1"/>
                </a:solidFill>
                <a:latin typeface="Arial"/>
                <a:ea typeface="Arial"/>
                <a:cs typeface="Arial"/>
                <a:sym typeface="Arial"/>
              </a:rPr>
              <a:t>     	TOFEL – 88 OVERALL , no less than 21 each band </a:t>
            </a:r>
          </a:p>
          <a:p>
            <a:pPr marL="0" marR="0" lvl="0" indent="0" algn="l" rtl="0">
              <a:spcBef>
                <a:spcPts val="0"/>
              </a:spcBef>
              <a:spcAft>
                <a:spcPts val="0"/>
              </a:spcAft>
              <a:buNone/>
            </a:pPr>
            <a:endParaRPr sz="1600" dirty="0"/>
          </a:p>
          <a:p>
            <a:pPr marL="285750" marR="0" lvl="0" indent="-171450" algn="l" rtl="0">
              <a:spcBef>
                <a:spcPts val="0"/>
              </a:spcBef>
              <a:spcAft>
                <a:spcPts val="0"/>
              </a:spcAft>
              <a:buClr>
                <a:schemeClr val="dk1"/>
              </a:buClr>
              <a:buSzPts val="1800"/>
              <a:buFont typeface="Arial"/>
              <a:buNone/>
            </a:pPr>
            <a:endParaRPr sz="1600" b="1" dirty="0">
              <a:solidFill>
                <a:schemeClr val="dk1"/>
              </a:solidFill>
              <a:latin typeface="Arial"/>
              <a:ea typeface="Arial"/>
              <a:cs typeface="Arial"/>
              <a:sym typeface="Arial"/>
            </a:endParaRPr>
          </a:p>
          <a:p>
            <a:pPr marL="0" marR="0" lvl="0" indent="0" algn="l" rtl="0">
              <a:spcBef>
                <a:spcPts val="0"/>
              </a:spcBef>
              <a:spcAft>
                <a:spcPts val="0"/>
              </a:spcAft>
              <a:buNone/>
            </a:pPr>
            <a:r>
              <a:rPr lang="en-US" sz="1600" b="1" dirty="0">
                <a:solidFill>
                  <a:schemeClr val="dk1"/>
                </a:solidFill>
                <a:latin typeface="Arial"/>
                <a:ea typeface="Arial"/>
                <a:cs typeface="Arial"/>
                <a:sym typeface="Arial"/>
              </a:rPr>
              <a:t>      U1 :</a:t>
            </a:r>
            <a:r>
              <a:rPr lang="en-US" sz="1600" dirty="0">
                <a:solidFill>
                  <a:schemeClr val="dk1"/>
                </a:solidFill>
                <a:latin typeface="Arial"/>
                <a:ea typeface="Arial"/>
                <a:cs typeface="Arial"/>
                <a:sym typeface="Arial"/>
              </a:rPr>
              <a:t> 	IELTS – 6 OVERALL, No less than 5.5 </a:t>
            </a:r>
            <a:endParaRPr sz="1600" dirty="0"/>
          </a:p>
          <a:p>
            <a:pPr marL="0" marR="0" lvl="0" indent="0" algn="l" rtl="0">
              <a:spcBef>
                <a:spcPts val="0"/>
              </a:spcBef>
              <a:spcAft>
                <a:spcPts val="0"/>
              </a:spcAft>
              <a:buNone/>
            </a:pPr>
            <a:r>
              <a:rPr lang="en-US" sz="1600" dirty="0">
                <a:solidFill>
                  <a:schemeClr val="dk1"/>
                </a:solidFill>
                <a:latin typeface="Arial"/>
                <a:ea typeface="Arial"/>
                <a:cs typeface="Arial"/>
                <a:sym typeface="Arial"/>
              </a:rPr>
              <a:t>      	TOFEL – 78 , 19 each band. </a:t>
            </a:r>
            <a:endParaRPr sz="1600" b="1" dirty="0">
              <a:solidFill>
                <a:schemeClr val="dk1"/>
              </a:solidFill>
              <a:latin typeface="Arial"/>
              <a:ea typeface="Arial"/>
              <a:cs typeface="Arial"/>
              <a:sym typeface="Arial"/>
            </a:endParaRPr>
          </a:p>
        </p:txBody>
      </p:sp>
      <p:sp>
        <p:nvSpPr>
          <p:cNvPr id="1505" name="Google Shape;1505;p45"/>
          <p:cNvSpPr txBox="1"/>
          <p:nvPr/>
        </p:nvSpPr>
        <p:spPr>
          <a:xfrm>
            <a:off x="6560105" y="3211525"/>
            <a:ext cx="4793695" cy="35393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dirty="0">
                <a:solidFill>
                  <a:schemeClr val="dk1"/>
                </a:solidFill>
                <a:latin typeface="Arial"/>
                <a:ea typeface="Arial"/>
                <a:cs typeface="Arial"/>
                <a:sym typeface="Arial"/>
              </a:rPr>
              <a:t>Application Fee: 150 CAD (CURRECT FEE 50 CAD)</a:t>
            </a:r>
            <a:endParaRPr sz="1600" dirty="0"/>
          </a:p>
          <a:p>
            <a:pPr marL="0" marR="0" lvl="0" indent="0" algn="l" rtl="0">
              <a:spcBef>
                <a:spcPts val="0"/>
              </a:spcBef>
              <a:spcAft>
                <a:spcPts val="0"/>
              </a:spcAft>
              <a:buNone/>
            </a:pPr>
            <a:r>
              <a:rPr lang="en-US" sz="1600" b="1" dirty="0">
                <a:solidFill>
                  <a:schemeClr val="dk1"/>
                </a:solidFill>
                <a:latin typeface="Arial"/>
                <a:ea typeface="Arial"/>
                <a:cs typeface="Arial"/>
                <a:sym typeface="Arial"/>
              </a:rPr>
              <a:t>Application Checklist</a:t>
            </a:r>
            <a:r>
              <a:rPr lang="en-US" sz="1600" dirty="0">
                <a:solidFill>
                  <a:schemeClr val="dk1"/>
                </a:solidFill>
                <a:latin typeface="Arial"/>
                <a:ea typeface="Arial"/>
                <a:cs typeface="Arial"/>
                <a:sym typeface="Arial"/>
              </a:rPr>
              <a:t>: Application Form</a:t>
            </a:r>
            <a:endParaRPr sz="1600" dirty="0"/>
          </a:p>
          <a:p>
            <a:pPr marL="0" marR="0" lvl="0" indent="0" algn="l" rtl="0">
              <a:spcBef>
                <a:spcPts val="0"/>
              </a:spcBef>
              <a:spcAft>
                <a:spcPts val="0"/>
              </a:spcAft>
              <a:buNone/>
            </a:pPr>
            <a:r>
              <a:rPr lang="en-US" sz="1600" dirty="0">
                <a:solidFill>
                  <a:schemeClr val="dk1"/>
                </a:solidFill>
                <a:latin typeface="Arial"/>
                <a:ea typeface="Arial"/>
                <a:cs typeface="Arial"/>
                <a:sym typeface="Arial"/>
              </a:rPr>
              <a:t>		    All documents in 1 PDF</a:t>
            </a:r>
            <a:endParaRPr sz="1600" dirty="0"/>
          </a:p>
          <a:p>
            <a:pPr marL="0" marR="0" lvl="0" indent="0" algn="l" rtl="0">
              <a:spcBef>
                <a:spcPts val="0"/>
              </a:spcBef>
              <a:spcAft>
                <a:spcPts val="0"/>
              </a:spcAft>
              <a:buNone/>
            </a:pPr>
            <a:r>
              <a:rPr lang="en-US" sz="1600" dirty="0">
                <a:solidFill>
                  <a:schemeClr val="dk1"/>
                </a:solidFill>
                <a:latin typeface="Arial"/>
                <a:ea typeface="Arial"/>
                <a:cs typeface="Arial"/>
                <a:sym typeface="Arial"/>
              </a:rPr>
              <a:t> 		    Academic Documents</a:t>
            </a:r>
            <a:endParaRPr sz="1600" dirty="0"/>
          </a:p>
          <a:p>
            <a:pPr marL="0" marR="0" lvl="0" indent="0" algn="l" rtl="0">
              <a:spcBef>
                <a:spcPts val="0"/>
              </a:spcBef>
              <a:spcAft>
                <a:spcPts val="0"/>
              </a:spcAft>
              <a:buNone/>
            </a:pPr>
            <a:r>
              <a:rPr lang="en-US" sz="1600" dirty="0">
                <a:solidFill>
                  <a:schemeClr val="dk1"/>
                </a:solidFill>
                <a:latin typeface="Arial"/>
                <a:ea typeface="Arial"/>
                <a:cs typeface="Arial"/>
                <a:sym typeface="Arial"/>
              </a:rPr>
              <a:t>		    Passport</a:t>
            </a:r>
            <a:endParaRPr sz="1600" dirty="0"/>
          </a:p>
          <a:p>
            <a:pPr marL="0" marR="0" lvl="0" indent="0" algn="l" rtl="0">
              <a:spcBef>
                <a:spcPts val="0"/>
              </a:spcBef>
              <a:spcAft>
                <a:spcPts val="0"/>
              </a:spcAft>
              <a:buNone/>
            </a:pPr>
            <a:r>
              <a:rPr lang="en-US" sz="1600" dirty="0">
                <a:solidFill>
                  <a:schemeClr val="dk1"/>
                </a:solidFill>
                <a:latin typeface="Arial"/>
                <a:ea typeface="Arial"/>
                <a:cs typeface="Arial"/>
                <a:sym typeface="Arial"/>
              </a:rPr>
              <a:t>		    English Language Proficiency</a:t>
            </a:r>
            <a:endParaRPr sz="1600" dirty="0"/>
          </a:p>
          <a:p>
            <a:pPr marL="0" marR="0" lvl="0" indent="0" algn="l" rtl="0">
              <a:spcBef>
                <a:spcPts val="0"/>
              </a:spcBef>
              <a:spcAft>
                <a:spcPts val="0"/>
              </a:spcAft>
              <a:buNone/>
            </a:pPr>
            <a:r>
              <a:rPr lang="en-US" sz="1600" b="1" dirty="0">
                <a:solidFill>
                  <a:schemeClr val="dk1"/>
                </a:solidFill>
                <a:latin typeface="Arial"/>
                <a:ea typeface="Arial"/>
                <a:cs typeface="Arial"/>
                <a:sym typeface="Arial"/>
              </a:rPr>
              <a:t>Note:</a:t>
            </a:r>
            <a:r>
              <a:rPr lang="en-US" sz="1600" dirty="0">
                <a:solidFill>
                  <a:schemeClr val="dk1"/>
                </a:solidFill>
                <a:latin typeface="Arial"/>
                <a:ea typeface="Arial"/>
                <a:cs typeface="Arial"/>
                <a:sym typeface="Arial"/>
              </a:rPr>
              <a:t> 10</a:t>
            </a:r>
            <a:r>
              <a:rPr lang="en-US" sz="1600" baseline="30000" dirty="0">
                <a:solidFill>
                  <a:schemeClr val="dk1"/>
                </a:solidFill>
                <a:latin typeface="Arial"/>
                <a:ea typeface="Arial"/>
                <a:cs typeface="Arial"/>
                <a:sym typeface="Arial"/>
              </a:rPr>
              <a:t>th</a:t>
            </a:r>
            <a:r>
              <a:rPr lang="en-US" sz="1600" dirty="0">
                <a:solidFill>
                  <a:schemeClr val="dk1"/>
                </a:solidFill>
                <a:latin typeface="Arial"/>
                <a:ea typeface="Arial"/>
                <a:cs typeface="Arial"/>
                <a:sym typeface="Arial"/>
              </a:rPr>
              <a:t> and 12</a:t>
            </a:r>
            <a:r>
              <a:rPr lang="en-US" sz="1600" baseline="30000" dirty="0">
                <a:solidFill>
                  <a:schemeClr val="dk1"/>
                </a:solidFill>
                <a:latin typeface="Arial"/>
                <a:ea typeface="Arial"/>
                <a:cs typeface="Arial"/>
                <a:sym typeface="Arial"/>
              </a:rPr>
              <a:t>th</a:t>
            </a:r>
            <a:r>
              <a:rPr lang="en-US" sz="1600" dirty="0">
                <a:solidFill>
                  <a:schemeClr val="dk1"/>
                </a:solidFill>
                <a:latin typeface="Arial"/>
                <a:ea typeface="Arial"/>
                <a:cs typeface="Arial"/>
                <a:sym typeface="Arial"/>
              </a:rPr>
              <a:t> Certificate is required, if not students should get enrolment letter issued from school.</a:t>
            </a:r>
            <a:endParaRPr sz="1600" dirty="0"/>
          </a:p>
          <a:p>
            <a:pPr marL="0" marR="0" lvl="0" indent="0" algn="l" rtl="0">
              <a:spcBef>
                <a:spcPts val="0"/>
              </a:spcBef>
              <a:spcAft>
                <a:spcPts val="0"/>
              </a:spcAft>
              <a:buNone/>
            </a:pPr>
            <a:endParaRPr sz="1600" dirty="0">
              <a:solidFill>
                <a:schemeClr val="dk1"/>
              </a:solidFill>
              <a:latin typeface="Arial"/>
              <a:ea typeface="Arial"/>
              <a:cs typeface="Arial"/>
              <a:sym typeface="Arial"/>
            </a:endParaRPr>
          </a:p>
          <a:p>
            <a:pPr marL="0" marR="0" lvl="0" indent="0" algn="l" rtl="0">
              <a:spcBef>
                <a:spcPts val="0"/>
              </a:spcBef>
              <a:spcAft>
                <a:spcPts val="0"/>
              </a:spcAft>
              <a:buNone/>
            </a:pPr>
            <a:r>
              <a:rPr lang="en-US" sz="1600" b="1" i="0" u="none" strike="noStrike" dirty="0">
                <a:solidFill>
                  <a:srgbClr val="000000"/>
                </a:solidFill>
                <a:latin typeface="Calibri"/>
                <a:ea typeface="Calibri"/>
                <a:cs typeface="Calibri"/>
                <a:sym typeface="Calibri"/>
              </a:rPr>
              <a:t>Note: Conversion is allowed i.e. background education doesn’t matter to join any course</a:t>
            </a:r>
            <a:r>
              <a:rPr lang="en-US" sz="1600" dirty="0">
                <a:solidFill>
                  <a:schemeClr val="dk1"/>
                </a:solidFill>
                <a:latin typeface="Arial"/>
                <a:ea typeface="Arial"/>
                <a:cs typeface="Arial"/>
                <a:sym typeface="Arial"/>
              </a:rPr>
              <a:t>  </a:t>
            </a:r>
            <a:endParaRPr sz="16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509"/>
        <p:cNvGrpSpPr/>
        <p:nvPr/>
      </p:nvGrpSpPr>
      <p:grpSpPr>
        <a:xfrm>
          <a:off x="0" y="0"/>
          <a:ext cx="0" cy="0"/>
          <a:chOff x="0" y="0"/>
          <a:chExt cx="0" cy="0"/>
        </a:xfrm>
      </p:grpSpPr>
      <p:sp>
        <p:nvSpPr>
          <p:cNvPr id="1510" name="Google Shape;1510;p46"/>
          <p:cNvSpPr txBox="1"/>
          <p:nvPr/>
        </p:nvSpPr>
        <p:spPr>
          <a:xfrm>
            <a:off x="406400" y="274936"/>
            <a:ext cx="4551680" cy="240065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u="sng">
                <a:solidFill>
                  <a:schemeClr val="dk1"/>
                </a:solidFill>
                <a:highlight>
                  <a:srgbClr val="FFFF00"/>
                </a:highlight>
                <a:latin typeface="Arial"/>
                <a:ea typeface="Arial"/>
                <a:cs typeface="Arial"/>
                <a:sym typeface="Arial"/>
              </a:rPr>
              <a:t>FACULTY OF HUMANITIES &amp; SOCIAL SCIENCE : </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English (BA), </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Environmental Studies (BA)</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General Studies (BA)</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Political Studies (BA)</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Psychology (BA) </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Religious Studies (BA)</a:t>
            </a:r>
            <a:endParaRPr/>
          </a:p>
          <a:p>
            <a:pPr marL="0" marR="0" lvl="0" indent="0" algn="l" rtl="0">
              <a:spcBef>
                <a:spcPts val="0"/>
              </a:spcBef>
              <a:spcAft>
                <a:spcPts val="0"/>
              </a:spcAft>
              <a:buNone/>
            </a:pPr>
            <a:endParaRPr sz="1800" b="1">
              <a:solidFill>
                <a:schemeClr val="dk1"/>
              </a:solidFill>
              <a:latin typeface="Arial"/>
              <a:ea typeface="Arial"/>
              <a:cs typeface="Arial"/>
              <a:sym typeface="Arial"/>
            </a:endParaRPr>
          </a:p>
          <a:p>
            <a:pPr marL="0" marR="0" lvl="0" indent="0" algn="l" rtl="0">
              <a:spcBef>
                <a:spcPts val="0"/>
              </a:spcBef>
              <a:spcAft>
                <a:spcPts val="0"/>
              </a:spcAft>
              <a:buNone/>
            </a:pPr>
            <a:endParaRPr sz="1800" b="1">
              <a:solidFill>
                <a:schemeClr val="dk1"/>
              </a:solidFill>
              <a:latin typeface="Arial"/>
              <a:ea typeface="Arial"/>
              <a:cs typeface="Arial"/>
              <a:sym typeface="Arial"/>
            </a:endParaRPr>
          </a:p>
        </p:txBody>
      </p:sp>
      <p:sp>
        <p:nvSpPr>
          <p:cNvPr id="1511" name="Google Shape;1511;p46"/>
          <p:cNvSpPr txBox="1"/>
          <p:nvPr/>
        </p:nvSpPr>
        <p:spPr>
          <a:xfrm>
            <a:off x="6675120" y="274936"/>
            <a:ext cx="6096000" cy="212365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u="sng">
                <a:solidFill>
                  <a:schemeClr val="dk1"/>
                </a:solidFill>
                <a:highlight>
                  <a:srgbClr val="FFFF00"/>
                </a:highlight>
                <a:latin typeface="Arial"/>
                <a:ea typeface="Arial"/>
                <a:cs typeface="Arial"/>
                <a:sym typeface="Arial"/>
              </a:rPr>
              <a:t>FACULTY OF ARTS, MEDIA + CULTURE :</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Arts + Design (BA), </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Acting (BFA)</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Corporate Communication (BA)</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Film Studies(BA)</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Music (BA) </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Theatre (BA)</a:t>
            </a:r>
            <a:endParaRPr/>
          </a:p>
          <a:p>
            <a:pPr marL="0" marR="0" lvl="0" indent="0" algn="l" rtl="0">
              <a:spcBef>
                <a:spcPts val="0"/>
              </a:spcBef>
              <a:spcAft>
                <a:spcPts val="0"/>
              </a:spcAft>
              <a:buNone/>
            </a:pPr>
            <a:endParaRPr sz="1800" b="1">
              <a:solidFill>
                <a:schemeClr val="dk1"/>
              </a:solidFill>
              <a:latin typeface="Arial"/>
              <a:ea typeface="Arial"/>
              <a:cs typeface="Arial"/>
              <a:sym typeface="Arial"/>
            </a:endParaRPr>
          </a:p>
        </p:txBody>
      </p:sp>
      <p:sp>
        <p:nvSpPr>
          <p:cNvPr id="1512" name="Google Shape;1512;p46"/>
          <p:cNvSpPr txBox="1"/>
          <p:nvPr/>
        </p:nvSpPr>
        <p:spPr>
          <a:xfrm>
            <a:off x="406400" y="2474248"/>
            <a:ext cx="6096000" cy="18466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u="sng">
                <a:solidFill>
                  <a:schemeClr val="dk1"/>
                </a:solidFill>
                <a:highlight>
                  <a:srgbClr val="FFFF00"/>
                </a:highlight>
                <a:latin typeface="Arial"/>
                <a:ea typeface="Arial"/>
                <a:cs typeface="Arial"/>
                <a:sym typeface="Arial"/>
              </a:rPr>
              <a:t>FACULTY OF NATURAL &amp; APPLIED SCIENCE : </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Biotechnology (B.Sc.) </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Biotechnology &amp; Business Administration (B.Sc.) </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Computer Science (B.Sc.) </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Natural &amp; Applied Science (B.Sc.) </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Mathematics with Computing Science (B.Sc.) </a:t>
            </a:r>
            <a:endParaRPr sz="1600">
              <a:solidFill>
                <a:schemeClr val="dk1"/>
              </a:solidFill>
              <a:latin typeface="Arial"/>
              <a:ea typeface="Arial"/>
              <a:cs typeface="Arial"/>
              <a:sym typeface="Arial"/>
            </a:endParaRPr>
          </a:p>
          <a:p>
            <a:pPr marL="0" marR="0" lvl="0" indent="0" algn="l" rtl="0">
              <a:spcBef>
                <a:spcPts val="0"/>
              </a:spcBef>
              <a:spcAft>
                <a:spcPts val="0"/>
              </a:spcAft>
              <a:buNone/>
            </a:pPr>
            <a:r>
              <a:rPr lang="en-US" sz="1600">
                <a:solidFill>
                  <a:schemeClr val="dk1"/>
                </a:solidFill>
                <a:latin typeface="Arial"/>
                <a:ea typeface="Arial"/>
                <a:cs typeface="Arial"/>
                <a:sym typeface="Arial"/>
              </a:rPr>
              <a:t>Environmental Studies (B.Sc.)</a:t>
            </a:r>
            <a:endParaRPr sz="1600" b="1">
              <a:solidFill>
                <a:schemeClr val="dk1"/>
              </a:solidFill>
              <a:latin typeface="Arial"/>
              <a:ea typeface="Arial"/>
              <a:cs typeface="Arial"/>
              <a:sym typeface="Arial"/>
            </a:endParaRPr>
          </a:p>
        </p:txBody>
      </p:sp>
      <p:sp>
        <p:nvSpPr>
          <p:cNvPr id="1513" name="Google Shape;1513;p46"/>
          <p:cNvSpPr txBox="1"/>
          <p:nvPr/>
        </p:nvSpPr>
        <p:spPr>
          <a:xfrm>
            <a:off x="6675120" y="2435746"/>
            <a:ext cx="6096000" cy="212365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u="sng">
                <a:solidFill>
                  <a:schemeClr val="dk1"/>
                </a:solidFill>
                <a:highlight>
                  <a:srgbClr val="FFFF00"/>
                </a:highlight>
                <a:latin typeface="Arial"/>
                <a:ea typeface="Arial"/>
                <a:cs typeface="Arial"/>
                <a:sym typeface="Arial"/>
              </a:rPr>
              <a:t>SCHOOL OF BUSINESS :</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Business Administration (B.Sc.) </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Business Administration (BBA) </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Economics (minor)</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Information System (minor) </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International Development Studies (minor)</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Sports and Leisure Management (BHK)</a:t>
            </a:r>
            <a:endParaRPr/>
          </a:p>
          <a:p>
            <a:pPr marL="0" marR="0" lvl="0" indent="0" algn="l" rtl="0">
              <a:spcBef>
                <a:spcPts val="0"/>
              </a:spcBef>
              <a:spcAft>
                <a:spcPts val="0"/>
              </a:spcAft>
              <a:buNone/>
            </a:pPr>
            <a:endParaRPr sz="1800" b="1">
              <a:solidFill>
                <a:schemeClr val="dk1"/>
              </a:solidFill>
              <a:latin typeface="Arial"/>
              <a:ea typeface="Arial"/>
              <a:cs typeface="Arial"/>
              <a:sym typeface="Arial"/>
            </a:endParaRPr>
          </a:p>
        </p:txBody>
      </p:sp>
      <p:sp>
        <p:nvSpPr>
          <p:cNvPr id="1514" name="Google Shape;1514;p46"/>
          <p:cNvSpPr txBox="1"/>
          <p:nvPr/>
        </p:nvSpPr>
        <p:spPr>
          <a:xfrm>
            <a:off x="406400" y="4856966"/>
            <a:ext cx="6096000" cy="160043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u="sng">
                <a:solidFill>
                  <a:schemeClr val="dk1"/>
                </a:solidFill>
                <a:highlight>
                  <a:srgbClr val="FFFF00"/>
                </a:highlight>
                <a:latin typeface="Arial"/>
                <a:ea typeface="Arial"/>
                <a:cs typeface="Arial"/>
                <a:sym typeface="Arial"/>
              </a:rPr>
              <a:t>SCHOOL OF EDUCATION : </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Education (BA/B.Ed. or B.Sc.)</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      -Elementary and Secondary</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Two-year post-degree program (B.Ed.)</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     -Elementary and Secondary</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Special Education</a:t>
            </a:r>
            <a:endParaRPr/>
          </a:p>
        </p:txBody>
      </p:sp>
      <p:sp>
        <p:nvSpPr>
          <p:cNvPr id="1515" name="Google Shape;1515;p46"/>
          <p:cNvSpPr txBox="1"/>
          <p:nvPr/>
        </p:nvSpPr>
        <p:spPr>
          <a:xfrm>
            <a:off x="6675120" y="4797901"/>
            <a:ext cx="6096000" cy="190821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u="sng">
                <a:solidFill>
                  <a:schemeClr val="dk1"/>
                </a:solidFill>
                <a:highlight>
                  <a:srgbClr val="FFFF00"/>
                </a:highlight>
                <a:latin typeface="Arial"/>
                <a:ea typeface="Arial"/>
                <a:cs typeface="Arial"/>
                <a:sym typeface="Arial"/>
              </a:rPr>
              <a:t>SCHOOL OF HUMAN KINETICS : </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Elementary School Physical Education (minor)</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Human Kinetics (BA)</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Human Kinetics (BHK)</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Sports and Leisure Management (BA)</a:t>
            </a:r>
            <a:endParaRPr/>
          </a:p>
          <a:p>
            <a:pPr marL="0" marR="0" lvl="0" indent="0" algn="l" rtl="0">
              <a:spcBef>
                <a:spcPts val="0"/>
              </a:spcBef>
              <a:spcAft>
                <a:spcPts val="0"/>
              </a:spcAft>
              <a:buNone/>
            </a:pPr>
            <a:endParaRPr sz="1800" b="1">
              <a:solidFill>
                <a:schemeClr val="dk1"/>
              </a:solidFill>
              <a:latin typeface="Arial"/>
              <a:ea typeface="Arial"/>
              <a:cs typeface="Arial"/>
              <a:sym typeface="Arial"/>
            </a:endParaRPr>
          </a:p>
          <a:p>
            <a:pPr marL="0" marR="0" lvl="0" indent="0" algn="l" rtl="0">
              <a:spcBef>
                <a:spcPts val="0"/>
              </a:spcBef>
              <a:spcAft>
                <a:spcPts val="0"/>
              </a:spcAft>
              <a:buNone/>
            </a:pPr>
            <a:endParaRPr sz="1800" b="1">
              <a:solidFill>
                <a:schemeClr val="dk1"/>
              </a:solidFill>
              <a:latin typeface="Arial"/>
              <a:ea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519"/>
        <p:cNvGrpSpPr/>
        <p:nvPr/>
      </p:nvGrpSpPr>
      <p:grpSpPr>
        <a:xfrm>
          <a:off x="0" y="0"/>
          <a:ext cx="0" cy="0"/>
          <a:chOff x="0" y="0"/>
          <a:chExt cx="0" cy="0"/>
        </a:xfrm>
      </p:grpSpPr>
      <p:sp>
        <p:nvSpPr>
          <p:cNvPr id="1520" name="Google Shape;1520;p49"/>
          <p:cNvSpPr txBox="1"/>
          <p:nvPr/>
        </p:nvSpPr>
        <p:spPr>
          <a:xfrm>
            <a:off x="3525520" y="318254"/>
            <a:ext cx="60960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Arial"/>
                <a:ea typeface="Arial"/>
                <a:cs typeface="Arial"/>
                <a:sym typeface="Arial"/>
              </a:rPr>
              <a:t>Masters of Business Administration (MBA)</a:t>
            </a:r>
            <a:endParaRPr/>
          </a:p>
        </p:txBody>
      </p:sp>
      <p:sp>
        <p:nvSpPr>
          <p:cNvPr id="1521" name="Google Shape;1521;p49"/>
          <p:cNvSpPr txBox="1"/>
          <p:nvPr/>
        </p:nvSpPr>
        <p:spPr>
          <a:xfrm>
            <a:off x="670560" y="953869"/>
            <a:ext cx="6096000"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Arial"/>
                <a:ea typeface="Arial"/>
                <a:cs typeface="Arial"/>
                <a:sym typeface="Arial"/>
              </a:rPr>
              <a:t>Available in both campuses – Langley and Richmond</a:t>
            </a:r>
            <a:endParaRPr/>
          </a:p>
          <a:p>
            <a:pPr marL="0" marR="0" lvl="0" indent="0" algn="l" rtl="0">
              <a:spcBef>
                <a:spcPts val="0"/>
              </a:spcBef>
              <a:spcAft>
                <a:spcPts val="0"/>
              </a:spcAft>
              <a:buNone/>
            </a:pPr>
            <a:r>
              <a:rPr lang="en-US" sz="1800">
                <a:solidFill>
                  <a:schemeClr val="dk1"/>
                </a:solidFill>
                <a:latin typeface="Arial"/>
                <a:ea typeface="Arial"/>
                <a:cs typeface="Arial"/>
                <a:sym typeface="Arial"/>
              </a:rPr>
              <a:t>There are </a:t>
            </a:r>
            <a:r>
              <a:rPr lang="en-US" sz="1800" b="1">
                <a:solidFill>
                  <a:schemeClr val="dk1"/>
                </a:solidFill>
                <a:latin typeface="Arial"/>
                <a:ea typeface="Arial"/>
                <a:cs typeface="Arial"/>
                <a:sym typeface="Arial"/>
              </a:rPr>
              <a:t>9 intakes </a:t>
            </a:r>
            <a:r>
              <a:rPr lang="en-US" sz="1800">
                <a:solidFill>
                  <a:schemeClr val="dk1"/>
                </a:solidFill>
                <a:latin typeface="Arial"/>
                <a:ea typeface="Arial"/>
                <a:cs typeface="Arial"/>
                <a:sym typeface="Arial"/>
              </a:rPr>
              <a:t>available – Sep, Oct, Nov, May, June, July, Jan, Feb, March.</a:t>
            </a:r>
            <a:endParaRPr/>
          </a:p>
        </p:txBody>
      </p:sp>
      <p:sp>
        <p:nvSpPr>
          <p:cNvPr id="1522" name="Google Shape;1522;p49"/>
          <p:cNvSpPr txBox="1"/>
          <p:nvPr/>
        </p:nvSpPr>
        <p:spPr>
          <a:xfrm>
            <a:off x="670560" y="2143482"/>
            <a:ext cx="6096000"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Arial"/>
                <a:ea typeface="Arial"/>
                <a:cs typeface="Arial"/>
                <a:sym typeface="Arial"/>
              </a:rPr>
              <a:t>Academic Requirement </a:t>
            </a:r>
            <a:r>
              <a:rPr lang="en-US" sz="1800">
                <a:solidFill>
                  <a:schemeClr val="dk1"/>
                </a:solidFill>
                <a:latin typeface="Arial"/>
                <a:ea typeface="Arial"/>
                <a:cs typeface="Arial"/>
                <a:sym typeface="Arial"/>
              </a:rPr>
              <a:t>: 2.7 GPA i.e. 52%</a:t>
            </a:r>
            <a:endParaRPr/>
          </a:p>
          <a:p>
            <a:pPr marL="0" marR="0" lvl="0" indent="0" algn="l" rtl="0">
              <a:spcBef>
                <a:spcPts val="0"/>
              </a:spcBef>
              <a:spcAft>
                <a:spcPts val="0"/>
              </a:spcAft>
              <a:buNone/>
            </a:pPr>
            <a:r>
              <a:rPr lang="en-US" sz="1800" b="1">
                <a:solidFill>
                  <a:schemeClr val="dk1"/>
                </a:solidFill>
                <a:latin typeface="Arial"/>
                <a:ea typeface="Arial"/>
                <a:cs typeface="Arial"/>
                <a:sym typeface="Arial"/>
              </a:rPr>
              <a:t>Application Fee: 140 $</a:t>
            </a:r>
            <a:endParaRPr/>
          </a:p>
          <a:p>
            <a:pPr marL="0" marR="0" lvl="0" indent="0" algn="l" rtl="0">
              <a:spcBef>
                <a:spcPts val="0"/>
              </a:spcBef>
              <a:spcAft>
                <a:spcPts val="0"/>
              </a:spcAft>
              <a:buNone/>
            </a:pPr>
            <a:r>
              <a:rPr lang="en-US" sz="1800">
                <a:solidFill>
                  <a:schemeClr val="dk1"/>
                </a:solidFill>
                <a:latin typeface="Arial"/>
                <a:ea typeface="Arial"/>
                <a:cs typeface="Arial"/>
                <a:sym typeface="Arial"/>
              </a:rPr>
              <a:t>Note: </a:t>
            </a:r>
            <a:r>
              <a:rPr lang="en-US" sz="1800" b="0" i="0" u="none" strike="noStrike">
                <a:solidFill>
                  <a:srgbClr val="000000"/>
                </a:solidFill>
                <a:latin typeface="Calibri"/>
                <a:ea typeface="Calibri"/>
                <a:cs typeface="Calibri"/>
                <a:sym typeface="Calibri"/>
              </a:rPr>
              <a:t>If student has scored</a:t>
            </a:r>
            <a:r>
              <a:rPr lang="en-US" sz="1800" b="1" i="0" u="none" strike="noStrike">
                <a:solidFill>
                  <a:srgbClr val="000000"/>
                </a:solidFill>
                <a:latin typeface="Calibri"/>
                <a:ea typeface="Calibri"/>
                <a:cs typeface="Calibri"/>
                <a:sym typeface="Calibri"/>
              </a:rPr>
              <a:t> 46% </a:t>
            </a:r>
            <a:r>
              <a:rPr lang="en-US" sz="1800" b="0" i="0" u="none" strike="noStrike">
                <a:solidFill>
                  <a:srgbClr val="000000"/>
                </a:solidFill>
                <a:latin typeface="Calibri"/>
                <a:ea typeface="Calibri"/>
                <a:cs typeface="Calibri"/>
                <a:sym typeface="Calibri"/>
              </a:rPr>
              <a:t>can opt. for </a:t>
            </a:r>
            <a:r>
              <a:rPr lang="en-US" sz="1800" b="1" i="0" u="none" strike="noStrike">
                <a:solidFill>
                  <a:srgbClr val="000000"/>
                </a:solidFill>
                <a:latin typeface="Calibri"/>
                <a:ea typeface="Calibri"/>
                <a:cs typeface="Calibri"/>
                <a:sym typeface="Calibri"/>
              </a:rPr>
              <a:t>bridge courses</a:t>
            </a:r>
            <a:r>
              <a:rPr lang="en-US" sz="1800" b="0" i="0" u="none" strike="noStrike">
                <a:solidFill>
                  <a:srgbClr val="000000"/>
                </a:solidFill>
                <a:latin typeface="Calibri"/>
                <a:ea typeface="Calibri"/>
                <a:cs typeface="Calibri"/>
                <a:sym typeface="Calibri"/>
              </a:rPr>
              <a:t> (1 semester) </a:t>
            </a:r>
            <a:r>
              <a:rPr lang="en-US" sz="1800" b="1" i="0" u="none" strike="noStrike">
                <a:solidFill>
                  <a:srgbClr val="000000"/>
                </a:solidFill>
                <a:latin typeface="Calibri"/>
                <a:ea typeface="Calibri"/>
                <a:cs typeface="Calibri"/>
                <a:sym typeface="Calibri"/>
              </a:rPr>
              <a:t>Cost: $11655</a:t>
            </a:r>
            <a:r>
              <a:rPr lang="en-US" sz="1800">
                <a:solidFill>
                  <a:schemeClr val="dk1"/>
                </a:solidFill>
                <a:latin typeface="Arial"/>
                <a:ea typeface="Arial"/>
                <a:cs typeface="Arial"/>
                <a:sym typeface="Arial"/>
              </a:rPr>
              <a:t> </a:t>
            </a:r>
            <a:endParaRPr sz="1800">
              <a:solidFill>
                <a:schemeClr val="dk1"/>
              </a:solidFill>
              <a:latin typeface="Arial"/>
              <a:ea typeface="Arial"/>
              <a:cs typeface="Arial"/>
              <a:sym typeface="Arial"/>
            </a:endParaRPr>
          </a:p>
        </p:txBody>
      </p:sp>
      <p:sp>
        <p:nvSpPr>
          <p:cNvPr id="1523" name="Google Shape;1523;p49"/>
          <p:cNvSpPr txBox="1"/>
          <p:nvPr/>
        </p:nvSpPr>
        <p:spPr>
          <a:xfrm>
            <a:off x="670560" y="3378365"/>
            <a:ext cx="60960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0" u="none" strike="noStrike">
                <a:solidFill>
                  <a:srgbClr val="000000"/>
                </a:solidFill>
                <a:latin typeface="Calibri"/>
                <a:ea typeface="Calibri"/>
                <a:cs typeface="Calibri"/>
                <a:sym typeface="Calibri"/>
              </a:rPr>
              <a:t>MBA: Tuition Fee $36225 (2 years) (3 years work permit )</a:t>
            </a:r>
            <a:r>
              <a:rPr lang="en-US" sz="1800">
                <a:solidFill>
                  <a:schemeClr val="dk1"/>
                </a:solidFill>
                <a:latin typeface="Arial"/>
                <a:ea typeface="Arial"/>
                <a:cs typeface="Arial"/>
                <a:sym typeface="Arial"/>
              </a:rPr>
              <a:t> </a:t>
            </a:r>
            <a:endParaRPr sz="1800">
              <a:solidFill>
                <a:schemeClr val="dk1"/>
              </a:solidFill>
              <a:latin typeface="Arial"/>
              <a:ea typeface="Arial"/>
              <a:cs typeface="Arial"/>
              <a:sym typeface="Arial"/>
            </a:endParaRPr>
          </a:p>
        </p:txBody>
      </p:sp>
      <p:sp>
        <p:nvSpPr>
          <p:cNvPr id="1524" name="Google Shape;1524;p49"/>
          <p:cNvSpPr txBox="1"/>
          <p:nvPr/>
        </p:nvSpPr>
        <p:spPr>
          <a:xfrm>
            <a:off x="670560" y="3954423"/>
            <a:ext cx="9824720" cy="258532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Arial"/>
                <a:ea typeface="Arial"/>
                <a:cs typeface="Arial"/>
                <a:sym typeface="Arial"/>
              </a:rPr>
              <a:t>Academic Checklist </a:t>
            </a:r>
            <a:r>
              <a:rPr lang="en-US" sz="1800">
                <a:solidFill>
                  <a:schemeClr val="dk1"/>
                </a:solidFill>
                <a:latin typeface="Arial"/>
                <a:ea typeface="Arial"/>
                <a:cs typeface="Arial"/>
                <a:sym typeface="Arial"/>
              </a:rPr>
              <a:t>: Resume</a:t>
            </a:r>
            <a:endParaRPr/>
          </a:p>
          <a:p>
            <a:pPr marL="0" marR="0" lvl="0" indent="0" algn="l" rtl="0">
              <a:spcBef>
                <a:spcPts val="0"/>
              </a:spcBef>
              <a:spcAft>
                <a:spcPts val="0"/>
              </a:spcAft>
              <a:buNone/>
            </a:pPr>
            <a:r>
              <a:rPr lang="en-US" sz="1800">
                <a:solidFill>
                  <a:schemeClr val="dk1"/>
                </a:solidFill>
                <a:latin typeface="Arial"/>
                <a:ea typeface="Arial"/>
                <a:cs typeface="Arial"/>
                <a:sym typeface="Arial"/>
              </a:rPr>
              <a:t>		   Academic Documents</a:t>
            </a:r>
            <a:endParaRPr/>
          </a:p>
          <a:p>
            <a:pPr marL="0" marR="0" lvl="0" indent="0" algn="l" rtl="0">
              <a:spcBef>
                <a:spcPts val="0"/>
              </a:spcBef>
              <a:spcAft>
                <a:spcPts val="0"/>
              </a:spcAft>
              <a:buNone/>
            </a:pPr>
            <a:r>
              <a:rPr lang="en-US" sz="1800">
                <a:solidFill>
                  <a:schemeClr val="dk1"/>
                </a:solidFill>
                <a:latin typeface="Arial"/>
                <a:ea typeface="Arial"/>
                <a:cs typeface="Arial"/>
                <a:sym typeface="Arial"/>
              </a:rPr>
              <a:t>		   Statement of Purpose</a:t>
            </a:r>
            <a:endParaRPr/>
          </a:p>
          <a:p>
            <a:pPr marL="0" marR="0" lvl="0" indent="0" algn="l" rtl="0">
              <a:spcBef>
                <a:spcPts val="0"/>
              </a:spcBef>
              <a:spcAft>
                <a:spcPts val="0"/>
              </a:spcAft>
              <a:buNone/>
            </a:pPr>
            <a:r>
              <a:rPr lang="en-US" sz="1800">
                <a:solidFill>
                  <a:schemeClr val="dk1"/>
                </a:solidFill>
                <a:latin typeface="Arial"/>
                <a:ea typeface="Arial"/>
                <a:cs typeface="Arial"/>
                <a:sym typeface="Arial"/>
              </a:rPr>
              <a:t>		   Letter of Recommendation (Letter Head only)</a:t>
            </a:r>
            <a:endParaRPr/>
          </a:p>
          <a:p>
            <a:pPr marL="0" marR="0" lvl="0" indent="0" algn="l" rtl="0">
              <a:spcBef>
                <a:spcPts val="0"/>
              </a:spcBef>
              <a:spcAft>
                <a:spcPts val="0"/>
              </a:spcAft>
              <a:buNone/>
            </a:pPr>
            <a:r>
              <a:rPr lang="en-US" sz="1800">
                <a:solidFill>
                  <a:schemeClr val="dk1"/>
                </a:solidFill>
                <a:latin typeface="Arial"/>
                <a:ea typeface="Arial"/>
                <a:cs typeface="Arial"/>
                <a:sym typeface="Arial"/>
              </a:rPr>
              <a:t>		   English Language Proficiency</a:t>
            </a:r>
            <a:endParaRPr/>
          </a:p>
          <a:p>
            <a:pPr marL="0" marR="0" lvl="0" indent="0" algn="l" rtl="0">
              <a:spcBef>
                <a:spcPts val="0"/>
              </a:spcBef>
              <a:spcAft>
                <a:spcPts val="0"/>
              </a:spcAft>
              <a:buNone/>
            </a:pPr>
            <a:r>
              <a:rPr lang="en-US" sz="1800">
                <a:solidFill>
                  <a:schemeClr val="dk1"/>
                </a:solidFill>
                <a:latin typeface="Arial"/>
                <a:ea typeface="Arial"/>
                <a:cs typeface="Arial"/>
                <a:sym typeface="Arial"/>
              </a:rPr>
              <a:t>		   Passport and Study Permit (If applicable)</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r>
              <a:rPr lang="en-US" sz="1800">
                <a:solidFill>
                  <a:schemeClr val="dk1"/>
                </a:solidFill>
                <a:latin typeface="Arial"/>
                <a:ea typeface="Arial"/>
                <a:cs typeface="Arial"/>
                <a:sym typeface="Arial"/>
              </a:rPr>
              <a:t>Note: If LOR not available on Letter head, student can choose reference form.</a:t>
            </a:r>
            <a:endParaRPr/>
          </a:p>
          <a:p>
            <a:pPr marL="0" marR="0" lvl="0" indent="0" algn="l" rtl="0">
              <a:spcBef>
                <a:spcPts val="0"/>
              </a:spcBef>
              <a:spcAft>
                <a:spcPts val="0"/>
              </a:spcAft>
              <a:buNone/>
            </a:pPr>
            <a:r>
              <a:rPr lang="en-US" sz="1800">
                <a:solidFill>
                  <a:schemeClr val="dk1"/>
                </a:solidFill>
                <a:latin typeface="Arial"/>
                <a:ea typeface="Arial"/>
                <a:cs typeface="Arial"/>
                <a:sym typeface="Arial"/>
              </a:rPr>
              <a:t>	</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528"/>
        <p:cNvGrpSpPr/>
        <p:nvPr/>
      </p:nvGrpSpPr>
      <p:grpSpPr>
        <a:xfrm>
          <a:off x="0" y="0"/>
          <a:ext cx="0" cy="0"/>
          <a:chOff x="0" y="0"/>
          <a:chExt cx="0" cy="0"/>
        </a:xfrm>
      </p:grpSpPr>
      <p:sp>
        <p:nvSpPr>
          <p:cNvPr id="1550" name="Google Shape;1550;p50"/>
          <p:cNvSpPr txBox="1"/>
          <p:nvPr/>
        </p:nvSpPr>
        <p:spPr>
          <a:xfrm>
            <a:off x="364127" y="307104"/>
            <a:ext cx="807195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3185"/>
                </a:solidFill>
                <a:latin typeface="Montserrat"/>
                <a:ea typeface="Montserrat"/>
                <a:cs typeface="Montserrat"/>
                <a:sym typeface="Montserrat"/>
              </a:rPr>
              <a:t>Support from MetaApply</a:t>
            </a:r>
            <a:endParaRPr sz="3200" b="1">
              <a:solidFill>
                <a:srgbClr val="FF3185"/>
              </a:solidFill>
              <a:latin typeface="Montserrat"/>
              <a:ea typeface="Montserrat"/>
              <a:cs typeface="Montserrat"/>
              <a:sym typeface="Montserrat"/>
            </a:endParaRPr>
          </a:p>
        </p:txBody>
      </p:sp>
      <p:sp>
        <p:nvSpPr>
          <p:cNvPr id="1551" name="Google Shape;1551;p50"/>
          <p:cNvSpPr txBox="1"/>
          <p:nvPr/>
        </p:nvSpPr>
        <p:spPr>
          <a:xfrm>
            <a:off x="6676533" y="9514007"/>
            <a:ext cx="1481349" cy="10779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1552" name="Google Shape;1552;p50"/>
          <p:cNvSpPr txBox="1"/>
          <p:nvPr/>
        </p:nvSpPr>
        <p:spPr>
          <a:xfrm>
            <a:off x="15879728" y="5258995"/>
            <a:ext cx="1481137" cy="10782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1553" name="Google Shape;1553;p50"/>
          <p:cNvSpPr txBox="1"/>
          <p:nvPr/>
        </p:nvSpPr>
        <p:spPr>
          <a:xfrm>
            <a:off x="710881" y="1113820"/>
            <a:ext cx="6706326" cy="4766305"/>
          </a:xfrm>
          <a:prstGeom prst="rect">
            <a:avLst/>
          </a:prstGeom>
          <a:noFill/>
          <a:ln>
            <a:noFill/>
          </a:ln>
        </p:spPr>
        <p:txBody>
          <a:bodyPr spcFirstLastPara="1" wrap="square" lIns="0" tIns="12700" rIns="0" bIns="0" anchor="t" anchorCtr="0">
            <a:spAutoFit/>
          </a:bodyPr>
          <a:lstStyle/>
          <a:p>
            <a:pPr marL="358775" marR="1138555" lvl="0" indent="-346075" algn="l" rtl="0">
              <a:lnSpc>
                <a:spcPct val="131800"/>
              </a:lnSpc>
              <a:spcBef>
                <a:spcPts val="0"/>
              </a:spcBef>
              <a:spcAft>
                <a:spcPts val="0"/>
              </a:spcAft>
              <a:buClr>
                <a:schemeClr val="dk1"/>
              </a:buClr>
              <a:buSzPts val="1800"/>
              <a:buFont typeface="Noto Sans Symbols"/>
              <a:buChar char="❖"/>
            </a:pPr>
            <a:r>
              <a:rPr lang="en-US" sz="1800">
                <a:solidFill>
                  <a:schemeClr val="dk1"/>
                </a:solidFill>
                <a:latin typeface="Montserrat Medium"/>
                <a:ea typeface="Montserrat Medium"/>
                <a:cs typeface="Montserrat Medium"/>
                <a:sym typeface="Montserrat Medium"/>
              </a:rPr>
              <a:t>Quick and easy admissions process with an interactive agent portal.</a:t>
            </a:r>
            <a:endParaRPr/>
          </a:p>
          <a:p>
            <a:pPr marL="358775" marR="511175" lvl="0" indent="-346075" algn="l" rtl="0">
              <a:lnSpc>
                <a:spcPct val="132700"/>
              </a:lnSpc>
              <a:spcBef>
                <a:spcPts val="0"/>
              </a:spcBef>
              <a:spcAft>
                <a:spcPts val="0"/>
              </a:spcAft>
              <a:buClr>
                <a:schemeClr val="dk1"/>
              </a:buClr>
              <a:buSzPts val="1800"/>
              <a:buFont typeface="Noto Sans Symbols"/>
              <a:buChar char="❖"/>
            </a:pPr>
            <a:r>
              <a:rPr lang="en-US" sz="1800">
                <a:solidFill>
                  <a:schemeClr val="dk1"/>
                </a:solidFill>
                <a:latin typeface="Montserrat Medium"/>
                <a:ea typeface="Montserrat Medium"/>
                <a:cs typeface="Montserrat Medium"/>
                <a:sym typeface="Montserrat Medium"/>
              </a:rPr>
              <a:t>View all of your applications + Daily updates regarding your  application</a:t>
            </a:r>
            <a:endParaRPr/>
          </a:p>
          <a:p>
            <a:pPr marL="358775" marR="0" lvl="0" indent="-346075" algn="l" rtl="0">
              <a:lnSpc>
                <a:spcPct val="100000"/>
              </a:lnSpc>
              <a:spcBef>
                <a:spcPts val="865"/>
              </a:spcBef>
              <a:spcAft>
                <a:spcPts val="0"/>
              </a:spcAft>
              <a:buClr>
                <a:schemeClr val="dk1"/>
              </a:buClr>
              <a:buSzPts val="1800"/>
              <a:buFont typeface="Noto Sans Symbols"/>
              <a:buChar char="❖"/>
            </a:pPr>
            <a:r>
              <a:rPr lang="en-US" sz="1800">
                <a:solidFill>
                  <a:schemeClr val="dk1"/>
                </a:solidFill>
                <a:latin typeface="Montserrat Medium"/>
                <a:ea typeface="Montserrat Medium"/>
                <a:cs typeface="Montserrat Medium"/>
                <a:sym typeface="Montserrat Medium"/>
              </a:rPr>
              <a:t>Fast offers</a:t>
            </a:r>
            <a:endParaRPr/>
          </a:p>
          <a:p>
            <a:pPr marL="358775" marR="0" lvl="0" indent="-346075" algn="l" rtl="0">
              <a:lnSpc>
                <a:spcPct val="100000"/>
              </a:lnSpc>
              <a:spcBef>
                <a:spcPts val="865"/>
              </a:spcBef>
              <a:spcAft>
                <a:spcPts val="0"/>
              </a:spcAft>
              <a:buClr>
                <a:schemeClr val="dk1"/>
              </a:buClr>
              <a:buSzPts val="1800"/>
              <a:buFont typeface="Noto Sans Symbols"/>
              <a:buChar char="❖"/>
            </a:pPr>
            <a:r>
              <a:rPr lang="en-US" sz="1800">
                <a:solidFill>
                  <a:schemeClr val="dk1"/>
                </a:solidFill>
                <a:latin typeface="Montserrat Medium"/>
                <a:ea typeface="Montserrat Medium"/>
                <a:cs typeface="Montserrat Medium"/>
                <a:sym typeface="Montserrat Medium"/>
              </a:rPr>
              <a:t>Visa support, accommodation support.</a:t>
            </a:r>
            <a:endParaRPr/>
          </a:p>
          <a:p>
            <a:pPr marL="358775" marR="0" lvl="0" indent="-346075" algn="l" rtl="0">
              <a:lnSpc>
                <a:spcPct val="100000"/>
              </a:lnSpc>
              <a:spcBef>
                <a:spcPts val="860"/>
              </a:spcBef>
              <a:spcAft>
                <a:spcPts val="0"/>
              </a:spcAft>
              <a:buClr>
                <a:schemeClr val="dk1"/>
              </a:buClr>
              <a:buSzPts val="1800"/>
              <a:buFont typeface="Noto Sans Symbols"/>
              <a:buChar char="❖"/>
            </a:pPr>
            <a:r>
              <a:rPr lang="en-US" sz="1800">
                <a:solidFill>
                  <a:schemeClr val="dk1"/>
                </a:solidFill>
                <a:latin typeface="Montserrat Medium"/>
                <a:ea typeface="Montserrat Medium"/>
                <a:cs typeface="Montserrat Medium"/>
                <a:sym typeface="Montserrat Medium"/>
              </a:rPr>
              <a:t>Support to convert students from application to visa stage.</a:t>
            </a:r>
            <a:endParaRPr/>
          </a:p>
          <a:p>
            <a:pPr marL="358775" marR="0" lvl="0" indent="-346075" algn="l" rtl="0">
              <a:spcBef>
                <a:spcPts val="860"/>
              </a:spcBef>
              <a:spcAft>
                <a:spcPts val="0"/>
              </a:spcAft>
              <a:buClr>
                <a:schemeClr val="dk1"/>
              </a:buClr>
              <a:buSzPts val="1800"/>
              <a:buFont typeface="Noto Sans Symbols"/>
              <a:buChar char="❖"/>
            </a:pPr>
            <a:r>
              <a:rPr lang="en-US" sz="1800">
                <a:solidFill>
                  <a:schemeClr val="dk1"/>
                </a:solidFill>
                <a:latin typeface="Montserrat Medium"/>
                <a:ea typeface="Montserrat Medium"/>
                <a:cs typeface="Montserrat Medium"/>
                <a:sym typeface="Montserrat Medium"/>
              </a:rPr>
              <a:t>Holmes team: globe dedicated to student visa success</a:t>
            </a:r>
            <a:endParaRPr/>
          </a:p>
          <a:p>
            <a:pPr marL="358775" marR="5080" lvl="0" indent="-346075" algn="l" rtl="0">
              <a:lnSpc>
                <a:spcPct val="132700"/>
              </a:lnSpc>
              <a:spcBef>
                <a:spcPts val="0"/>
              </a:spcBef>
              <a:spcAft>
                <a:spcPts val="0"/>
              </a:spcAft>
              <a:buClr>
                <a:schemeClr val="dk1"/>
              </a:buClr>
              <a:buSzPts val="1800"/>
              <a:buFont typeface="Noto Sans Symbols"/>
              <a:buChar char="❖"/>
            </a:pPr>
            <a:r>
              <a:rPr lang="en-US" sz="1800">
                <a:solidFill>
                  <a:schemeClr val="dk1"/>
                </a:solidFill>
                <a:latin typeface="Montserrat Medium"/>
                <a:ea typeface="Montserrat Medium"/>
                <a:cs typeface="Montserrat Medium"/>
                <a:sym typeface="Montserrat Medium"/>
              </a:rPr>
              <a:t>Checklist of documents to maximize chances to obtain student visa</a:t>
            </a:r>
            <a:endParaRPr/>
          </a:p>
          <a:p>
            <a:pPr marL="358775" marR="5080" lvl="0" indent="-346075" algn="l" rtl="0">
              <a:lnSpc>
                <a:spcPct val="132700"/>
              </a:lnSpc>
              <a:spcBef>
                <a:spcPts val="0"/>
              </a:spcBef>
              <a:spcAft>
                <a:spcPts val="0"/>
              </a:spcAft>
              <a:buClr>
                <a:schemeClr val="dk1"/>
              </a:buClr>
              <a:buSzPts val="1800"/>
              <a:buFont typeface="Noto Sans Symbols"/>
              <a:buChar char="❖"/>
            </a:pPr>
            <a:r>
              <a:rPr lang="en-US" sz="1800">
                <a:solidFill>
                  <a:schemeClr val="dk1"/>
                </a:solidFill>
                <a:latin typeface="Montserrat Medium"/>
                <a:ea typeface="Montserrat Medium"/>
                <a:cs typeface="Montserrat Medium"/>
                <a:sym typeface="Montserrat Medium"/>
              </a:rPr>
              <a:t>Assist students to get admission in Bachelor's Degree Program  with PDWP</a:t>
            </a:r>
            <a:endParaRPr/>
          </a:p>
        </p:txBody>
      </p:sp>
      <p:pic>
        <p:nvPicPr>
          <p:cNvPr id="1554" name="Google Shape;1554;p50"/>
          <p:cNvPicPr preferRelativeResize="0"/>
          <p:nvPr/>
        </p:nvPicPr>
        <p:blipFill rotWithShape="1">
          <a:blip r:embed="rId3">
            <a:alphaModFix/>
          </a:blip>
          <a:srcRect/>
          <a:stretch/>
        </p:blipFill>
        <p:spPr>
          <a:xfrm>
            <a:off x="7549977" y="1996134"/>
            <a:ext cx="3914563" cy="2611014"/>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558"/>
        <p:cNvGrpSpPr/>
        <p:nvPr/>
      </p:nvGrpSpPr>
      <p:grpSpPr>
        <a:xfrm>
          <a:off x="0" y="0"/>
          <a:ext cx="0" cy="0"/>
          <a:chOff x="0" y="0"/>
          <a:chExt cx="0" cy="0"/>
        </a:xfrm>
      </p:grpSpPr>
      <p:sp>
        <p:nvSpPr>
          <p:cNvPr id="1580" name="Google Shape;1580;p51"/>
          <p:cNvSpPr txBox="1"/>
          <p:nvPr/>
        </p:nvSpPr>
        <p:spPr>
          <a:xfrm>
            <a:off x="364127" y="307104"/>
            <a:ext cx="807195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3185"/>
                </a:solidFill>
                <a:latin typeface="Montserrat"/>
                <a:ea typeface="Montserrat"/>
                <a:cs typeface="Montserrat"/>
                <a:sym typeface="Montserrat"/>
              </a:rPr>
              <a:t>MetaApply Resourses</a:t>
            </a:r>
            <a:endParaRPr sz="3200" b="1">
              <a:solidFill>
                <a:srgbClr val="FF3185"/>
              </a:solidFill>
              <a:latin typeface="Montserrat"/>
              <a:ea typeface="Montserrat"/>
              <a:cs typeface="Montserrat"/>
              <a:sym typeface="Montserrat"/>
            </a:endParaRPr>
          </a:p>
        </p:txBody>
      </p:sp>
      <p:sp>
        <p:nvSpPr>
          <p:cNvPr id="1581" name="Google Shape;1581;p51"/>
          <p:cNvSpPr txBox="1"/>
          <p:nvPr/>
        </p:nvSpPr>
        <p:spPr>
          <a:xfrm>
            <a:off x="6676533" y="9514007"/>
            <a:ext cx="1481349" cy="10779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1582" name="Google Shape;1582;p51"/>
          <p:cNvSpPr txBox="1"/>
          <p:nvPr/>
        </p:nvSpPr>
        <p:spPr>
          <a:xfrm>
            <a:off x="15879728" y="5258995"/>
            <a:ext cx="1481137" cy="10782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700">
              <a:solidFill>
                <a:srgbClr val="1F215B"/>
              </a:solidFill>
              <a:latin typeface="Barlow"/>
              <a:ea typeface="Barlow"/>
              <a:cs typeface="Barlow"/>
              <a:sym typeface="Barlow"/>
            </a:endParaRPr>
          </a:p>
        </p:txBody>
      </p:sp>
      <p:sp>
        <p:nvSpPr>
          <p:cNvPr id="1583" name="Google Shape;1583;p51"/>
          <p:cNvSpPr txBox="1"/>
          <p:nvPr/>
        </p:nvSpPr>
        <p:spPr>
          <a:xfrm>
            <a:off x="564189" y="2513178"/>
            <a:ext cx="6706326" cy="1101007"/>
          </a:xfrm>
          <a:prstGeom prst="rect">
            <a:avLst/>
          </a:prstGeom>
          <a:noFill/>
          <a:ln>
            <a:noFill/>
          </a:ln>
        </p:spPr>
        <p:txBody>
          <a:bodyPr spcFirstLastPara="1" wrap="square" lIns="0" tIns="12700" rIns="0" bIns="0" anchor="t" anchorCtr="0">
            <a:spAutoFit/>
          </a:bodyPr>
          <a:lstStyle/>
          <a:p>
            <a:pPr marL="358775" marR="1138555" lvl="0" indent="-346075" algn="l" rtl="0">
              <a:lnSpc>
                <a:spcPct val="131800"/>
              </a:lnSpc>
              <a:spcBef>
                <a:spcPts val="0"/>
              </a:spcBef>
              <a:spcAft>
                <a:spcPts val="0"/>
              </a:spcAft>
              <a:buClr>
                <a:schemeClr val="dk1"/>
              </a:buClr>
              <a:buSzPts val="1800"/>
              <a:buFont typeface="Noto Sans Symbols"/>
              <a:buChar char="❖"/>
            </a:pPr>
            <a:r>
              <a:rPr lang="en-US" sz="1800" u="sng">
                <a:solidFill>
                  <a:schemeClr val="dk1"/>
                </a:solidFill>
                <a:latin typeface="Montserrat Medium"/>
                <a:ea typeface="Montserrat Medium"/>
                <a:cs typeface="Montserrat Medium"/>
                <a:sym typeface="Montserrat Medium"/>
                <a:hlinkClick r:id="rId3">
                  <a:extLst>
                    <a:ext uri="{A12FA001-AC4F-418D-AE19-62706E023703}">
                      <ahyp:hlinkClr xmlns:ahyp="http://schemas.microsoft.com/office/drawing/2018/hyperlinkcolor" val="tx"/>
                    </a:ext>
                  </a:extLst>
                </a:hlinkClick>
              </a:rPr>
              <a:t>MetaApply Drive </a:t>
            </a:r>
            <a:endParaRPr sz="1800">
              <a:solidFill>
                <a:schemeClr val="dk1"/>
              </a:solidFill>
              <a:latin typeface="Montserrat Medium"/>
              <a:ea typeface="Montserrat Medium"/>
              <a:cs typeface="Montserrat Medium"/>
              <a:sym typeface="Montserrat Medium"/>
            </a:endParaRPr>
          </a:p>
          <a:p>
            <a:pPr marL="358775" marR="1138555" lvl="0" indent="-346075" algn="l" rtl="0">
              <a:lnSpc>
                <a:spcPct val="131800"/>
              </a:lnSpc>
              <a:spcBef>
                <a:spcPts val="100"/>
              </a:spcBef>
              <a:spcAft>
                <a:spcPts val="0"/>
              </a:spcAft>
              <a:buClr>
                <a:schemeClr val="dk1"/>
              </a:buClr>
              <a:buSzPts val="1800"/>
              <a:buFont typeface="Noto Sans Symbols"/>
              <a:buChar char="❖"/>
            </a:pPr>
            <a:r>
              <a:rPr lang="en-US" sz="1800" u="sng">
                <a:solidFill>
                  <a:schemeClr val="dk1"/>
                </a:solidFill>
                <a:latin typeface="Montserrat Medium"/>
                <a:ea typeface="Montserrat Medium"/>
                <a:cs typeface="Montserrat Medium"/>
                <a:sym typeface="Montserrat Medium"/>
                <a:hlinkClick r:id="rId4">
                  <a:extLst>
                    <a:ext uri="{A12FA001-AC4F-418D-AE19-62706E023703}">
                      <ahyp:hlinkClr xmlns:ahyp="http://schemas.microsoft.com/office/drawing/2018/hyperlinkcolor" val="tx"/>
                    </a:ext>
                  </a:extLst>
                </a:hlinkClick>
              </a:rPr>
              <a:t>MetaApply WhatsApp Hub </a:t>
            </a:r>
            <a:endParaRPr sz="1800">
              <a:solidFill>
                <a:schemeClr val="dk1"/>
              </a:solidFill>
              <a:latin typeface="Montserrat Medium"/>
              <a:ea typeface="Montserrat Medium"/>
              <a:cs typeface="Montserrat Medium"/>
              <a:sym typeface="Montserrat Medium"/>
            </a:endParaRPr>
          </a:p>
          <a:p>
            <a:pPr marL="358775" marR="1138555" lvl="0" indent="-346075" algn="l" rtl="0">
              <a:lnSpc>
                <a:spcPct val="131800"/>
              </a:lnSpc>
              <a:spcBef>
                <a:spcPts val="100"/>
              </a:spcBef>
              <a:spcAft>
                <a:spcPts val="0"/>
              </a:spcAft>
              <a:buClr>
                <a:schemeClr val="dk1"/>
              </a:buClr>
              <a:buSzPts val="1800"/>
              <a:buFont typeface="Noto Sans Symbols"/>
              <a:buChar char="❖"/>
            </a:pPr>
            <a:r>
              <a:rPr lang="en-US" sz="1800" u="sng">
                <a:solidFill>
                  <a:schemeClr val="dk1"/>
                </a:solidFill>
                <a:latin typeface="Montserrat Medium"/>
                <a:ea typeface="Montserrat Medium"/>
                <a:cs typeface="Montserrat Medium"/>
                <a:sym typeface="Montserrat Medium"/>
                <a:hlinkClick r:id="rId5">
                  <a:extLst>
                    <a:ext uri="{A12FA001-AC4F-418D-AE19-62706E023703}">
                      <ahyp:hlinkClr xmlns:ahyp="http://schemas.microsoft.com/office/drawing/2018/hyperlinkcolor" val="tx"/>
                    </a:ext>
                  </a:extLst>
                </a:hlinkClick>
              </a:rPr>
              <a:t>Canada Recourses </a:t>
            </a:r>
            <a:endParaRPr sz="1800">
              <a:solidFill>
                <a:schemeClr val="dk1"/>
              </a:solidFill>
              <a:latin typeface="Montserrat Medium"/>
              <a:ea typeface="Montserrat Medium"/>
              <a:cs typeface="Montserrat Medium"/>
              <a:sym typeface="Montserrat Medium"/>
            </a:endParaRPr>
          </a:p>
        </p:txBody>
      </p:sp>
      <p:pic>
        <p:nvPicPr>
          <p:cNvPr id="1584" name="Google Shape;1584;p51"/>
          <p:cNvPicPr preferRelativeResize="0"/>
          <p:nvPr/>
        </p:nvPicPr>
        <p:blipFill rotWithShape="1">
          <a:blip r:embed="rId6">
            <a:alphaModFix/>
          </a:blip>
          <a:srcRect/>
          <a:stretch/>
        </p:blipFill>
        <p:spPr>
          <a:xfrm>
            <a:off x="7549977" y="1996134"/>
            <a:ext cx="3914563" cy="2611014"/>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023E7-ED06-EEF1-0BE0-858895985ED0}"/>
              </a:ext>
            </a:extLst>
          </p:cNvPr>
          <p:cNvSpPr>
            <a:spLocks noGrp="1"/>
          </p:cNvSpPr>
          <p:nvPr>
            <p:ph type="title"/>
          </p:nvPr>
        </p:nvSpPr>
        <p:spPr>
          <a:xfrm>
            <a:off x="9517648" y="2103437"/>
            <a:ext cx="2946329" cy="1325563"/>
          </a:xfrm>
        </p:spPr>
        <p:txBody>
          <a:bodyPr/>
          <a:lstStyle/>
          <a:p>
            <a:r>
              <a:rPr lang="en-US" sz="9600" b="1" dirty="0"/>
              <a:t>UK</a:t>
            </a:r>
          </a:p>
        </p:txBody>
      </p:sp>
      <p:pic>
        <p:nvPicPr>
          <p:cNvPr id="1026" name="Picture 2" descr="16 Days in the United Kingdom and Ireland">
            <a:extLst>
              <a:ext uri="{FF2B5EF4-FFF2-40B4-BE49-F238E27FC236}">
                <a16:creationId xmlns:a16="http://schemas.microsoft.com/office/drawing/2014/main" id="{F11A8CE1-4E9E-A040-25D4-172BE0848F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5471" y="196949"/>
            <a:ext cx="5958363" cy="56205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65222393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46" name="Google Shape;146;p3"/>
          <p:cNvSpPr txBox="1"/>
          <p:nvPr/>
        </p:nvSpPr>
        <p:spPr>
          <a:xfrm>
            <a:off x="969737" y="293176"/>
            <a:ext cx="8568505"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IN" sz="3200" b="1">
                <a:solidFill>
                  <a:schemeClr val="dk1"/>
                </a:solidFill>
                <a:latin typeface="Calibri"/>
                <a:ea typeface="Calibri"/>
                <a:cs typeface="Calibri"/>
                <a:sym typeface="Calibri"/>
              </a:rPr>
              <a:t>                Points for Today’s Discussion</a:t>
            </a:r>
            <a:endParaRPr/>
          </a:p>
        </p:txBody>
      </p:sp>
      <p:sp>
        <p:nvSpPr>
          <p:cNvPr id="147" name="Google Shape;147;p3"/>
          <p:cNvSpPr/>
          <p:nvPr/>
        </p:nvSpPr>
        <p:spPr>
          <a:xfrm>
            <a:off x="272599" y="1277519"/>
            <a:ext cx="2562214" cy="968829"/>
          </a:xfrm>
          <a:prstGeom prst="rect">
            <a:avLst/>
          </a:prstGeom>
          <a:gradFill>
            <a:gsLst>
              <a:gs pos="0">
                <a:srgbClr val="BDF295"/>
              </a:gs>
              <a:gs pos="50000">
                <a:srgbClr val="D5F5BE"/>
              </a:gs>
              <a:gs pos="100000">
                <a:srgbClr val="EAFADE"/>
              </a:gs>
            </a:gsLst>
            <a:lin ang="2700000" scaled="0"/>
          </a:gra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dk1"/>
              </a:solidFill>
              <a:latin typeface="Calibri"/>
              <a:ea typeface="Calibri"/>
              <a:cs typeface="Calibri"/>
              <a:sym typeface="Calibri"/>
            </a:endParaRPr>
          </a:p>
          <a:p>
            <a:pPr marL="0" marR="0" lvl="0" indent="0" algn="ctr" rtl="0">
              <a:spcBef>
                <a:spcPts val="0"/>
              </a:spcBef>
              <a:spcAft>
                <a:spcPts val="0"/>
              </a:spcAft>
              <a:buNone/>
            </a:pPr>
            <a:r>
              <a:rPr lang="en-IN" sz="1800" b="1">
                <a:solidFill>
                  <a:schemeClr val="dk1"/>
                </a:solidFill>
                <a:latin typeface="Calibri"/>
                <a:ea typeface="Calibri"/>
                <a:cs typeface="Calibri"/>
                <a:sym typeface="Calibri"/>
              </a:rPr>
              <a:t>Why Study in UK</a:t>
            </a:r>
            <a:endParaRPr sz="1800">
              <a:solidFill>
                <a:schemeClr val="dk1"/>
              </a:solidFill>
              <a:latin typeface="Calibri"/>
              <a:ea typeface="Calibri"/>
              <a:cs typeface="Calibri"/>
              <a:sym typeface="Calibri"/>
            </a:endParaRPr>
          </a:p>
          <a:p>
            <a:pPr marL="0" marR="0" lvl="0" indent="0" algn="ctr" rtl="0">
              <a:spcBef>
                <a:spcPts val="0"/>
              </a:spcBef>
              <a:spcAft>
                <a:spcPts val="0"/>
              </a:spcAft>
              <a:buNone/>
            </a:pPr>
            <a:endParaRPr sz="1800" b="1">
              <a:solidFill>
                <a:schemeClr val="dk1"/>
              </a:solidFill>
              <a:latin typeface="Calibri"/>
              <a:ea typeface="Calibri"/>
              <a:cs typeface="Calibri"/>
              <a:sym typeface="Calibri"/>
            </a:endParaRPr>
          </a:p>
        </p:txBody>
      </p:sp>
      <p:sp>
        <p:nvSpPr>
          <p:cNvPr id="148" name="Google Shape;148;p3"/>
          <p:cNvSpPr/>
          <p:nvPr/>
        </p:nvSpPr>
        <p:spPr>
          <a:xfrm>
            <a:off x="3328902" y="1321375"/>
            <a:ext cx="2090057" cy="968829"/>
          </a:xfrm>
          <a:prstGeom prst="rect">
            <a:avLst/>
          </a:prstGeom>
          <a:solidFill>
            <a:srgbClr val="FBE4D4"/>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1800" b="1">
                <a:solidFill>
                  <a:schemeClr val="dk1"/>
                </a:solidFill>
                <a:latin typeface="Calibri"/>
                <a:ea typeface="Calibri"/>
                <a:cs typeface="Calibri"/>
                <a:sym typeface="Calibri"/>
              </a:rPr>
              <a:t>Key Facts UK</a:t>
            </a:r>
            <a:endParaRPr/>
          </a:p>
        </p:txBody>
      </p:sp>
      <p:sp>
        <p:nvSpPr>
          <p:cNvPr id="149" name="Google Shape;149;p3"/>
          <p:cNvSpPr/>
          <p:nvPr/>
        </p:nvSpPr>
        <p:spPr>
          <a:xfrm>
            <a:off x="3272705" y="4033995"/>
            <a:ext cx="2202449" cy="873912"/>
          </a:xfrm>
          <a:prstGeom prst="rect">
            <a:avLst/>
          </a:prstGeom>
          <a:solidFill>
            <a:srgbClr val="FBE4D4"/>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1800" b="1">
                <a:solidFill>
                  <a:schemeClr val="dk1"/>
                </a:solidFill>
                <a:latin typeface="Calibri"/>
                <a:ea typeface="Calibri"/>
                <a:cs typeface="Calibri"/>
                <a:sym typeface="Calibri"/>
              </a:rPr>
              <a:t>Employment Rate by University/Course</a:t>
            </a:r>
            <a:endParaRPr/>
          </a:p>
        </p:txBody>
      </p:sp>
      <p:sp>
        <p:nvSpPr>
          <p:cNvPr id="150" name="Google Shape;150;p3"/>
          <p:cNvSpPr/>
          <p:nvPr/>
        </p:nvSpPr>
        <p:spPr>
          <a:xfrm>
            <a:off x="5913048" y="1262490"/>
            <a:ext cx="2286000" cy="972789"/>
          </a:xfrm>
          <a:prstGeom prst="rect">
            <a:avLst/>
          </a:prstGeom>
          <a:gradFill>
            <a:gsLst>
              <a:gs pos="0">
                <a:srgbClr val="BDF295"/>
              </a:gs>
              <a:gs pos="50000">
                <a:srgbClr val="D5F5BE"/>
              </a:gs>
              <a:gs pos="100000">
                <a:srgbClr val="EAFADE"/>
              </a:gs>
            </a:gsLst>
            <a:lin ang="2700000" scaled="0"/>
          </a:gra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1600" b="1">
                <a:solidFill>
                  <a:schemeClr val="dk1"/>
                </a:solidFill>
                <a:latin typeface="Calibri"/>
                <a:ea typeface="Calibri"/>
                <a:cs typeface="Calibri"/>
                <a:sym typeface="Calibri"/>
              </a:rPr>
              <a:t>Type of Universities in UK</a:t>
            </a:r>
            <a:endParaRPr/>
          </a:p>
        </p:txBody>
      </p:sp>
      <p:sp>
        <p:nvSpPr>
          <p:cNvPr id="151" name="Google Shape;151;p3"/>
          <p:cNvSpPr/>
          <p:nvPr/>
        </p:nvSpPr>
        <p:spPr>
          <a:xfrm>
            <a:off x="9136896" y="1251637"/>
            <a:ext cx="2209800" cy="944835"/>
          </a:xfrm>
          <a:prstGeom prst="rect">
            <a:avLst/>
          </a:prstGeom>
          <a:solidFill>
            <a:srgbClr val="FBE4D4"/>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1800" b="1">
                <a:solidFill>
                  <a:schemeClr val="dk1"/>
                </a:solidFill>
                <a:latin typeface="Calibri"/>
                <a:ea typeface="Calibri"/>
                <a:cs typeface="Calibri"/>
                <a:sym typeface="Calibri"/>
              </a:rPr>
              <a:t>Level and Type of Courses in UK</a:t>
            </a:r>
            <a:endParaRPr sz="1800" b="1">
              <a:solidFill>
                <a:schemeClr val="dk1"/>
              </a:solidFill>
              <a:latin typeface="Calibri"/>
              <a:ea typeface="Calibri"/>
              <a:cs typeface="Calibri"/>
              <a:sym typeface="Calibri"/>
            </a:endParaRPr>
          </a:p>
        </p:txBody>
      </p:sp>
      <p:sp>
        <p:nvSpPr>
          <p:cNvPr id="152" name="Google Shape;152;p3"/>
          <p:cNvSpPr/>
          <p:nvPr/>
        </p:nvSpPr>
        <p:spPr>
          <a:xfrm>
            <a:off x="3328902" y="2716659"/>
            <a:ext cx="2047929" cy="873912"/>
          </a:xfrm>
          <a:prstGeom prst="rect">
            <a:avLst/>
          </a:prstGeom>
          <a:solidFill>
            <a:srgbClr val="FBE4D4"/>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1800" b="1">
                <a:solidFill>
                  <a:schemeClr val="dk1"/>
                </a:solidFill>
                <a:latin typeface="Calibri"/>
                <a:ea typeface="Calibri"/>
                <a:cs typeface="Calibri"/>
                <a:sym typeface="Calibri"/>
              </a:rPr>
              <a:t>Our University Tie ups</a:t>
            </a:r>
            <a:endParaRPr/>
          </a:p>
        </p:txBody>
      </p:sp>
      <p:sp>
        <p:nvSpPr>
          <p:cNvPr id="153" name="Google Shape;153;p3"/>
          <p:cNvSpPr/>
          <p:nvPr/>
        </p:nvSpPr>
        <p:spPr>
          <a:xfrm>
            <a:off x="224529" y="2678826"/>
            <a:ext cx="2562214" cy="881743"/>
          </a:xfrm>
          <a:prstGeom prst="rect">
            <a:avLst/>
          </a:prstGeom>
          <a:gradFill>
            <a:gsLst>
              <a:gs pos="0">
                <a:srgbClr val="BDF295"/>
              </a:gs>
              <a:gs pos="50000">
                <a:srgbClr val="D5F5BE"/>
              </a:gs>
              <a:gs pos="100000">
                <a:srgbClr val="EAFADE"/>
              </a:gs>
            </a:gsLst>
            <a:lin ang="2700000" scaled="0"/>
          </a:gra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1800" b="1" dirty="0">
                <a:solidFill>
                  <a:schemeClr val="dk1"/>
                </a:solidFill>
                <a:latin typeface="Calibri"/>
                <a:ea typeface="Calibri"/>
                <a:cs typeface="Calibri"/>
                <a:sym typeface="Calibri"/>
              </a:rPr>
              <a:t>Intakes/ Time Schedule for Intakes</a:t>
            </a:r>
            <a:endParaRPr dirty="0"/>
          </a:p>
          <a:p>
            <a:pPr marL="0" marR="0" lvl="0" indent="0" algn="ctr" rtl="0">
              <a:spcBef>
                <a:spcPts val="0"/>
              </a:spcBef>
              <a:spcAft>
                <a:spcPts val="0"/>
              </a:spcAft>
              <a:buNone/>
            </a:pPr>
            <a:endParaRPr sz="1800" b="1" dirty="0">
              <a:solidFill>
                <a:schemeClr val="dk1"/>
              </a:solidFill>
              <a:latin typeface="Calibri"/>
              <a:ea typeface="Calibri"/>
              <a:cs typeface="Calibri"/>
              <a:sym typeface="Calibri"/>
            </a:endParaRPr>
          </a:p>
        </p:txBody>
      </p:sp>
      <p:sp>
        <p:nvSpPr>
          <p:cNvPr id="154" name="Google Shape;154;p3"/>
          <p:cNvSpPr/>
          <p:nvPr/>
        </p:nvSpPr>
        <p:spPr>
          <a:xfrm>
            <a:off x="5889129" y="3994185"/>
            <a:ext cx="2286000" cy="913722"/>
          </a:xfrm>
          <a:prstGeom prst="rect">
            <a:avLst/>
          </a:prstGeom>
          <a:gradFill>
            <a:gsLst>
              <a:gs pos="0">
                <a:srgbClr val="BDF295"/>
              </a:gs>
              <a:gs pos="50000">
                <a:srgbClr val="D5F5BE"/>
              </a:gs>
              <a:gs pos="100000">
                <a:srgbClr val="EAFADE"/>
              </a:gs>
            </a:gsLst>
            <a:lin ang="2700000" scaled="0"/>
          </a:gra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1800" b="1">
                <a:solidFill>
                  <a:schemeClr val="dk1"/>
                </a:solidFill>
                <a:latin typeface="Calibri"/>
                <a:ea typeface="Calibri"/>
                <a:cs typeface="Calibri"/>
                <a:sym typeface="Calibri"/>
              </a:rPr>
              <a:t>Post Study Work Visa/Student Work Rights </a:t>
            </a:r>
            <a:endParaRPr/>
          </a:p>
        </p:txBody>
      </p:sp>
      <p:sp>
        <p:nvSpPr>
          <p:cNvPr id="155" name="Google Shape;155;p3"/>
          <p:cNvSpPr/>
          <p:nvPr/>
        </p:nvSpPr>
        <p:spPr>
          <a:xfrm>
            <a:off x="5936968" y="2678827"/>
            <a:ext cx="2238161" cy="881743"/>
          </a:xfrm>
          <a:prstGeom prst="rect">
            <a:avLst/>
          </a:prstGeom>
          <a:gradFill>
            <a:gsLst>
              <a:gs pos="0">
                <a:srgbClr val="BDF295"/>
              </a:gs>
              <a:gs pos="50000">
                <a:srgbClr val="D5F5BE"/>
              </a:gs>
              <a:gs pos="100000">
                <a:srgbClr val="EAFADE"/>
              </a:gs>
            </a:gsLst>
            <a:lin ang="2700000" scaled="0"/>
          </a:gra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1800" b="1">
                <a:solidFill>
                  <a:schemeClr val="dk1"/>
                </a:solidFill>
                <a:latin typeface="Calibri"/>
                <a:ea typeface="Calibri"/>
                <a:cs typeface="Calibri"/>
                <a:sym typeface="Calibri"/>
              </a:rPr>
              <a:t>Academic Entry Criteria</a:t>
            </a:r>
            <a:endParaRPr/>
          </a:p>
        </p:txBody>
      </p:sp>
      <p:sp>
        <p:nvSpPr>
          <p:cNvPr id="156" name="Google Shape;156;p3"/>
          <p:cNvSpPr/>
          <p:nvPr/>
        </p:nvSpPr>
        <p:spPr>
          <a:xfrm>
            <a:off x="9072151" y="2658563"/>
            <a:ext cx="2307983" cy="873912"/>
          </a:xfrm>
          <a:prstGeom prst="rect">
            <a:avLst/>
          </a:prstGeom>
          <a:solidFill>
            <a:srgbClr val="FBE4D4"/>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1800" b="1">
                <a:solidFill>
                  <a:schemeClr val="dk1"/>
                </a:solidFill>
                <a:latin typeface="Calibri"/>
                <a:ea typeface="Calibri"/>
                <a:cs typeface="Calibri"/>
                <a:sym typeface="Calibri"/>
              </a:rPr>
              <a:t>Documents Requirement</a:t>
            </a:r>
            <a:endParaRPr/>
          </a:p>
        </p:txBody>
      </p:sp>
      <p:sp>
        <p:nvSpPr>
          <p:cNvPr id="157" name="Google Shape;157;p3"/>
          <p:cNvSpPr/>
          <p:nvPr/>
        </p:nvSpPr>
        <p:spPr>
          <a:xfrm>
            <a:off x="224529" y="3987886"/>
            <a:ext cx="2562213" cy="881743"/>
          </a:xfrm>
          <a:prstGeom prst="rect">
            <a:avLst/>
          </a:prstGeom>
          <a:gradFill>
            <a:gsLst>
              <a:gs pos="0">
                <a:srgbClr val="BDF295"/>
              </a:gs>
              <a:gs pos="50000">
                <a:srgbClr val="D5F5BE"/>
              </a:gs>
              <a:gs pos="100000">
                <a:srgbClr val="EAFADE"/>
              </a:gs>
            </a:gsLst>
            <a:lin ang="2700000" scaled="0"/>
          </a:gra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1800" b="1">
                <a:solidFill>
                  <a:schemeClr val="dk1"/>
                </a:solidFill>
                <a:latin typeface="Calibri"/>
                <a:ea typeface="Calibri"/>
                <a:cs typeface="Calibri"/>
                <a:sym typeface="Calibri"/>
              </a:rPr>
              <a:t>Average Cost to Study in UK</a:t>
            </a:r>
            <a:endParaRPr/>
          </a:p>
        </p:txBody>
      </p:sp>
      <p:sp>
        <p:nvSpPr>
          <p:cNvPr id="158" name="Google Shape;158;p3"/>
          <p:cNvSpPr/>
          <p:nvPr/>
        </p:nvSpPr>
        <p:spPr>
          <a:xfrm>
            <a:off x="9072152" y="3946508"/>
            <a:ext cx="2286001" cy="961399"/>
          </a:xfrm>
          <a:prstGeom prst="rect">
            <a:avLst/>
          </a:prstGeom>
          <a:solidFill>
            <a:srgbClr val="FBE4D4"/>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1800" b="1">
                <a:solidFill>
                  <a:schemeClr val="dk1"/>
                </a:solidFill>
                <a:latin typeface="Calibri"/>
                <a:ea typeface="Calibri"/>
                <a:cs typeface="Calibri"/>
                <a:sym typeface="Calibri"/>
              </a:rPr>
              <a:t>Counselling Tips</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78" name="Google Shape;178;p4"/>
          <p:cNvSpPr txBox="1"/>
          <p:nvPr/>
        </p:nvSpPr>
        <p:spPr>
          <a:xfrm>
            <a:off x="896468" y="853440"/>
            <a:ext cx="473206"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285750" marR="0" lvl="0" indent="-171450" algn="l" rtl="0">
              <a:spcBef>
                <a:spcPts val="0"/>
              </a:spcBef>
              <a:spcAft>
                <a:spcPts val="0"/>
              </a:spcAft>
              <a:buClr>
                <a:schemeClr val="dk1"/>
              </a:buClr>
              <a:buSzPts val="1800"/>
              <a:buFont typeface="Arial"/>
              <a:buNone/>
            </a:pPr>
            <a:endParaRPr sz="1800">
              <a:solidFill>
                <a:schemeClr val="dk1"/>
              </a:solidFill>
              <a:latin typeface="Calibri"/>
              <a:ea typeface="Calibri"/>
              <a:cs typeface="Calibri"/>
              <a:sym typeface="Calibri"/>
            </a:endParaRPr>
          </a:p>
          <a:p>
            <a:pPr marL="285750" marR="0" lvl="0" indent="-171450" algn="l" rtl="0">
              <a:spcBef>
                <a:spcPts val="0"/>
              </a:spcBef>
              <a:spcAft>
                <a:spcPts val="0"/>
              </a:spcAft>
              <a:buClr>
                <a:schemeClr val="dk1"/>
              </a:buClr>
              <a:buSzPts val="18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4" name="Google Shape;194;p4"/>
          <p:cNvSpPr txBox="1"/>
          <p:nvPr/>
        </p:nvSpPr>
        <p:spPr>
          <a:xfrm>
            <a:off x="896468" y="853440"/>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5" name="Google Shape;195;p4"/>
          <p:cNvSpPr txBox="1"/>
          <p:nvPr/>
        </p:nvSpPr>
        <p:spPr>
          <a:xfrm>
            <a:off x="896468" y="2413337"/>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96" name="Google Shape;196;p4" descr="A map of united kingdom with different country names"/>
          <p:cNvPicPr preferRelativeResize="0"/>
          <p:nvPr/>
        </p:nvPicPr>
        <p:blipFill rotWithShape="1">
          <a:blip r:embed="rId3">
            <a:alphaModFix/>
          </a:blip>
          <a:srcRect/>
          <a:stretch/>
        </p:blipFill>
        <p:spPr>
          <a:xfrm>
            <a:off x="0" y="0"/>
            <a:ext cx="5303667" cy="6858000"/>
          </a:xfrm>
          <a:prstGeom prst="rect">
            <a:avLst/>
          </a:prstGeom>
          <a:noFill/>
          <a:ln>
            <a:noFill/>
          </a:ln>
        </p:spPr>
      </p:pic>
      <p:sp>
        <p:nvSpPr>
          <p:cNvPr id="197" name="Google Shape;197;p4"/>
          <p:cNvSpPr txBox="1"/>
          <p:nvPr/>
        </p:nvSpPr>
        <p:spPr>
          <a:xfrm>
            <a:off x="5591908" y="323587"/>
            <a:ext cx="6185018"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N" sz="2000" b="1" dirty="0">
                <a:solidFill>
                  <a:schemeClr val="dk1"/>
                </a:solidFill>
                <a:latin typeface="Calibri"/>
                <a:ea typeface="Calibri"/>
                <a:cs typeface="Calibri"/>
                <a:sym typeface="Calibri"/>
              </a:rPr>
              <a:t>United Kingdom of great Britain &amp; Northern Ireland</a:t>
            </a:r>
            <a:endParaRPr sz="2000" dirty="0"/>
          </a:p>
        </p:txBody>
      </p:sp>
      <p:sp>
        <p:nvSpPr>
          <p:cNvPr id="198" name="Google Shape;198;p4"/>
          <p:cNvSpPr txBox="1"/>
          <p:nvPr/>
        </p:nvSpPr>
        <p:spPr>
          <a:xfrm>
            <a:off x="5735356" y="1033825"/>
            <a:ext cx="604157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N" sz="1800" b="1" dirty="0">
                <a:solidFill>
                  <a:schemeClr val="dk1"/>
                </a:solidFill>
                <a:latin typeface="Calibri"/>
                <a:ea typeface="Calibri"/>
                <a:cs typeface="Calibri"/>
                <a:sym typeface="Calibri"/>
              </a:rPr>
              <a:t>Made of 4 Countries: England, Scotland, Wales &amp;</a:t>
            </a: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en-IN" sz="1800" b="1" dirty="0">
                <a:solidFill>
                  <a:schemeClr val="dk1"/>
                </a:solidFill>
                <a:latin typeface="Calibri"/>
                <a:ea typeface="Calibri"/>
                <a:cs typeface="Calibri"/>
                <a:sym typeface="Calibri"/>
              </a:rPr>
              <a:t> Northern Ireland</a:t>
            </a:r>
            <a:endParaRPr sz="1800" dirty="0">
              <a:solidFill>
                <a:schemeClr val="dk1"/>
              </a:solidFill>
              <a:latin typeface="Calibri"/>
              <a:ea typeface="Calibri"/>
              <a:cs typeface="Calibri"/>
              <a:sym typeface="Calibri"/>
            </a:endParaRPr>
          </a:p>
        </p:txBody>
      </p:sp>
      <p:sp>
        <p:nvSpPr>
          <p:cNvPr id="199" name="Google Shape;199;p4"/>
          <p:cNvSpPr/>
          <p:nvPr/>
        </p:nvSpPr>
        <p:spPr>
          <a:xfrm>
            <a:off x="7175321" y="3811797"/>
            <a:ext cx="4415989" cy="489434"/>
          </a:xfrm>
          <a:prstGeom prst="rect">
            <a:avLst/>
          </a:prstGeom>
          <a:solidFill>
            <a:srgbClr val="E1EFD8"/>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1600" b="1">
                <a:solidFill>
                  <a:schemeClr val="dk1"/>
                </a:solidFill>
                <a:latin typeface="Calibri"/>
                <a:ea typeface="Calibri"/>
                <a:cs typeface="Calibri"/>
                <a:sym typeface="Calibri"/>
              </a:rPr>
              <a:t>Capital : London</a:t>
            </a:r>
            <a:endParaRPr sz="1600" b="1">
              <a:solidFill>
                <a:schemeClr val="dk1"/>
              </a:solidFill>
              <a:latin typeface="Calibri"/>
              <a:ea typeface="Calibri"/>
              <a:cs typeface="Calibri"/>
              <a:sym typeface="Calibri"/>
            </a:endParaRPr>
          </a:p>
        </p:txBody>
      </p:sp>
      <p:sp>
        <p:nvSpPr>
          <p:cNvPr id="200" name="Google Shape;200;p4"/>
          <p:cNvSpPr/>
          <p:nvPr/>
        </p:nvSpPr>
        <p:spPr>
          <a:xfrm>
            <a:off x="5559973" y="4551820"/>
            <a:ext cx="4659068" cy="614929"/>
          </a:xfrm>
          <a:prstGeom prst="rect">
            <a:avLst/>
          </a:prstGeom>
          <a:solidFill>
            <a:srgbClr val="E1EFD8"/>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1600" b="1" dirty="0">
                <a:solidFill>
                  <a:schemeClr val="dk1"/>
                </a:solidFill>
                <a:latin typeface="Calibri"/>
                <a:ea typeface="Calibri"/>
                <a:cs typeface="Calibri"/>
                <a:sym typeface="Calibri"/>
              </a:rPr>
              <a:t>Time Difference from India: </a:t>
            </a:r>
            <a:r>
              <a:rPr lang="en-IN" sz="1600" b="1" i="0" dirty="0">
                <a:solidFill>
                  <a:srgbClr val="202124"/>
                </a:solidFill>
                <a:latin typeface="arial"/>
                <a:ea typeface="arial"/>
                <a:cs typeface="arial"/>
                <a:sym typeface="arial"/>
              </a:rPr>
              <a:t>5 hours and 30 minutes</a:t>
            </a:r>
            <a:endParaRPr sz="1600" b="1" dirty="0">
              <a:solidFill>
                <a:schemeClr val="dk1"/>
              </a:solidFill>
              <a:latin typeface="arial"/>
              <a:ea typeface="arial"/>
              <a:cs typeface="arial"/>
              <a:sym typeface="arial"/>
            </a:endParaRPr>
          </a:p>
        </p:txBody>
      </p:sp>
      <p:sp>
        <p:nvSpPr>
          <p:cNvPr id="201" name="Google Shape;201;p4"/>
          <p:cNvSpPr/>
          <p:nvPr/>
        </p:nvSpPr>
        <p:spPr>
          <a:xfrm>
            <a:off x="7228262" y="5317130"/>
            <a:ext cx="4415989" cy="511361"/>
          </a:xfrm>
          <a:prstGeom prst="rect">
            <a:avLst/>
          </a:prstGeom>
          <a:solidFill>
            <a:srgbClr val="E1EFD8"/>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1600" b="1">
                <a:solidFill>
                  <a:schemeClr val="dk1"/>
                </a:solidFill>
                <a:latin typeface="Calibri"/>
                <a:ea typeface="Calibri"/>
                <a:cs typeface="Calibri"/>
                <a:sym typeface="Calibri"/>
              </a:rPr>
              <a:t>Currency: Pound Sterling ‘£’ </a:t>
            </a:r>
            <a:endParaRPr/>
          </a:p>
        </p:txBody>
      </p:sp>
      <p:sp>
        <p:nvSpPr>
          <p:cNvPr id="202" name="Google Shape;202;p4"/>
          <p:cNvSpPr/>
          <p:nvPr/>
        </p:nvSpPr>
        <p:spPr>
          <a:xfrm>
            <a:off x="5913198" y="1739555"/>
            <a:ext cx="5731053" cy="1864050"/>
          </a:xfrm>
          <a:prstGeom prst="rect">
            <a:avLst/>
          </a:prstGeom>
          <a:solidFill>
            <a:srgbClr val="E1EFD8"/>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2000" b="1" dirty="0">
                <a:solidFill>
                  <a:schemeClr val="dk1"/>
                </a:solidFill>
                <a:latin typeface="Calibri"/>
                <a:ea typeface="Calibri"/>
                <a:cs typeface="Calibri"/>
                <a:sym typeface="Calibri"/>
              </a:rPr>
              <a:t>Top Cities: </a:t>
            </a:r>
            <a:endParaRPr dirty="0"/>
          </a:p>
          <a:p>
            <a:pPr marL="285750" marR="0" lvl="0" indent="-285750" algn="l" rtl="0">
              <a:spcBef>
                <a:spcPts val="0"/>
              </a:spcBef>
              <a:spcAft>
                <a:spcPts val="0"/>
              </a:spcAft>
              <a:buClr>
                <a:schemeClr val="dk1"/>
              </a:buClr>
              <a:buSzPts val="1800"/>
              <a:buFont typeface="Arial"/>
              <a:buChar char="•"/>
            </a:pPr>
            <a:r>
              <a:rPr lang="en-IN" sz="1800" b="1" dirty="0">
                <a:solidFill>
                  <a:schemeClr val="dk1"/>
                </a:solidFill>
                <a:latin typeface="Calibri"/>
                <a:ea typeface="Calibri"/>
                <a:cs typeface="Calibri"/>
                <a:sym typeface="Calibri"/>
              </a:rPr>
              <a:t>England: </a:t>
            </a:r>
            <a:r>
              <a:rPr lang="en-IN" sz="1800" dirty="0">
                <a:solidFill>
                  <a:schemeClr val="dk1"/>
                </a:solidFill>
                <a:latin typeface="Calibri"/>
                <a:ea typeface="Calibri"/>
                <a:cs typeface="Calibri"/>
                <a:sym typeface="Calibri"/>
              </a:rPr>
              <a:t> London, Birmingham, Liverpool, Leeds &amp; Manchester</a:t>
            </a:r>
            <a:endParaRPr dirty="0"/>
          </a:p>
          <a:p>
            <a:pPr marL="285750" marR="0" lvl="0" indent="-285750" algn="l" rtl="0">
              <a:spcBef>
                <a:spcPts val="0"/>
              </a:spcBef>
              <a:spcAft>
                <a:spcPts val="0"/>
              </a:spcAft>
              <a:buClr>
                <a:schemeClr val="dk1"/>
              </a:buClr>
              <a:buSzPts val="1800"/>
              <a:buFont typeface="Arial"/>
              <a:buChar char="•"/>
            </a:pPr>
            <a:r>
              <a:rPr lang="en-IN" sz="1800" b="1" dirty="0">
                <a:solidFill>
                  <a:schemeClr val="dk1"/>
                </a:solidFill>
                <a:latin typeface="Calibri"/>
                <a:ea typeface="Calibri"/>
                <a:cs typeface="Calibri"/>
                <a:sym typeface="Calibri"/>
              </a:rPr>
              <a:t>Scotland: </a:t>
            </a:r>
            <a:r>
              <a:rPr lang="en-IN" sz="1800" dirty="0" err="1">
                <a:solidFill>
                  <a:schemeClr val="dk1"/>
                </a:solidFill>
                <a:latin typeface="Calibri"/>
                <a:ea typeface="Calibri"/>
                <a:cs typeface="Calibri"/>
                <a:sym typeface="Calibri"/>
              </a:rPr>
              <a:t>Glasglow</a:t>
            </a:r>
            <a:r>
              <a:rPr lang="en-IN" sz="1800" dirty="0">
                <a:solidFill>
                  <a:schemeClr val="dk1"/>
                </a:solidFill>
                <a:latin typeface="Calibri"/>
                <a:ea typeface="Calibri"/>
                <a:cs typeface="Calibri"/>
                <a:sym typeface="Calibri"/>
              </a:rPr>
              <a:t> &amp; Edinburgh</a:t>
            </a:r>
            <a:endParaRPr dirty="0"/>
          </a:p>
          <a:p>
            <a:pPr marL="285750" marR="0" lvl="0" indent="-285750" algn="l" rtl="0">
              <a:spcBef>
                <a:spcPts val="0"/>
              </a:spcBef>
              <a:spcAft>
                <a:spcPts val="0"/>
              </a:spcAft>
              <a:buClr>
                <a:schemeClr val="dk1"/>
              </a:buClr>
              <a:buSzPts val="1800"/>
              <a:buFont typeface="Arial"/>
              <a:buChar char="•"/>
            </a:pPr>
            <a:r>
              <a:rPr lang="en-IN" sz="1800" b="1" dirty="0">
                <a:solidFill>
                  <a:schemeClr val="dk1"/>
                </a:solidFill>
                <a:latin typeface="Calibri"/>
                <a:ea typeface="Calibri"/>
                <a:cs typeface="Calibri"/>
                <a:sym typeface="Calibri"/>
              </a:rPr>
              <a:t>Wales: </a:t>
            </a:r>
            <a:r>
              <a:rPr lang="en-IN" sz="1800" dirty="0">
                <a:solidFill>
                  <a:schemeClr val="dk1"/>
                </a:solidFill>
                <a:latin typeface="Calibri"/>
                <a:ea typeface="Calibri"/>
                <a:cs typeface="Calibri"/>
                <a:sym typeface="Calibri"/>
              </a:rPr>
              <a:t>Cardiff</a:t>
            </a:r>
            <a:endParaRPr dirty="0"/>
          </a:p>
          <a:p>
            <a:pPr marL="285750" marR="0" lvl="0" indent="-285750" algn="l" rtl="0">
              <a:spcBef>
                <a:spcPts val="0"/>
              </a:spcBef>
              <a:spcAft>
                <a:spcPts val="0"/>
              </a:spcAft>
              <a:buClr>
                <a:schemeClr val="dk1"/>
              </a:buClr>
              <a:buSzPts val="1800"/>
              <a:buFont typeface="Arial"/>
              <a:buChar char="•"/>
            </a:pPr>
            <a:r>
              <a:rPr lang="en-IN" sz="1800" b="1" dirty="0">
                <a:solidFill>
                  <a:schemeClr val="dk1"/>
                </a:solidFill>
                <a:latin typeface="Calibri"/>
                <a:ea typeface="Calibri"/>
                <a:cs typeface="Calibri"/>
                <a:sym typeface="Calibri"/>
              </a:rPr>
              <a:t>Norther Ireland: </a:t>
            </a:r>
            <a:r>
              <a:rPr lang="en-IN" sz="1800" dirty="0">
                <a:solidFill>
                  <a:schemeClr val="dk1"/>
                </a:solidFill>
                <a:latin typeface="Calibri"/>
                <a:ea typeface="Calibri"/>
                <a:cs typeface="Calibri"/>
                <a:sym typeface="Calibri"/>
              </a:rPr>
              <a:t>Belfast</a:t>
            </a:r>
            <a:endParaRPr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37" name="Google Shape;237;p5"/>
          <p:cNvSpPr/>
          <p:nvPr/>
        </p:nvSpPr>
        <p:spPr>
          <a:xfrm>
            <a:off x="626013" y="549386"/>
            <a:ext cx="4436534" cy="4603531"/>
          </a:xfrm>
          <a:prstGeom prst="ellipse">
            <a:avLst/>
          </a:prstGeom>
          <a:solidFill>
            <a:srgbClr val="D8D8D8"/>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6000" b="1">
                <a:solidFill>
                  <a:schemeClr val="dk1"/>
                </a:solidFill>
                <a:latin typeface="Calibri"/>
                <a:ea typeface="Calibri"/>
                <a:cs typeface="Calibri"/>
                <a:sym typeface="Calibri"/>
              </a:rPr>
              <a:t> </a:t>
            </a:r>
            <a:r>
              <a:rPr lang="en-IN" sz="4800" b="1">
                <a:solidFill>
                  <a:schemeClr val="dk1"/>
                </a:solidFill>
                <a:latin typeface="Calibri"/>
                <a:ea typeface="Calibri"/>
                <a:cs typeface="Calibri"/>
                <a:sym typeface="Calibri"/>
              </a:rPr>
              <a:t> Why  </a:t>
            </a:r>
            <a:endParaRPr sz="1800">
              <a:solidFill>
                <a:schemeClr val="dk1"/>
              </a:solidFill>
              <a:latin typeface="Calibri"/>
              <a:ea typeface="Calibri"/>
              <a:cs typeface="Calibri"/>
              <a:sym typeface="Calibri"/>
            </a:endParaRPr>
          </a:p>
          <a:p>
            <a:pPr marL="0" marR="0" lvl="0" indent="0" algn="ctr" rtl="0">
              <a:spcBef>
                <a:spcPts val="0"/>
              </a:spcBef>
              <a:spcAft>
                <a:spcPts val="0"/>
              </a:spcAft>
              <a:buNone/>
            </a:pPr>
            <a:r>
              <a:rPr lang="en-IN" sz="4800" b="1">
                <a:solidFill>
                  <a:schemeClr val="dk1"/>
                </a:solidFill>
                <a:latin typeface="Calibri"/>
                <a:ea typeface="Calibri"/>
                <a:cs typeface="Calibri"/>
                <a:sym typeface="Calibri"/>
              </a:rPr>
              <a:t>Study  in    UK?</a:t>
            </a:r>
            <a:endParaRPr sz="1800">
              <a:solidFill>
                <a:schemeClr val="dk1"/>
              </a:solidFill>
              <a:latin typeface="Calibri"/>
              <a:ea typeface="Calibri"/>
              <a:cs typeface="Calibri"/>
              <a:sym typeface="Calibri"/>
            </a:endParaRPr>
          </a:p>
        </p:txBody>
      </p:sp>
      <p:grpSp>
        <p:nvGrpSpPr>
          <p:cNvPr id="238" name="Google Shape;238;p5"/>
          <p:cNvGrpSpPr/>
          <p:nvPr/>
        </p:nvGrpSpPr>
        <p:grpSpPr>
          <a:xfrm>
            <a:off x="5229464" y="590843"/>
            <a:ext cx="5855878" cy="4778404"/>
            <a:chOff x="309792" y="300862"/>
            <a:chExt cx="4337093" cy="4164480"/>
          </a:xfrm>
        </p:grpSpPr>
        <p:sp>
          <p:nvSpPr>
            <p:cNvPr id="240" name="Google Shape;240;p5"/>
            <p:cNvSpPr/>
            <p:nvPr/>
          </p:nvSpPr>
          <p:spPr>
            <a:xfrm>
              <a:off x="309792" y="300862"/>
              <a:ext cx="4337093" cy="354240"/>
            </a:xfrm>
            <a:prstGeom prst="roundRect">
              <a:avLst>
                <a:gd name="adj" fmla="val 16667"/>
              </a:avLst>
            </a:prstGeom>
            <a:gradFill>
              <a:gsLst>
                <a:gs pos="0">
                  <a:srgbClr val="A6B6DE"/>
                </a:gs>
                <a:gs pos="50000">
                  <a:srgbClr val="97AAD8"/>
                </a:gs>
                <a:gs pos="100000">
                  <a:srgbClr val="859CD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241" name="Google Shape;241;p5"/>
            <p:cNvSpPr txBox="1"/>
            <p:nvPr/>
          </p:nvSpPr>
          <p:spPr>
            <a:xfrm>
              <a:off x="327085" y="318155"/>
              <a:ext cx="4302507" cy="319654"/>
            </a:xfrm>
            <a:prstGeom prst="rect">
              <a:avLst/>
            </a:prstGeom>
            <a:noFill/>
            <a:ln>
              <a:noFill/>
            </a:ln>
          </p:spPr>
          <p:txBody>
            <a:bodyPr spcFirstLastPara="1" wrap="square" lIns="163925" tIns="0" rIns="163925" bIns="0" anchor="ctr" anchorCtr="0">
              <a:noAutofit/>
            </a:bodyPr>
            <a:lstStyle/>
            <a:p>
              <a:pPr marL="0" marR="0" lvl="0" indent="0" algn="l" rtl="0">
                <a:lnSpc>
                  <a:spcPct val="90000"/>
                </a:lnSpc>
                <a:spcBef>
                  <a:spcPts val="0"/>
                </a:spcBef>
                <a:spcAft>
                  <a:spcPts val="0"/>
                </a:spcAft>
                <a:buClr>
                  <a:schemeClr val="dk1"/>
                </a:buClr>
                <a:buSzPts val="1200"/>
                <a:buFont typeface="Calibri"/>
                <a:buNone/>
              </a:pPr>
              <a:r>
                <a:rPr lang="en-IN" sz="1600">
                  <a:solidFill>
                    <a:schemeClr val="dk1"/>
                  </a:solidFill>
                  <a:latin typeface="Calibri"/>
                  <a:ea typeface="Calibri"/>
                  <a:cs typeface="Calibri"/>
                  <a:sym typeface="Calibri"/>
                </a:rPr>
                <a:t>World-Class education and academic facilities. </a:t>
              </a:r>
              <a:endParaRPr sz="1600"/>
            </a:p>
          </p:txBody>
        </p:sp>
        <p:sp>
          <p:nvSpPr>
            <p:cNvPr id="243" name="Google Shape;243;p5"/>
            <p:cNvSpPr/>
            <p:nvPr/>
          </p:nvSpPr>
          <p:spPr>
            <a:xfrm>
              <a:off x="309792" y="845182"/>
              <a:ext cx="4337093" cy="354240"/>
            </a:xfrm>
            <a:prstGeom prst="roundRect">
              <a:avLst>
                <a:gd name="adj" fmla="val 16667"/>
              </a:avLst>
            </a:prstGeom>
            <a:gradFill>
              <a:gsLst>
                <a:gs pos="0">
                  <a:srgbClr val="A6B6DE"/>
                </a:gs>
                <a:gs pos="50000">
                  <a:srgbClr val="97AAD8"/>
                </a:gs>
                <a:gs pos="100000">
                  <a:srgbClr val="859CD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244" name="Google Shape;244;p5"/>
            <p:cNvSpPr txBox="1"/>
            <p:nvPr/>
          </p:nvSpPr>
          <p:spPr>
            <a:xfrm>
              <a:off x="327085" y="862475"/>
              <a:ext cx="4302507" cy="319654"/>
            </a:xfrm>
            <a:prstGeom prst="rect">
              <a:avLst/>
            </a:prstGeom>
            <a:noFill/>
            <a:ln>
              <a:noFill/>
            </a:ln>
          </p:spPr>
          <p:txBody>
            <a:bodyPr spcFirstLastPara="1" wrap="square" lIns="163925" tIns="0" rIns="163925" bIns="0"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IN" sz="1600">
                  <a:solidFill>
                    <a:schemeClr val="dk1"/>
                  </a:solidFill>
                  <a:latin typeface="Calibri"/>
                  <a:ea typeface="Calibri"/>
                  <a:cs typeface="Calibri"/>
                  <a:sym typeface="Calibri"/>
                </a:rPr>
                <a:t>Multi Diversity in Culture</a:t>
              </a:r>
              <a:endParaRPr sz="1600">
                <a:solidFill>
                  <a:schemeClr val="dk1"/>
                </a:solidFill>
                <a:latin typeface="Calibri"/>
                <a:ea typeface="Calibri"/>
                <a:cs typeface="Calibri"/>
                <a:sym typeface="Calibri"/>
              </a:endParaRPr>
            </a:p>
          </p:txBody>
        </p:sp>
        <p:sp>
          <p:nvSpPr>
            <p:cNvPr id="246" name="Google Shape;246;p5"/>
            <p:cNvSpPr/>
            <p:nvPr/>
          </p:nvSpPr>
          <p:spPr>
            <a:xfrm>
              <a:off x="309792" y="1389502"/>
              <a:ext cx="4337093" cy="354240"/>
            </a:xfrm>
            <a:prstGeom prst="roundRect">
              <a:avLst>
                <a:gd name="adj" fmla="val 16667"/>
              </a:avLst>
            </a:prstGeom>
            <a:gradFill>
              <a:gsLst>
                <a:gs pos="0">
                  <a:srgbClr val="A6B6DE"/>
                </a:gs>
                <a:gs pos="50000">
                  <a:srgbClr val="97AAD8"/>
                </a:gs>
                <a:gs pos="100000">
                  <a:srgbClr val="859CD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247" name="Google Shape;247;p5"/>
            <p:cNvSpPr txBox="1"/>
            <p:nvPr/>
          </p:nvSpPr>
          <p:spPr>
            <a:xfrm>
              <a:off x="327085" y="1406795"/>
              <a:ext cx="4302507" cy="319654"/>
            </a:xfrm>
            <a:prstGeom prst="rect">
              <a:avLst/>
            </a:prstGeom>
            <a:noFill/>
            <a:ln>
              <a:noFill/>
            </a:ln>
          </p:spPr>
          <p:txBody>
            <a:bodyPr spcFirstLastPara="1" wrap="square" lIns="163925" tIns="0" rIns="163925" bIns="0" anchor="ctr" anchorCtr="0">
              <a:noAutofit/>
            </a:bodyPr>
            <a:lstStyle/>
            <a:p>
              <a:pPr marL="0" marR="0" lvl="0" indent="0" algn="l" rtl="0">
                <a:lnSpc>
                  <a:spcPct val="90000"/>
                </a:lnSpc>
                <a:spcBef>
                  <a:spcPts val="0"/>
                </a:spcBef>
                <a:spcAft>
                  <a:spcPts val="0"/>
                </a:spcAft>
                <a:buClr>
                  <a:schemeClr val="dk1"/>
                </a:buClr>
                <a:buSzPts val="1200"/>
                <a:buFont typeface="Calibri"/>
                <a:buNone/>
              </a:pPr>
              <a:r>
                <a:rPr lang="en-IN" sz="1600">
                  <a:solidFill>
                    <a:schemeClr val="dk1"/>
                  </a:solidFill>
                  <a:latin typeface="Calibri"/>
                  <a:ea typeface="Calibri"/>
                  <a:cs typeface="Calibri"/>
                  <a:sym typeface="Calibri"/>
                </a:rPr>
                <a:t>Institutions consistently ranked amongst the best in the world.</a:t>
              </a:r>
              <a:endParaRPr sz="1600"/>
            </a:p>
          </p:txBody>
        </p:sp>
        <p:sp>
          <p:nvSpPr>
            <p:cNvPr id="249" name="Google Shape;249;p5"/>
            <p:cNvSpPr/>
            <p:nvPr/>
          </p:nvSpPr>
          <p:spPr>
            <a:xfrm>
              <a:off x="309792" y="1933822"/>
              <a:ext cx="4337093" cy="354240"/>
            </a:xfrm>
            <a:prstGeom prst="roundRect">
              <a:avLst>
                <a:gd name="adj" fmla="val 16667"/>
              </a:avLst>
            </a:prstGeom>
            <a:gradFill>
              <a:gsLst>
                <a:gs pos="0">
                  <a:srgbClr val="A6B6DE"/>
                </a:gs>
                <a:gs pos="50000">
                  <a:srgbClr val="97AAD8"/>
                </a:gs>
                <a:gs pos="100000">
                  <a:srgbClr val="859CD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250" name="Google Shape;250;p5"/>
            <p:cNvSpPr txBox="1"/>
            <p:nvPr/>
          </p:nvSpPr>
          <p:spPr>
            <a:xfrm>
              <a:off x="327085" y="1951115"/>
              <a:ext cx="4302507" cy="319654"/>
            </a:xfrm>
            <a:prstGeom prst="rect">
              <a:avLst/>
            </a:prstGeom>
            <a:noFill/>
            <a:ln>
              <a:noFill/>
            </a:ln>
          </p:spPr>
          <p:txBody>
            <a:bodyPr spcFirstLastPara="1" wrap="square" lIns="163925" tIns="0" rIns="163925" bIns="0" anchor="ctr" anchorCtr="0">
              <a:noAutofit/>
            </a:bodyPr>
            <a:lstStyle/>
            <a:p>
              <a:pPr marL="0" marR="0" lvl="0" indent="0" algn="l" rtl="0">
                <a:lnSpc>
                  <a:spcPct val="90000"/>
                </a:lnSpc>
                <a:spcBef>
                  <a:spcPts val="0"/>
                </a:spcBef>
                <a:spcAft>
                  <a:spcPts val="0"/>
                </a:spcAft>
                <a:buClr>
                  <a:schemeClr val="dk1"/>
                </a:buClr>
                <a:buSzPts val="1200"/>
                <a:buFont typeface="Calibri"/>
                <a:buNone/>
              </a:pPr>
              <a:r>
                <a:rPr lang="en-IN" sz="1600">
                  <a:solidFill>
                    <a:schemeClr val="dk1"/>
                  </a:solidFill>
                  <a:latin typeface="Calibri"/>
                  <a:ea typeface="Calibri"/>
                  <a:cs typeface="Calibri"/>
                  <a:sym typeface="Calibri"/>
                </a:rPr>
                <a:t>Numerous options of specializations to study. </a:t>
              </a:r>
              <a:endParaRPr sz="1600"/>
            </a:p>
          </p:txBody>
        </p:sp>
        <p:sp>
          <p:nvSpPr>
            <p:cNvPr id="252" name="Google Shape;252;p5"/>
            <p:cNvSpPr/>
            <p:nvPr/>
          </p:nvSpPr>
          <p:spPr>
            <a:xfrm>
              <a:off x="309792" y="2478142"/>
              <a:ext cx="4337093" cy="354240"/>
            </a:xfrm>
            <a:prstGeom prst="roundRect">
              <a:avLst>
                <a:gd name="adj" fmla="val 16667"/>
              </a:avLst>
            </a:prstGeom>
            <a:gradFill>
              <a:gsLst>
                <a:gs pos="0">
                  <a:srgbClr val="A6B6DE"/>
                </a:gs>
                <a:gs pos="50000">
                  <a:srgbClr val="97AAD8"/>
                </a:gs>
                <a:gs pos="100000">
                  <a:srgbClr val="859CD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253" name="Google Shape;253;p5"/>
            <p:cNvSpPr txBox="1"/>
            <p:nvPr/>
          </p:nvSpPr>
          <p:spPr>
            <a:xfrm>
              <a:off x="327085" y="2495435"/>
              <a:ext cx="4302507" cy="319654"/>
            </a:xfrm>
            <a:prstGeom prst="rect">
              <a:avLst/>
            </a:prstGeom>
            <a:noFill/>
            <a:ln>
              <a:noFill/>
            </a:ln>
          </p:spPr>
          <p:txBody>
            <a:bodyPr spcFirstLastPara="1" wrap="square" lIns="163925" tIns="0" rIns="163925" bIns="0" anchor="ctr" anchorCtr="0">
              <a:noAutofit/>
            </a:bodyPr>
            <a:lstStyle/>
            <a:p>
              <a:pPr marL="0" marR="0" lvl="0" indent="0" algn="l" rtl="0">
                <a:lnSpc>
                  <a:spcPct val="90000"/>
                </a:lnSpc>
                <a:spcBef>
                  <a:spcPts val="0"/>
                </a:spcBef>
                <a:spcAft>
                  <a:spcPts val="0"/>
                </a:spcAft>
                <a:buClr>
                  <a:schemeClr val="dk1"/>
                </a:buClr>
                <a:buSzPts val="1200"/>
                <a:buFont typeface="Calibri"/>
                <a:buNone/>
              </a:pPr>
              <a:r>
                <a:rPr lang="en-IN" sz="1600">
                  <a:solidFill>
                    <a:schemeClr val="dk1"/>
                  </a:solidFill>
                  <a:latin typeface="Calibri"/>
                  <a:ea typeface="Calibri"/>
                  <a:cs typeface="Calibri"/>
                  <a:sym typeface="Calibri"/>
                </a:rPr>
                <a:t>Admission possible without IELTS.</a:t>
              </a:r>
              <a:endParaRPr sz="1600"/>
            </a:p>
          </p:txBody>
        </p:sp>
        <p:sp>
          <p:nvSpPr>
            <p:cNvPr id="255" name="Google Shape;255;p5"/>
            <p:cNvSpPr/>
            <p:nvPr/>
          </p:nvSpPr>
          <p:spPr>
            <a:xfrm>
              <a:off x="309792" y="3022462"/>
              <a:ext cx="4337093" cy="354240"/>
            </a:xfrm>
            <a:prstGeom prst="roundRect">
              <a:avLst>
                <a:gd name="adj" fmla="val 16667"/>
              </a:avLst>
            </a:prstGeom>
            <a:gradFill>
              <a:gsLst>
                <a:gs pos="0">
                  <a:srgbClr val="A6B6DE"/>
                </a:gs>
                <a:gs pos="50000">
                  <a:srgbClr val="97AAD8"/>
                </a:gs>
                <a:gs pos="100000">
                  <a:srgbClr val="859CD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256" name="Google Shape;256;p5"/>
            <p:cNvSpPr txBox="1"/>
            <p:nvPr/>
          </p:nvSpPr>
          <p:spPr>
            <a:xfrm>
              <a:off x="327085" y="3039755"/>
              <a:ext cx="4302507" cy="319654"/>
            </a:xfrm>
            <a:prstGeom prst="rect">
              <a:avLst/>
            </a:prstGeom>
            <a:noFill/>
            <a:ln>
              <a:noFill/>
            </a:ln>
          </p:spPr>
          <p:txBody>
            <a:bodyPr spcFirstLastPara="1" wrap="square" lIns="163925" tIns="0" rIns="163925" bIns="0" anchor="ctr" anchorCtr="0">
              <a:noAutofit/>
            </a:bodyPr>
            <a:lstStyle/>
            <a:p>
              <a:pPr marL="0" marR="0" lvl="0" indent="0" algn="l" rtl="0">
                <a:lnSpc>
                  <a:spcPct val="90000"/>
                </a:lnSpc>
                <a:spcBef>
                  <a:spcPts val="0"/>
                </a:spcBef>
                <a:spcAft>
                  <a:spcPts val="0"/>
                </a:spcAft>
                <a:buClr>
                  <a:schemeClr val="dk1"/>
                </a:buClr>
                <a:buSzPts val="1200"/>
                <a:buFont typeface="Calibri"/>
                <a:buNone/>
              </a:pPr>
              <a:r>
                <a:rPr lang="en-IN" sz="1600">
                  <a:solidFill>
                    <a:schemeClr val="dk1"/>
                  </a:solidFill>
                  <a:latin typeface="Calibri"/>
                  <a:ea typeface="Calibri"/>
                  <a:cs typeface="Calibri"/>
                  <a:sym typeface="Calibri"/>
                </a:rPr>
                <a:t>Affordable and value for money as course duration are short.</a:t>
              </a:r>
              <a:endParaRPr sz="1600"/>
            </a:p>
          </p:txBody>
        </p:sp>
        <p:sp>
          <p:nvSpPr>
            <p:cNvPr id="258" name="Google Shape;258;p5"/>
            <p:cNvSpPr/>
            <p:nvPr/>
          </p:nvSpPr>
          <p:spPr>
            <a:xfrm>
              <a:off x="309792" y="3566782"/>
              <a:ext cx="4337093" cy="354240"/>
            </a:xfrm>
            <a:prstGeom prst="roundRect">
              <a:avLst>
                <a:gd name="adj" fmla="val 16667"/>
              </a:avLst>
            </a:prstGeom>
            <a:gradFill>
              <a:gsLst>
                <a:gs pos="0">
                  <a:srgbClr val="A6B6DE"/>
                </a:gs>
                <a:gs pos="50000">
                  <a:srgbClr val="97AAD8"/>
                </a:gs>
                <a:gs pos="100000">
                  <a:srgbClr val="859CD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259" name="Google Shape;259;p5"/>
            <p:cNvSpPr txBox="1"/>
            <p:nvPr/>
          </p:nvSpPr>
          <p:spPr>
            <a:xfrm>
              <a:off x="327085" y="3584075"/>
              <a:ext cx="4302507" cy="319654"/>
            </a:xfrm>
            <a:prstGeom prst="rect">
              <a:avLst/>
            </a:prstGeom>
            <a:noFill/>
            <a:ln>
              <a:noFill/>
            </a:ln>
          </p:spPr>
          <p:txBody>
            <a:bodyPr spcFirstLastPara="1" wrap="square" lIns="163925" tIns="0" rIns="163925" bIns="0" anchor="ctr" anchorCtr="0">
              <a:noAutofit/>
            </a:bodyPr>
            <a:lstStyle/>
            <a:p>
              <a:pPr marL="0" marR="0" lvl="0" indent="0" algn="l" rtl="0">
                <a:lnSpc>
                  <a:spcPct val="90000"/>
                </a:lnSpc>
                <a:spcBef>
                  <a:spcPts val="0"/>
                </a:spcBef>
                <a:spcAft>
                  <a:spcPts val="0"/>
                </a:spcAft>
                <a:buClr>
                  <a:schemeClr val="dk1"/>
                </a:buClr>
                <a:buSzPts val="1200"/>
                <a:buFont typeface="Calibri"/>
                <a:buNone/>
              </a:pPr>
              <a:r>
                <a:rPr lang="en-IN" sz="1600">
                  <a:solidFill>
                    <a:schemeClr val="dk1"/>
                  </a:solidFill>
                  <a:latin typeface="Calibri"/>
                  <a:ea typeface="Calibri"/>
                  <a:cs typeface="Calibri"/>
                  <a:sym typeface="Calibri"/>
                </a:rPr>
                <a:t>Scholarships and Bursaries available.</a:t>
              </a:r>
              <a:endParaRPr sz="1600"/>
            </a:p>
          </p:txBody>
        </p:sp>
        <p:sp>
          <p:nvSpPr>
            <p:cNvPr id="261" name="Google Shape;261;p5"/>
            <p:cNvSpPr/>
            <p:nvPr/>
          </p:nvSpPr>
          <p:spPr>
            <a:xfrm>
              <a:off x="309792" y="4111102"/>
              <a:ext cx="4337093" cy="354240"/>
            </a:xfrm>
            <a:prstGeom prst="roundRect">
              <a:avLst>
                <a:gd name="adj" fmla="val 16667"/>
              </a:avLst>
            </a:prstGeom>
            <a:gradFill>
              <a:gsLst>
                <a:gs pos="0">
                  <a:srgbClr val="A6B6DE"/>
                </a:gs>
                <a:gs pos="50000">
                  <a:srgbClr val="97AAD8"/>
                </a:gs>
                <a:gs pos="100000">
                  <a:srgbClr val="859CD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262" name="Google Shape;262;p5"/>
            <p:cNvSpPr txBox="1"/>
            <p:nvPr/>
          </p:nvSpPr>
          <p:spPr>
            <a:xfrm>
              <a:off x="327085" y="4128395"/>
              <a:ext cx="4302507" cy="319654"/>
            </a:xfrm>
            <a:prstGeom prst="rect">
              <a:avLst/>
            </a:prstGeom>
            <a:noFill/>
            <a:ln>
              <a:noFill/>
            </a:ln>
          </p:spPr>
          <p:txBody>
            <a:bodyPr spcFirstLastPara="1" wrap="square" lIns="163925" tIns="0" rIns="163925" bIns="0" anchor="ctr" anchorCtr="0">
              <a:noAutofit/>
            </a:bodyPr>
            <a:lstStyle/>
            <a:p>
              <a:pPr marL="0" marR="0" lvl="0" indent="0" algn="l" rtl="0">
                <a:lnSpc>
                  <a:spcPct val="90000"/>
                </a:lnSpc>
                <a:spcBef>
                  <a:spcPts val="0"/>
                </a:spcBef>
                <a:spcAft>
                  <a:spcPts val="0"/>
                </a:spcAft>
                <a:buClr>
                  <a:schemeClr val="dk1"/>
                </a:buClr>
                <a:buSzPts val="1200"/>
                <a:buFont typeface="Calibri"/>
                <a:buNone/>
              </a:pPr>
              <a:r>
                <a:rPr lang="en-IN" sz="1600">
                  <a:solidFill>
                    <a:schemeClr val="dk1"/>
                  </a:solidFill>
                  <a:latin typeface="Calibri"/>
                  <a:ea typeface="Calibri"/>
                  <a:cs typeface="Calibri"/>
                  <a:sym typeface="Calibri"/>
                </a:rPr>
                <a:t>Master's courses with paid placements or internships.</a:t>
              </a:r>
              <a:endParaRPr sz="1600"/>
            </a:p>
          </p:txBody>
        </p:sp>
      </p:gr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97" name="Google Shape;297;p6"/>
          <p:cNvSpPr/>
          <p:nvPr/>
        </p:nvSpPr>
        <p:spPr>
          <a:xfrm>
            <a:off x="1130019" y="714562"/>
            <a:ext cx="3924961" cy="4203290"/>
          </a:xfrm>
          <a:prstGeom prst="ellipse">
            <a:avLst/>
          </a:prstGeom>
          <a:solidFill>
            <a:srgbClr val="D8D8D8"/>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2800" b="1" dirty="0">
                <a:solidFill>
                  <a:schemeClr val="dk1"/>
                </a:solidFill>
                <a:latin typeface="Calibri"/>
                <a:ea typeface="Calibri"/>
                <a:cs typeface="Calibri"/>
                <a:sym typeface="Calibri"/>
              </a:rPr>
              <a:t>Best Cities in UK for International Students</a:t>
            </a:r>
            <a:endParaRPr dirty="0"/>
          </a:p>
        </p:txBody>
      </p:sp>
      <p:grpSp>
        <p:nvGrpSpPr>
          <p:cNvPr id="298" name="Google Shape;298;p6"/>
          <p:cNvGrpSpPr/>
          <p:nvPr/>
        </p:nvGrpSpPr>
        <p:grpSpPr>
          <a:xfrm>
            <a:off x="5206018" y="714562"/>
            <a:ext cx="5063397" cy="4815360"/>
            <a:chOff x="309792" y="92011"/>
            <a:chExt cx="4337093" cy="4815360"/>
          </a:xfrm>
        </p:grpSpPr>
        <p:sp>
          <p:nvSpPr>
            <p:cNvPr id="300" name="Google Shape;300;p6"/>
            <p:cNvSpPr/>
            <p:nvPr/>
          </p:nvSpPr>
          <p:spPr>
            <a:xfrm>
              <a:off x="309792" y="92011"/>
              <a:ext cx="4337093" cy="324720"/>
            </a:xfrm>
            <a:prstGeom prst="roundRect">
              <a:avLst>
                <a:gd name="adj" fmla="val 16667"/>
              </a:avLst>
            </a:prstGeom>
            <a:gradFill>
              <a:gsLst>
                <a:gs pos="0">
                  <a:srgbClr val="A6B6DE"/>
                </a:gs>
                <a:gs pos="50000">
                  <a:srgbClr val="97AAD8"/>
                </a:gs>
                <a:gs pos="100000">
                  <a:srgbClr val="859CD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01" name="Google Shape;301;p6"/>
            <p:cNvSpPr txBox="1"/>
            <p:nvPr/>
          </p:nvSpPr>
          <p:spPr>
            <a:xfrm>
              <a:off x="325644" y="107863"/>
              <a:ext cx="4305389" cy="293016"/>
            </a:xfrm>
            <a:prstGeom prst="rect">
              <a:avLst/>
            </a:prstGeom>
            <a:noFill/>
            <a:ln>
              <a:noFill/>
            </a:ln>
          </p:spPr>
          <p:txBody>
            <a:bodyPr spcFirstLastPara="1" wrap="square" lIns="163925" tIns="0" rIns="163925" bIns="0" anchor="ctr" anchorCtr="0">
              <a:noAutofit/>
            </a:bodyPr>
            <a:lstStyle/>
            <a:p>
              <a:pPr marL="0" marR="0" lvl="0" indent="0" algn="l" rtl="0">
                <a:lnSpc>
                  <a:spcPct val="90000"/>
                </a:lnSpc>
                <a:spcBef>
                  <a:spcPts val="0"/>
                </a:spcBef>
                <a:spcAft>
                  <a:spcPts val="0"/>
                </a:spcAft>
                <a:buClr>
                  <a:schemeClr val="dk1"/>
                </a:buClr>
                <a:buSzPts val="1100"/>
                <a:buFont typeface="Gill Sans"/>
                <a:buNone/>
              </a:pPr>
              <a:r>
                <a:rPr lang="en-IN" sz="1400">
                  <a:solidFill>
                    <a:schemeClr val="dk1"/>
                  </a:solidFill>
                  <a:latin typeface="Gill Sans"/>
                  <a:ea typeface="Gill Sans"/>
                  <a:cs typeface="Gill Sans"/>
                  <a:sym typeface="Gill Sans"/>
                </a:rPr>
                <a:t>London</a:t>
              </a:r>
              <a:endParaRPr sz="1400">
                <a:solidFill>
                  <a:schemeClr val="dk1"/>
                </a:solidFill>
                <a:latin typeface="Calibri"/>
                <a:ea typeface="Calibri"/>
                <a:cs typeface="Calibri"/>
                <a:sym typeface="Calibri"/>
              </a:endParaRPr>
            </a:p>
          </p:txBody>
        </p:sp>
        <p:sp>
          <p:nvSpPr>
            <p:cNvPr id="303" name="Google Shape;303;p6"/>
            <p:cNvSpPr/>
            <p:nvPr/>
          </p:nvSpPr>
          <p:spPr>
            <a:xfrm>
              <a:off x="309792" y="590971"/>
              <a:ext cx="4337093" cy="324720"/>
            </a:xfrm>
            <a:prstGeom prst="roundRect">
              <a:avLst>
                <a:gd name="adj" fmla="val 16667"/>
              </a:avLst>
            </a:prstGeom>
            <a:gradFill>
              <a:gsLst>
                <a:gs pos="0">
                  <a:srgbClr val="A6B6DE"/>
                </a:gs>
                <a:gs pos="50000">
                  <a:srgbClr val="97AAD8"/>
                </a:gs>
                <a:gs pos="100000">
                  <a:srgbClr val="859CD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04" name="Google Shape;304;p6"/>
            <p:cNvSpPr txBox="1"/>
            <p:nvPr/>
          </p:nvSpPr>
          <p:spPr>
            <a:xfrm>
              <a:off x="325644" y="606823"/>
              <a:ext cx="4305389" cy="293016"/>
            </a:xfrm>
            <a:prstGeom prst="rect">
              <a:avLst/>
            </a:prstGeom>
            <a:noFill/>
            <a:ln>
              <a:noFill/>
            </a:ln>
          </p:spPr>
          <p:txBody>
            <a:bodyPr spcFirstLastPara="1" wrap="square" lIns="163925" tIns="0" rIns="163925" bIns="0" anchor="ctr" anchorCtr="0">
              <a:noAutofit/>
            </a:bodyPr>
            <a:lstStyle/>
            <a:p>
              <a:pPr marL="0" marR="0" lvl="0" indent="0" algn="l" rtl="0">
                <a:lnSpc>
                  <a:spcPct val="90000"/>
                </a:lnSpc>
                <a:spcBef>
                  <a:spcPts val="0"/>
                </a:spcBef>
                <a:spcAft>
                  <a:spcPts val="0"/>
                </a:spcAft>
                <a:buClr>
                  <a:schemeClr val="dk1"/>
                </a:buClr>
                <a:buSzPts val="1100"/>
                <a:buFont typeface="Gill Sans"/>
                <a:buNone/>
              </a:pPr>
              <a:r>
                <a:rPr lang="en-IN" sz="1400">
                  <a:solidFill>
                    <a:schemeClr val="dk1"/>
                  </a:solidFill>
                  <a:latin typeface="Gill Sans"/>
                  <a:ea typeface="Gill Sans"/>
                  <a:cs typeface="Gill Sans"/>
                  <a:sym typeface="Gill Sans"/>
                </a:rPr>
                <a:t>Edinburgh</a:t>
              </a:r>
              <a:endParaRPr sz="1400"/>
            </a:p>
          </p:txBody>
        </p:sp>
        <p:sp>
          <p:nvSpPr>
            <p:cNvPr id="306" name="Google Shape;306;p6"/>
            <p:cNvSpPr/>
            <p:nvPr/>
          </p:nvSpPr>
          <p:spPr>
            <a:xfrm>
              <a:off x="309792" y="1089931"/>
              <a:ext cx="4337093" cy="324720"/>
            </a:xfrm>
            <a:prstGeom prst="roundRect">
              <a:avLst>
                <a:gd name="adj" fmla="val 16667"/>
              </a:avLst>
            </a:prstGeom>
            <a:gradFill>
              <a:gsLst>
                <a:gs pos="0">
                  <a:srgbClr val="A6B6DE"/>
                </a:gs>
                <a:gs pos="50000">
                  <a:srgbClr val="97AAD8"/>
                </a:gs>
                <a:gs pos="100000">
                  <a:srgbClr val="859CD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07" name="Google Shape;307;p6"/>
            <p:cNvSpPr txBox="1"/>
            <p:nvPr/>
          </p:nvSpPr>
          <p:spPr>
            <a:xfrm>
              <a:off x="325644" y="1105783"/>
              <a:ext cx="4305389" cy="293016"/>
            </a:xfrm>
            <a:prstGeom prst="rect">
              <a:avLst/>
            </a:prstGeom>
            <a:noFill/>
            <a:ln>
              <a:noFill/>
            </a:ln>
          </p:spPr>
          <p:txBody>
            <a:bodyPr spcFirstLastPara="1" wrap="square" lIns="163925" tIns="0" rIns="163925" bIns="0" anchor="ctr" anchorCtr="0">
              <a:noAutofit/>
            </a:bodyPr>
            <a:lstStyle/>
            <a:p>
              <a:pPr marL="0" marR="0" lvl="0" indent="0" algn="l" rtl="0">
                <a:lnSpc>
                  <a:spcPct val="90000"/>
                </a:lnSpc>
                <a:spcBef>
                  <a:spcPts val="0"/>
                </a:spcBef>
                <a:spcAft>
                  <a:spcPts val="0"/>
                </a:spcAft>
                <a:buClr>
                  <a:schemeClr val="dk1"/>
                </a:buClr>
                <a:buSzPts val="1100"/>
                <a:buFont typeface="Gill Sans"/>
                <a:buNone/>
              </a:pPr>
              <a:r>
                <a:rPr lang="en-IN" sz="1400">
                  <a:solidFill>
                    <a:schemeClr val="dk1"/>
                  </a:solidFill>
                  <a:latin typeface="Gill Sans"/>
                  <a:ea typeface="Gill Sans"/>
                  <a:cs typeface="Gill Sans"/>
                  <a:sym typeface="Gill Sans"/>
                </a:rPr>
                <a:t>Manchester</a:t>
              </a:r>
              <a:endParaRPr sz="1400"/>
            </a:p>
          </p:txBody>
        </p:sp>
        <p:sp>
          <p:nvSpPr>
            <p:cNvPr id="309" name="Google Shape;309;p6"/>
            <p:cNvSpPr/>
            <p:nvPr/>
          </p:nvSpPr>
          <p:spPr>
            <a:xfrm>
              <a:off x="309792" y="1588891"/>
              <a:ext cx="4337093" cy="324720"/>
            </a:xfrm>
            <a:prstGeom prst="roundRect">
              <a:avLst>
                <a:gd name="adj" fmla="val 16667"/>
              </a:avLst>
            </a:prstGeom>
            <a:gradFill>
              <a:gsLst>
                <a:gs pos="0">
                  <a:srgbClr val="A6B6DE"/>
                </a:gs>
                <a:gs pos="50000">
                  <a:srgbClr val="97AAD8"/>
                </a:gs>
                <a:gs pos="100000">
                  <a:srgbClr val="859CD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10" name="Google Shape;310;p6"/>
            <p:cNvSpPr txBox="1"/>
            <p:nvPr/>
          </p:nvSpPr>
          <p:spPr>
            <a:xfrm>
              <a:off x="325644" y="1604743"/>
              <a:ext cx="4305389" cy="293016"/>
            </a:xfrm>
            <a:prstGeom prst="rect">
              <a:avLst/>
            </a:prstGeom>
            <a:noFill/>
            <a:ln>
              <a:noFill/>
            </a:ln>
          </p:spPr>
          <p:txBody>
            <a:bodyPr spcFirstLastPara="1" wrap="square" lIns="163925" tIns="0" rIns="163925" bIns="0" anchor="ctr" anchorCtr="0">
              <a:noAutofit/>
            </a:bodyPr>
            <a:lstStyle/>
            <a:p>
              <a:pPr marL="0" marR="0" lvl="0" indent="0" algn="l" rtl="0">
                <a:lnSpc>
                  <a:spcPct val="90000"/>
                </a:lnSpc>
                <a:spcBef>
                  <a:spcPts val="0"/>
                </a:spcBef>
                <a:spcAft>
                  <a:spcPts val="0"/>
                </a:spcAft>
                <a:buClr>
                  <a:schemeClr val="dk1"/>
                </a:buClr>
                <a:buSzPts val="1100"/>
                <a:buFont typeface="Gill Sans"/>
                <a:buNone/>
              </a:pPr>
              <a:r>
                <a:rPr lang="en-IN" sz="1400">
                  <a:solidFill>
                    <a:schemeClr val="dk1"/>
                  </a:solidFill>
                  <a:latin typeface="Gill Sans"/>
                  <a:ea typeface="Gill Sans"/>
                  <a:cs typeface="Gill Sans"/>
                  <a:sym typeface="Gill Sans"/>
                </a:rPr>
                <a:t>Glasgow </a:t>
              </a:r>
              <a:endParaRPr sz="1400">
                <a:solidFill>
                  <a:schemeClr val="dk1"/>
                </a:solidFill>
                <a:latin typeface="Calibri"/>
                <a:ea typeface="Calibri"/>
                <a:cs typeface="Calibri"/>
                <a:sym typeface="Calibri"/>
              </a:endParaRPr>
            </a:p>
          </p:txBody>
        </p:sp>
        <p:sp>
          <p:nvSpPr>
            <p:cNvPr id="312" name="Google Shape;312;p6"/>
            <p:cNvSpPr/>
            <p:nvPr/>
          </p:nvSpPr>
          <p:spPr>
            <a:xfrm>
              <a:off x="309792" y="2087851"/>
              <a:ext cx="4337093" cy="324720"/>
            </a:xfrm>
            <a:prstGeom prst="roundRect">
              <a:avLst>
                <a:gd name="adj" fmla="val 16667"/>
              </a:avLst>
            </a:prstGeom>
            <a:gradFill>
              <a:gsLst>
                <a:gs pos="0">
                  <a:srgbClr val="A6B6DE"/>
                </a:gs>
                <a:gs pos="50000">
                  <a:srgbClr val="97AAD8"/>
                </a:gs>
                <a:gs pos="100000">
                  <a:srgbClr val="859CD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13" name="Google Shape;313;p6"/>
            <p:cNvSpPr txBox="1"/>
            <p:nvPr/>
          </p:nvSpPr>
          <p:spPr>
            <a:xfrm>
              <a:off x="325644" y="2103703"/>
              <a:ext cx="4305389" cy="293016"/>
            </a:xfrm>
            <a:prstGeom prst="rect">
              <a:avLst/>
            </a:prstGeom>
            <a:noFill/>
            <a:ln>
              <a:noFill/>
            </a:ln>
          </p:spPr>
          <p:txBody>
            <a:bodyPr spcFirstLastPara="1" wrap="square" lIns="163925" tIns="0" rIns="163925" bIns="0" anchor="ctr" anchorCtr="0">
              <a:noAutofit/>
            </a:bodyPr>
            <a:lstStyle/>
            <a:p>
              <a:pPr marL="0" marR="0" lvl="0" indent="0" algn="l" rtl="0">
                <a:lnSpc>
                  <a:spcPct val="90000"/>
                </a:lnSpc>
                <a:spcBef>
                  <a:spcPts val="0"/>
                </a:spcBef>
                <a:spcAft>
                  <a:spcPts val="0"/>
                </a:spcAft>
                <a:buClr>
                  <a:schemeClr val="dk1"/>
                </a:buClr>
                <a:buSzPts val="1100"/>
                <a:buFont typeface="Gill Sans"/>
                <a:buNone/>
              </a:pPr>
              <a:r>
                <a:rPr lang="en-IN" sz="1400">
                  <a:solidFill>
                    <a:schemeClr val="dk1"/>
                  </a:solidFill>
                  <a:latin typeface="Gill Sans"/>
                  <a:ea typeface="Gill Sans"/>
                  <a:cs typeface="Gill Sans"/>
                  <a:sym typeface="Gill Sans"/>
                </a:rPr>
                <a:t>Coventry</a:t>
              </a:r>
              <a:endParaRPr sz="1400">
                <a:solidFill>
                  <a:schemeClr val="dk1"/>
                </a:solidFill>
                <a:latin typeface="Calibri"/>
                <a:ea typeface="Calibri"/>
                <a:cs typeface="Calibri"/>
                <a:sym typeface="Calibri"/>
              </a:endParaRPr>
            </a:p>
          </p:txBody>
        </p:sp>
        <p:sp>
          <p:nvSpPr>
            <p:cNvPr id="315" name="Google Shape;315;p6"/>
            <p:cNvSpPr/>
            <p:nvPr/>
          </p:nvSpPr>
          <p:spPr>
            <a:xfrm>
              <a:off x="309792" y="2586811"/>
              <a:ext cx="4337093" cy="324720"/>
            </a:xfrm>
            <a:prstGeom prst="roundRect">
              <a:avLst>
                <a:gd name="adj" fmla="val 16667"/>
              </a:avLst>
            </a:prstGeom>
            <a:gradFill>
              <a:gsLst>
                <a:gs pos="0">
                  <a:srgbClr val="A6B6DE"/>
                </a:gs>
                <a:gs pos="50000">
                  <a:srgbClr val="97AAD8"/>
                </a:gs>
                <a:gs pos="100000">
                  <a:srgbClr val="859CD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16" name="Google Shape;316;p6"/>
            <p:cNvSpPr txBox="1"/>
            <p:nvPr/>
          </p:nvSpPr>
          <p:spPr>
            <a:xfrm>
              <a:off x="325644" y="2602663"/>
              <a:ext cx="4305389" cy="293016"/>
            </a:xfrm>
            <a:prstGeom prst="rect">
              <a:avLst/>
            </a:prstGeom>
            <a:noFill/>
            <a:ln>
              <a:noFill/>
            </a:ln>
          </p:spPr>
          <p:txBody>
            <a:bodyPr spcFirstLastPara="1" wrap="square" lIns="163925" tIns="0" rIns="163925" bIns="0" anchor="ctr" anchorCtr="0">
              <a:noAutofit/>
            </a:bodyPr>
            <a:lstStyle/>
            <a:p>
              <a:pPr marL="0" marR="0" lvl="0" indent="0" algn="l" rtl="0">
                <a:lnSpc>
                  <a:spcPct val="90000"/>
                </a:lnSpc>
                <a:spcBef>
                  <a:spcPts val="0"/>
                </a:spcBef>
                <a:spcAft>
                  <a:spcPts val="0"/>
                </a:spcAft>
                <a:buClr>
                  <a:schemeClr val="dk1"/>
                </a:buClr>
                <a:buSzPts val="1100"/>
                <a:buFont typeface="Gill Sans"/>
                <a:buNone/>
              </a:pPr>
              <a:r>
                <a:rPr lang="en-IN" sz="1400" dirty="0">
                  <a:solidFill>
                    <a:schemeClr val="dk1"/>
                  </a:solidFill>
                  <a:latin typeface="Gill Sans"/>
                  <a:ea typeface="Gill Sans"/>
                  <a:cs typeface="Gill Sans"/>
                  <a:sym typeface="Gill Sans"/>
                </a:rPr>
                <a:t>New castle Upon Tyle</a:t>
              </a:r>
              <a:endParaRPr sz="1400" dirty="0">
                <a:solidFill>
                  <a:schemeClr val="dk1"/>
                </a:solidFill>
                <a:latin typeface="Calibri"/>
                <a:ea typeface="Calibri"/>
                <a:cs typeface="Calibri"/>
                <a:sym typeface="Calibri"/>
              </a:endParaRPr>
            </a:p>
          </p:txBody>
        </p:sp>
        <p:sp>
          <p:nvSpPr>
            <p:cNvPr id="318" name="Google Shape;318;p6"/>
            <p:cNvSpPr/>
            <p:nvPr/>
          </p:nvSpPr>
          <p:spPr>
            <a:xfrm>
              <a:off x="309792" y="3085771"/>
              <a:ext cx="4337093" cy="324720"/>
            </a:xfrm>
            <a:prstGeom prst="roundRect">
              <a:avLst>
                <a:gd name="adj" fmla="val 16667"/>
              </a:avLst>
            </a:prstGeom>
            <a:gradFill>
              <a:gsLst>
                <a:gs pos="0">
                  <a:srgbClr val="A6B6DE"/>
                </a:gs>
                <a:gs pos="50000">
                  <a:srgbClr val="97AAD8"/>
                </a:gs>
                <a:gs pos="100000">
                  <a:srgbClr val="859CD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19" name="Google Shape;319;p6"/>
            <p:cNvSpPr txBox="1"/>
            <p:nvPr/>
          </p:nvSpPr>
          <p:spPr>
            <a:xfrm>
              <a:off x="325644" y="3101623"/>
              <a:ext cx="4305389" cy="293016"/>
            </a:xfrm>
            <a:prstGeom prst="rect">
              <a:avLst/>
            </a:prstGeom>
            <a:noFill/>
            <a:ln>
              <a:noFill/>
            </a:ln>
          </p:spPr>
          <p:txBody>
            <a:bodyPr spcFirstLastPara="1" wrap="square" lIns="163925" tIns="0" rIns="163925" bIns="0" anchor="ctr" anchorCtr="0">
              <a:noAutofit/>
            </a:bodyPr>
            <a:lstStyle/>
            <a:p>
              <a:pPr marL="0" marR="0" lvl="0" indent="0" algn="l" rtl="0">
                <a:lnSpc>
                  <a:spcPct val="90000"/>
                </a:lnSpc>
                <a:spcBef>
                  <a:spcPts val="0"/>
                </a:spcBef>
                <a:spcAft>
                  <a:spcPts val="0"/>
                </a:spcAft>
                <a:buClr>
                  <a:schemeClr val="dk1"/>
                </a:buClr>
                <a:buSzPts val="1100"/>
                <a:buFont typeface="Gill Sans"/>
                <a:buNone/>
              </a:pPr>
              <a:r>
                <a:rPr lang="en-IN" sz="1400">
                  <a:solidFill>
                    <a:schemeClr val="dk1"/>
                  </a:solidFill>
                  <a:latin typeface="Gill Sans"/>
                  <a:ea typeface="Gill Sans"/>
                  <a:cs typeface="Gill Sans"/>
                  <a:sym typeface="Gill Sans"/>
                </a:rPr>
                <a:t>Birmingham</a:t>
              </a:r>
              <a:endParaRPr sz="1400">
                <a:solidFill>
                  <a:schemeClr val="dk1"/>
                </a:solidFill>
                <a:latin typeface="Calibri"/>
                <a:ea typeface="Calibri"/>
                <a:cs typeface="Calibri"/>
                <a:sym typeface="Calibri"/>
              </a:endParaRPr>
            </a:p>
          </p:txBody>
        </p:sp>
        <p:sp>
          <p:nvSpPr>
            <p:cNvPr id="321" name="Google Shape;321;p6"/>
            <p:cNvSpPr/>
            <p:nvPr/>
          </p:nvSpPr>
          <p:spPr>
            <a:xfrm>
              <a:off x="309792" y="3584731"/>
              <a:ext cx="4337093" cy="324720"/>
            </a:xfrm>
            <a:prstGeom prst="roundRect">
              <a:avLst>
                <a:gd name="adj" fmla="val 16667"/>
              </a:avLst>
            </a:prstGeom>
            <a:gradFill>
              <a:gsLst>
                <a:gs pos="0">
                  <a:srgbClr val="A6B6DE"/>
                </a:gs>
                <a:gs pos="50000">
                  <a:srgbClr val="97AAD8"/>
                </a:gs>
                <a:gs pos="100000">
                  <a:srgbClr val="859CD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22" name="Google Shape;322;p6"/>
            <p:cNvSpPr txBox="1"/>
            <p:nvPr/>
          </p:nvSpPr>
          <p:spPr>
            <a:xfrm>
              <a:off x="325644" y="3600583"/>
              <a:ext cx="4305389" cy="293016"/>
            </a:xfrm>
            <a:prstGeom prst="rect">
              <a:avLst/>
            </a:prstGeom>
            <a:noFill/>
            <a:ln>
              <a:noFill/>
            </a:ln>
          </p:spPr>
          <p:txBody>
            <a:bodyPr spcFirstLastPara="1" wrap="square" lIns="163925" tIns="0" rIns="163925" bIns="0" anchor="ctr" anchorCtr="0">
              <a:noAutofit/>
            </a:bodyPr>
            <a:lstStyle/>
            <a:p>
              <a:pPr marL="0" marR="0" lvl="0" indent="0" algn="l" rtl="0">
                <a:lnSpc>
                  <a:spcPct val="90000"/>
                </a:lnSpc>
                <a:spcBef>
                  <a:spcPts val="0"/>
                </a:spcBef>
                <a:spcAft>
                  <a:spcPts val="0"/>
                </a:spcAft>
                <a:buClr>
                  <a:schemeClr val="dk1"/>
                </a:buClr>
                <a:buSzPts val="1100"/>
                <a:buFont typeface="Gill Sans"/>
                <a:buNone/>
              </a:pPr>
              <a:r>
                <a:rPr lang="en-IN" sz="1400">
                  <a:solidFill>
                    <a:schemeClr val="dk1"/>
                  </a:solidFill>
                  <a:latin typeface="Gill Sans"/>
                  <a:ea typeface="Gill Sans"/>
                  <a:cs typeface="Gill Sans"/>
                  <a:sym typeface="Gill Sans"/>
                </a:rPr>
                <a:t>Bristol</a:t>
              </a:r>
              <a:endParaRPr sz="1400">
                <a:solidFill>
                  <a:schemeClr val="dk1"/>
                </a:solidFill>
                <a:latin typeface="Calibri"/>
                <a:ea typeface="Calibri"/>
                <a:cs typeface="Calibri"/>
                <a:sym typeface="Calibri"/>
              </a:endParaRPr>
            </a:p>
          </p:txBody>
        </p:sp>
        <p:sp>
          <p:nvSpPr>
            <p:cNvPr id="324" name="Google Shape;324;p6"/>
            <p:cNvSpPr/>
            <p:nvPr/>
          </p:nvSpPr>
          <p:spPr>
            <a:xfrm>
              <a:off x="309792" y="4083691"/>
              <a:ext cx="4337093" cy="324720"/>
            </a:xfrm>
            <a:prstGeom prst="roundRect">
              <a:avLst>
                <a:gd name="adj" fmla="val 16667"/>
              </a:avLst>
            </a:prstGeom>
            <a:gradFill>
              <a:gsLst>
                <a:gs pos="0">
                  <a:srgbClr val="A6B6DE"/>
                </a:gs>
                <a:gs pos="50000">
                  <a:srgbClr val="97AAD8"/>
                </a:gs>
                <a:gs pos="100000">
                  <a:srgbClr val="859CD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25" name="Google Shape;325;p6"/>
            <p:cNvSpPr txBox="1"/>
            <p:nvPr/>
          </p:nvSpPr>
          <p:spPr>
            <a:xfrm>
              <a:off x="325644" y="4099543"/>
              <a:ext cx="4305389" cy="293016"/>
            </a:xfrm>
            <a:prstGeom prst="rect">
              <a:avLst/>
            </a:prstGeom>
            <a:noFill/>
            <a:ln>
              <a:noFill/>
            </a:ln>
          </p:spPr>
          <p:txBody>
            <a:bodyPr spcFirstLastPara="1" wrap="square" lIns="163925" tIns="0" rIns="163925" bIns="0" anchor="ctr" anchorCtr="0">
              <a:noAutofit/>
            </a:bodyPr>
            <a:lstStyle/>
            <a:p>
              <a:pPr marL="0" marR="0" lvl="0" indent="0" algn="l" rtl="0">
                <a:lnSpc>
                  <a:spcPct val="90000"/>
                </a:lnSpc>
                <a:spcBef>
                  <a:spcPts val="0"/>
                </a:spcBef>
                <a:spcAft>
                  <a:spcPts val="0"/>
                </a:spcAft>
                <a:buClr>
                  <a:schemeClr val="dk1"/>
                </a:buClr>
                <a:buSzPts val="1100"/>
                <a:buFont typeface="Gill Sans"/>
                <a:buNone/>
              </a:pPr>
              <a:r>
                <a:rPr lang="en-IN" sz="1400">
                  <a:solidFill>
                    <a:schemeClr val="dk1"/>
                  </a:solidFill>
                  <a:latin typeface="Gill Sans"/>
                  <a:ea typeface="Gill Sans"/>
                  <a:cs typeface="Gill Sans"/>
                  <a:sym typeface="Gill Sans"/>
                </a:rPr>
                <a:t>Nottingham</a:t>
              </a:r>
              <a:endParaRPr sz="1400"/>
            </a:p>
          </p:txBody>
        </p:sp>
        <p:sp>
          <p:nvSpPr>
            <p:cNvPr id="327" name="Google Shape;327;p6"/>
            <p:cNvSpPr/>
            <p:nvPr/>
          </p:nvSpPr>
          <p:spPr>
            <a:xfrm>
              <a:off x="309792" y="4582651"/>
              <a:ext cx="4337093" cy="324720"/>
            </a:xfrm>
            <a:prstGeom prst="roundRect">
              <a:avLst>
                <a:gd name="adj" fmla="val 16667"/>
              </a:avLst>
            </a:prstGeom>
            <a:gradFill>
              <a:gsLst>
                <a:gs pos="0">
                  <a:srgbClr val="A6B6DE"/>
                </a:gs>
                <a:gs pos="50000">
                  <a:srgbClr val="97AAD8"/>
                </a:gs>
                <a:gs pos="100000">
                  <a:srgbClr val="859CD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28" name="Google Shape;328;p6"/>
            <p:cNvSpPr txBox="1"/>
            <p:nvPr/>
          </p:nvSpPr>
          <p:spPr>
            <a:xfrm>
              <a:off x="325644" y="4598503"/>
              <a:ext cx="4305389" cy="293016"/>
            </a:xfrm>
            <a:prstGeom prst="rect">
              <a:avLst/>
            </a:prstGeom>
            <a:noFill/>
            <a:ln>
              <a:noFill/>
            </a:ln>
          </p:spPr>
          <p:txBody>
            <a:bodyPr spcFirstLastPara="1" wrap="square" lIns="163925" tIns="0" rIns="163925" bIns="0" anchor="ctr" anchorCtr="0">
              <a:noAutofit/>
            </a:bodyPr>
            <a:lstStyle/>
            <a:p>
              <a:pPr marL="0" marR="0" lvl="0" indent="0" algn="l" rtl="0">
                <a:lnSpc>
                  <a:spcPct val="90000"/>
                </a:lnSpc>
                <a:spcBef>
                  <a:spcPts val="0"/>
                </a:spcBef>
                <a:spcAft>
                  <a:spcPts val="0"/>
                </a:spcAft>
                <a:buClr>
                  <a:schemeClr val="dk1"/>
                </a:buClr>
                <a:buSzPts val="1100"/>
                <a:buFont typeface="Gill Sans"/>
                <a:buNone/>
              </a:pPr>
              <a:r>
                <a:rPr lang="en-IN" sz="1400">
                  <a:solidFill>
                    <a:schemeClr val="dk1"/>
                  </a:solidFill>
                  <a:latin typeface="Gill Sans"/>
                  <a:ea typeface="Gill Sans"/>
                  <a:cs typeface="Gill Sans"/>
                  <a:sym typeface="Gill Sans"/>
                </a:rPr>
                <a:t>Leeds</a:t>
              </a:r>
              <a:endParaRPr sz="1400"/>
            </a:p>
          </p:txBody>
        </p:sp>
      </p:gr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pic>
        <p:nvPicPr>
          <p:cNvPr id="363" name="Google Shape;363;p7"/>
          <p:cNvPicPr preferRelativeResize="0"/>
          <p:nvPr/>
        </p:nvPicPr>
        <p:blipFill rotWithShape="1">
          <a:blip r:embed="rId3">
            <a:alphaModFix/>
          </a:blip>
          <a:srcRect/>
          <a:stretch/>
        </p:blipFill>
        <p:spPr>
          <a:xfrm>
            <a:off x="101595" y="9538"/>
            <a:ext cx="3103563" cy="5978185"/>
          </a:xfrm>
          <a:prstGeom prst="rect">
            <a:avLst/>
          </a:prstGeom>
          <a:noFill/>
          <a:ln>
            <a:noFill/>
          </a:ln>
        </p:spPr>
      </p:pic>
      <p:pic>
        <p:nvPicPr>
          <p:cNvPr id="364" name="Google Shape;364;p7" descr="A graph of growth in the world"/>
          <p:cNvPicPr preferRelativeResize="0"/>
          <p:nvPr/>
        </p:nvPicPr>
        <p:blipFill rotWithShape="1">
          <a:blip r:embed="rId4">
            <a:alphaModFix/>
          </a:blip>
          <a:srcRect/>
          <a:stretch/>
        </p:blipFill>
        <p:spPr>
          <a:xfrm>
            <a:off x="3443391" y="1890285"/>
            <a:ext cx="8250621" cy="3930869"/>
          </a:xfrm>
          <a:prstGeom prst="rect">
            <a:avLst/>
          </a:prstGeom>
          <a:noFill/>
          <a:ln>
            <a:noFill/>
          </a:ln>
        </p:spPr>
      </p:pic>
      <p:sp>
        <p:nvSpPr>
          <p:cNvPr id="365" name="Google Shape;365;p7"/>
          <p:cNvSpPr txBox="1"/>
          <p:nvPr/>
        </p:nvSpPr>
        <p:spPr>
          <a:xfrm>
            <a:off x="3783181" y="391145"/>
            <a:ext cx="6866062" cy="461624"/>
          </a:xfrm>
          <a:prstGeom prst="rect">
            <a:avLst/>
          </a:prstGeom>
          <a:gradFill>
            <a:gsLst>
              <a:gs pos="0">
                <a:srgbClr val="BDF295"/>
              </a:gs>
              <a:gs pos="50000">
                <a:srgbClr val="D5F5BE"/>
              </a:gs>
              <a:gs pos="100000">
                <a:srgbClr val="EAFADE"/>
              </a:gs>
            </a:gsLst>
            <a:lin ang="2700000" scaled="0"/>
          </a:gradFill>
          <a:ln>
            <a:noFill/>
          </a:ln>
          <a:effectLst>
            <a:outerShdw blurRad="107950" dist="12700" dir="5400000" algn="ctr">
              <a:srgbClr val="000000"/>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en-IN" sz="2400" b="1" i="0" dirty="0">
                <a:solidFill>
                  <a:schemeClr val="dk1"/>
                </a:solidFill>
                <a:latin typeface="Calibri"/>
                <a:ea typeface="Calibri"/>
                <a:cs typeface="Calibri"/>
                <a:sym typeface="Calibri"/>
              </a:rPr>
              <a:t>International Student Statistics in UK 2023</a:t>
            </a:r>
            <a:endParaRPr sz="2400" dirty="0">
              <a:solidFill>
                <a:schemeClr val="dk1"/>
              </a:solidFill>
              <a:latin typeface="Calibri"/>
              <a:ea typeface="Calibri"/>
              <a:cs typeface="Calibri"/>
              <a:sym typeface="Calibri"/>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85" name="Google Shape;385;p8"/>
          <p:cNvSpPr/>
          <p:nvPr/>
        </p:nvSpPr>
        <p:spPr>
          <a:xfrm>
            <a:off x="661183" y="1644782"/>
            <a:ext cx="3599738" cy="2661717"/>
          </a:xfrm>
          <a:prstGeom prst="rightArrowCallout">
            <a:avLst>
              <a:gd name="adj1" fmla="val 25000"/>
              <a:gd name="adj2" fmla="val 25000"/>
              <a:gd name="adj3" fmla="val 25000"/>
              <a:gd name="adj4" fmla="val 64977"/>
            </a:avLst>
          </a:prstGeom>
          <a:gradFill>
            <a:gsLst>
              <a:gs pos="0">
                <a:srgbClr val="BDF295"/>
              </a:gs>
              <a:gs pos="50000">
                <a:srgbClr val="D5F5BE"/>
              </a:gs>
              <a:gs pos="100000">
                <a:srgbClr val="EAFADE"/>
              </a:gs>
            </a:gsLst>
            <a:lin ang="2700000" scaled="0"/>
          </a:gra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1800" b="1" dirty="0">
                <a:solidFill>
                  <a:schemeClr val="dk1"/>
                </a:solidFill>
                <a:latin typeface="Calibri"/>
                <a:ea typeface="Calibri"/>
                <a:cs typeface="Calibri"/>
                <a:sym typeface="Calibri"/>
              </a:rPr>
              <a:t>Key UK Graduate Statistics</a:t>
            </a:r>
            <a:endParaRPr sz="1800" dirty="0">
              <a:solidFill>
                <a:schemeClr val="dk1"/>
              </a:solidFill>
              <a:latin typeface="Calibri"/>
              <a:ea typeface="Calibri"/>
              <a:cs typeface="Calibri"/>
              <a:sym typeface="Calibri"/>
            </a:endParaRPr>
          </a:p>
        </p:txBody>
      </p:sp>
      <p:grpSp>
        <p:nvGrpSpPr>
          <p:cNvPr id="386" name="Google Shape;386;p8"/>
          <p:cNvGrpSpPr/>
          <p:nvPr/>
        </p:nvGrpSpPr>
        <p:grpSpPr>
          <a:xfrm>
            <a:off x="4570410" y="385537"/>
            <a:ext cx="6225961" cy="5242863"/>
            <a:chOff x="407690" y="0"/>
            <a:chExt cx="6225961" cy="5242863"/>
          </a:xfrm>
        </p:grpSpPr>
        <p:sp>
          <p:nvSpPr>
            <p:cNvPr id="388" name="Google Shape;388;p8"/>
            <p:cNvSpPr/>
            <p:nvPr/>
          </p:nvSpPr>
          <p:spPr>
            <a:xfrm>
              <a:off x="407690" y="0"/>
              <a:ext cx="6191408" cy="1073320"/>
            </a:xfrm>
            <a:prstGeom prst="roundRect">
              <a:avLst>
                <a:gd name="adj" fmla="val 16667"/>
              </a:avLst>
            </a:prstGeom>
            <a:solidFill>
              <a:srgbClr val="FBE4D4"/>
            </a:solidFill>
            <a:ln>
              <a:noFill/>
            </a:ln>
            <a:effectLst>
              <a:outerShdw blurRad="149987" dist="250190" dir="8460000" algn="ctr" rotWithShape="0">
                <a:srgbClr val="000000">
                  <a:alpha val="27843"/>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200"/>
            </a:p>
          </p:txBody>
        </p:sp>
        <p:sp>
          <p:nvSpPr>
            <p:cNvPr id="389" name="Google Shape;389;p8"/>
            <p:cNvSpPr txBox="1"/>
            <p:nvPr/>
          </p:nvSpPr>
          <p:spPr>
            <a:xfrm>
              <a:off x="460085" y="52395"/>
              <a:ext cx="6086618" cy="968530"/>
            </a:xfrm>
            <a:prstGeom prst="rect">
              <a:avLst/>
            </a:prstGeom>
            <a:noFill/>
            <a:ln>
              <a:noFill/>
            </a:ln>
          </p:spPr>
          <p:txBody>
            <a:bodyPr spcFirstLastPara="1" wrap="square" lIns="234000" tIns="0" rIns="234000" bIns="0" anchor="ctr" anchorCtr="0">
              <a:noAutofit/>
            </a:bodyPr>
            <a:lstStyle/>
            <a:p>
              <a:pPr marL="0" marR="0" lvl="0" indent="0" algn="l" rtl="0">
                <a:lnSpc>
                  <a:spcPct val="90000"/>
                </a:lnSpc>
                <a:spcBef>
                  <a:spcPts val="0"/>
                </a:spcBef>
                <a:spcAft>
                  <a:spcPts val="0"/>
                </a:spcAft>
                <a:buClr>
                  <a:schemeClr val="dk1"/>
                </a:buClr>
                <a:buSzPts val="1100"/>
                <a:buFont typeface="Calibri"/>
                <a:buNone/>
              </a:pPr>
              <a:r>
                <a:rPr lang="en-IN" sz="1200" b="1" i="0">
                  <a:solidFill>
                    <a:schemeClr val="dk1"/>
                  </a:solidFill>
                  <a:latin typeface="Calibri"/>
                  <a:ea typeface="Calibri"/>
                  <a:cs typeface="Calibri"/>
                  <a:sym typeface="Calibri"/>
                </a:rPr>
                <a:t>In total, 13 UK universities appear in the </a:t>
              </a:r>
              <a:r>
                <a:rPr lang="en-IN" sz="1200" b="1" i="0" u="sng">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Global University Employability Ranking 2023-24</a:t>
              </a:r>
              <a:r>
                <a:rPr lang="en-IN" sz="1200" b="1" i="0">
                  <a:solidFill>
                    <a:schemeClr val="dk1"/>
                  </a:solidFill>
                  <a:latin typeface="Calibri"/>
                  <a:ea typeface="Calibri"/>
                  <a:cs typeface="Calibri"/>
                  <a:sym typeface="Calibri"/>
                </a:rPr>
                <a:t>, designed by HR consultancy Emerging and published exclusively by </a:t>
              </a:r>
              <a:r>
                <a:rPr lang="en-IN" sz="1200" b="1" i="1">
                  <a:solidFill>
                    <a:schemeClr val="dk1"/>
                  </a:solidFill>
                  <a:latin typeface="Calibri"/>
                  <a:ea typeface="Calibri"/>
                  <a:cs typeface="Calibri"/>
                  <a:sym typeface="Calibri"/>
                </a:rPr>
                <a:t>Times Higher Education</a:t>
              </a:r>
              <a:r>
                <a:rPr lang="en-IN" sz="1200" b="1" i="0">
                  <a:solidFill>
                    <a:schemeClr val="dk1"/>
                  </a:solidFill>
                  <a:latin typeface="Calibri"/>
                  <a:ea typeface="Calibri"/>
                  <a:cs typeface="Calibri"/>
                  <a:sym typeface="Calibri"/>
                </a:rPr>
                <a:t>. The ranking reveals the 250 universities that recruiters at top companies think are best at preparing students for the workplace.</a:t>
              </a:r>
              <a:endParaRPr sz="1200" b="1">
                <a:solidFill>
                  <a:schemeClr val="dk1"/>
                </a:solidFill>
                <a:latin typeface="Calibri"/>
                <a:ea typeface="Calibri"/>
                <a:cs typeface="Calibri"/>
                <a:sym typeface="Calibri"/>
              </a:endParaRPr>
            </a:p>
          </p:txBody>
        </p:sp>
        <p:sp>
          <p:nvSpPr>
            <p:cNvPr id="391" name="Google Shape;391;p8"/>
            <p:cNvSpPr/>
            <p:nvPr/>
          </p:nvSpPr>
          <p:spPr>
            <a:xfrm>
              <a:off x="442243" y="1445583"/>
              <a:ext cx="6191408" cy="531360"/>
            </a:xfrm>
            <a:prstGeom prst="roundRect">
              <a:avLst>
                <a:gd name="adj" fmla="val 16667"/>
              </a:avLst>
            </a:prstGeom>
            <a:solidFill>
              <a:srgbClr val="FBE4D4"/>
            </a:solidFill>
            <a:ln>
              <a:noFill/>
            </a:ln>
            <a:effectLst>
              <a:outerShdw blurRad="149987" dist="250190" dir="8460000" algn="ctr" rotWithShape="0">
                <a:srgbClr val="000000">
                  <a:alpha val="27843"/>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200"/>
            </a:p>
          </p:txBody>
        </p:sp>
        <p:sp>
          <p:nvSpPr>
            <p:cNvPr id="392" name="Google Shape;392;p8"/>
            <p:cNvSpPr txBox="1"/>
            <p:nvPr/>
          </p:nvSpPr>
          <p:spPr>
            <a:xfrm>
              <a:off x="468182" y="1471522"/>
              <a:ext cx="6139530" cy="479482"/>
            </a:xfrm>
            <a:prstGeom prst="rect">
              <a:avLst/>
            </a:prstGeom>
            <a:noFill/>
            <a:ln>
              <a:noFill/>
            </a:ln>
          </p:spPr>
          <p:txBody>
            <a:bodyPr spcFirstLastPara="1" wrap="square" lIns="234000" tIns="0" rIns="234000" bIns="0" anchor="ctr" anchorCtr="0">
              <a:noAutofit/>
            </a:bodyPr>
            <a:lstStyle/>
            <a:p>
              <a:pPr marL="0" marR="0" lvl="0" indent="0" algn="l" rtl="0">
                <a:lnSpc>
                  <a:spcPct val="90000"/>
                </a:lnSpc>
                <a:spcBef>
                  <a:spcPts val="0"/>
                </a:spcBef>
                <a:spcAft>
                  <a:spcPts val="0"/>
                </a:spcAft>
                <a:buClr>
                  <a:schemeClr val="dk1"/>
                </a:buClr>
                <a:buSzPts val="1100"/>
                <a:buFont typeface="Calibri"/>
                <a:buNone/>
              </a:pPr>
              <a:r>
                <a:rPr lang="en-IN" sz="1200" b="1" i="0">
                  <a:solidFill>
                    <a:schemeClr val="dk1"/>
                  </a:solidFill>
                  <a:latin typeface="Calibri"/>
                  <a:ea typeface="Calibri"/>
                  <a:cs typeface="Calibri"/>
                  <a:sym typeface="Calibri"/>
                </a:rPr>
                <a:t>Five of these are London-based institutions; the remaining universities are spread across the UK.</a:t>
              </a:r>
              <a:endParaRPr sz="1200" b="1">
                <a:solidFill>
                  <a:schemeClr val="dk1"/>
                </a:solidFill>
                <a:latin typeface="Calibri"/>
                <a:ea typeface="Calibri"/>
                <a:cs typeface="Calibri"/>
                <a:sym typeface="Calibri"/>
              </a:endParaRPr>
            </a:p>
          </p:txBody>
        </p:sp>
        <p:sp>
          <p:nvSpPr>
            <p:cNvPr id="394" name="Google Shape;394;p8"/>
            <p:cNvSpPr/>
            <p:nvPr/>
          </p:nvSpPr>
          <p:spPr>
            <a:xfrm>
              <a:off x="442243" y="2262063"/>
              <a:ext cx="6191408" cy="531360"/>
            </a:xfrm>
            <a:prstGeom prst="roundRect">
              <a:avLst>
                <a:gd name="adj" fmla="val 16667"/>
              </a:avLst>
            </a:prstGeom>
            <a:solidFill>
              <a:srgbClr val="FBE4D4"/>
            </a:solidFill>
            <a:ln>
              <a:noFill/>
            </a:ln>
            <a:effectLst>
              <a:outerShdw blurRad="149987" dist="250190" dir="8460000" algn="ctr" rotWithShape="0">
                <a:srgbClr val="000000">
                  <a:alpha val="27843"/>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200"/>
            </a:p>
          </p:txBody>
        </p:sp>
        <p:sp>
          <p:nvSpPr>
            <p:cNvPr id="395" name="Google Shape;395;p8"/>
            <p:cNvSpPr txBox="1"/>
            <p:nvPr/>
          </p:nvSpPr>
          <p:spPr>
            <a:xfrm>
              <a:off x="468182" y="2288002"/>
              <a:ext cx="6139530" cy="479482"/>
            </a:xfrm>
            <a:prstGeom prst="rect">
              <a:avLst/>
            </a:prstGeom>
            <a:noFill/>
            <a:ln>
              <a:noFill/>
            </a:ln>
          </p:spPr>
          <p:txBody>
            <a:bodyPr spcFirstLastPara="1" wrap="square" lIns="234000" tIns="0" rIns="234000" bIns="0" anchor="ctr" anchorCtr="0">
              <a:noAutofit/>
            </a:bodyPr>
            <a:lstStyle/>
            <a:p>
              <a:pPr marL="0" marR="0" lvl="0" indent="0" algn="l" rtl="0">
                <a:lnSpc>
                  <a:spcPct val="90000"/>
                </a:lnSpc>
                <a:spcBef>
                  <a:spcPts val="0"/>
                </a:spcBef>
                <a:spcAft>
                  <a:spcPts val="0"/>
                </a:spcAft>
                <a:buClr>
                  <a:schemeClr val="dk1"/>
                </a:buClr>
                <a:buSzPts val="1100"/>
                <a:buFont typeface="Calibri"/>
                <a:buNone/>
              </a:pPr>
              <a:r>
                <a:rPr lang="en-IN" sz="1200" b="1" i="0">
                  <a:solidFill>
                    <a:schemeClr val="dk1"/>
                  </a:solidFill>
                  <a:latin typeface="Calibri"/>
                  <a:ea typeface="Calibri"/>
                  <a:cs typeface="Calibri"/>
                  <a:sym typeface="Calibri"/>
                </a:rPr>
                <a:t>In 2023, estimates show there will be 36.4 million graduates in the UK.</a:t>
              </a:r>
              <a:endParaRPr sz="1200" b="1">
                <a:solidFill>
                  <a:schemeClr val="dk1"/>
                </a:solidFill>
                <a:latin typeface="Calibri"/>
                <a:ea typeface="Calibri"/>
                <a:cs typeface="Calibri"/>
                <a:sym typeface="Calibri"/>
              </a:endParaRPr>
            </a:p>
          </p:txBody>
        </p:sp>
        <p:sp>
          <p:nvSpPr>
            <p:cNvPr id="397" name="Google Shape;397;p8"/>
            <p:cNvSpPr/>
            <p:nvPr/>
          </p:nvSpPr>
          <p:spPr>
            <a:xfrm>
              <a:off x="442243" y="3078543"/>
              <a:ext cx="6191408" cy="531360"/>
            </a:xfrm>
            <a:prstGeom prst="roundRect">
              <a:avLst>
                <a:gd name="adj" fmla="val 16667"/>
              </a:avLst>
            </a:prstGeom>
            <a:solidFill>
              <a:srgbClr val="FBE4D4"/>
            </a:solidFill>
            <a:ln>
              <a:noFill/>
            </a:ln>
            <a:effectLst>
              <a:outerShdw blurRad="149987" dist="250190" dir="8460000" algn="ctr" rotWithShape="0">
                <a:srgbClr val="000000">
                  <a:alpha val="27843"/>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200"/>
            </a:p>
          </p:txBody>
        </p:sp>
        <p:sp>
          <p:nvSpPr>
            <p:cNvPr id="398" name="Google Shape;398;p8"/>
            <p:cNvSpPr txBox="1"/>
            <p:nvPr/>
          </p:nvSpPr>
          <p:spPr>
            <a:xfrm>
              <a:off x="468182" y="3104482"/>
              <a:ext cx="6139530" cy="479482"/>
            </a:xfrm>
            <a:prstGeom prst="rect">
              <a:avLst/>
            </a:prstGeom>
            <a:noFill/>
            <a:ln>
              <a:noFill/>
            </a:ln>
          </p:spPr>
          <p:txBody>
            <a:bodyPr spcFirstLastPara="1" wrap="square" lIns="234000" tIns="0" rIns="234000" bIns="0" anchor="ctr" anchorCtr="0">
              <a:noAutofit/>
            </a:bodyPr>
            <a:lstStyle/>
            <a:p>
              <a:pPr marL="0" marR="0" lvl="0" indent="0" algn="l" rtl="0">
                <a:lnSpc>
                  <a:spcPct val="90000"/>
                </a:lnSpc>
                <a:spcBef>
                  <a:spcPts val="0"/>
                </a:spcBef>
                <a:spcAft>
                  <a:spcPts val="0"/>
                </a:spcAft>
                <a:buClr>
                  <a:schemeClr val="dk1"/>
                </a:buClr>
                <a:buSzPts val="1100"/>
                <a:buFont typeface="Calibri"/>
                <a:buNone/>
              </a:pPr>
              <a:r>
                <a:rPr lang="en-IN" sz="1200" b="1" i="0">
                  <a:solidFill>
                    <a:schemeClr val="dk1"/>
                  </a:solidFill>
                  <a:latin typeface="Calibri"/>
                  <a:ea typeface="Calibri"/>
                  <a:cs typeface="Calibri"/>
                  <a:sym typeface="Calibri"/>
                </a:rPr>
                <a:t>Undergraduate figures increased by 7% from 492,355 in 2020 to 527,070 in 2021.</a:t>
              </a:r>
              <a:br>
                <a:rPr lang="en-IN" sz="1200" b="1">
                  <a:solidFill>
                    <a:schemeClr val="dk1"/>
                  </a:solidFill>
                  <a:latin typeface="Calibri"/>
                  <a:ea typeface="Calibri"/>
                  <a:cs typeface="Calibri"/>
                  <a:sym typeface="Calibri"/>
                </a:rPr>
              </a:br>
              <a:r>
                <a:rPr lang="en-IN" sz="1200" b="1" i="0">
                  <a:solidFill>
                    <a:schemeClr val="dk1"/>
                  </a:solidFill>
                  <a:latin typeface="Calibri"/>
                  <a:ea typeface="Calibri"/>
                  <a:cs typeface="Calibri"/>
                  <a:sym typeface="Calibri"/>
                </a:rPr>
                <a:t>Business studies graduates achieved the highest number of qualified degrees, totalling 175,670 graduates in 2022.</a:t>
              </a:r>
              <a:endParaRPr sz="1200" b="1">
                <a:solidFill>
                  <a:schemeClr val="dk1"/>
                </a:solidFill>
                <a:latin typeface="Calibri"/>
                <a:ea typeface="Calibri"/>
                <a:cs typeface="Calibri"/>
                <a:sym typeface="Calibri"/>
              </a:endParaRPr>
            </a:p>
          </p:txBody>
        </p:sp>
        <p:sp>
          <p:nvSpPr>
            <p:cNvPr id="400" name="Google Shape;400;p8"/>
            <p:cNvSpPr/>
            <p:nvPr/>
          </p:nvSpPr>
          <p:spPr>
            <a:xfrm>
              <a:off x="442243" y="3895023"/>
              <a:ext cx="6191408" cy="531360"/>
            </a:xfrm>
            <a:prstGeom prst="roundRect">
              <a:avLst>
                <a:gd name="adj" fmla="val 16667"/>
              </a:avLst>
            </a:prstGeom>
            <a:solidFill>
              <a:srgbClr val="FBE4D4"/>
            </a:solidFill>
            <a:ln>
              <a:noFill/>
            </a:ln>
            <a:effectLst>
              <a:outerShdw blurRad="149987" dist="250190" dir="8460000" algn="ctr" rotWithShape="0">
                <a:srgbClr val="000000">
                  <a:alpha val="27843"/>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200"/>
            </a:p>
          </p:txBody>
        </p:sp>
        <p:sp>
          <p:nvSpPr>
            <p:cNvPr id="401" name="Google Shape;401;p8"/>
            <p:cNvSpPr txBox="1"/>
            <p:nvPr/>
          </p:nvSpPr>
          <p:spPr>
            <a:xfrm>
              <a:off x="468182" y="3920962"/>
              <a:ext cx="6139530" cy="479482"/>
            </a:xfrm>
            <a:prstGeom prst="rect">
              <a:avLst/>
            </a:prstGeom>
            <a:noFill/>
            <a:ln>
              <a:noFill/>
            </a:ln>
          </p:spPr>
          <p:txBody>
            <a:bodyPr spcFirstLastPara="1" wrap="square" lIns="234000" tIns="0" rIns="234000" bIns="0" anchor="ctr" anchorCtr="0">
              <a:noAutofit/>
            </a:bodyPr>
            <a:lstStyle/>
            <a:p>
              <a:pPr marL="0" marR="0" lvl="0" indent="0" algn="l" rtl="0">
                <a:lnSpc>
                  <a:spcPct val="90000"/>
                </a:lnSpc>
                <a:spcBef>
                  <a:spcPts val="0"/>
                </a:spcBef>
                <a:spcAft>
                  <a:spcPts val="0"/>
                </a:spcAft>
                <a:buClr>
                  <a:schemeClr val="dk1"/>
                </a:buClr>
                <a:buSzPts val="1100"/>
                <a:buFont typeface="Calibri"/>
                <a:buNone/>
              </a:pPr>
              <a:r>
                <a:rPr lang="en-IN" sz="1200" b="1" i="0">
                  <a:solidFill>
                    <a:schemeClr val="dk1"/>
                  </a:solidFill>
                  <a:latin typeface="Calibri"/>
                  <a:ea typeface="Calibri"/>
                  <a:cs typeface="Calibri"/>
                  <a:sym typeface="Calibri"/>
                </a:rPr>
                <a:t>Women made up 57.6% of higher education graduates in 2022, with 530,170 women graduating.</a:t>
              </a:r>
              <a:endParaRPr sz="1200" b="1">
                <a:solidFill>
                  <a:schemeClr val="dk1"/>
                </a:solidFill>
                <a:latin typeface="Calibri"/>
                <a:ea typeface="Calibri"/>
                <a:cs typeface="Calibri"/>
                <a:sym typeface="Calibri"/>
              </a:endParaRPr>
            </a:p>
          </p:txBody>
        </p:sp>
        <p:sp>
          <p:nvSpPr>
            <p:cNvPr id="403" name="Google Shape;403;p8"/>
            <p:cNvSpPr/>
            <p:nvPr/>
          </p:nvSpPr>
          <p:spPr>
            <a:xfrm>
              <a:off x="442243" y="4711503"/>
              <a:ext cx="6191408" cy="531360"/>
            </a:xfrm>
            <a:prstGeom prst="roundRect">
              <a:avLst>
                <a:gd name="adj" fmla="val 16667"/>
              </a:avLst>
            </a:prstGeom>
            <a:solidFill>
              <a:srgbClr val="FBE4D4"/>
            </a:solidFill>
            <a:ln>
              <a:noFill/>
            </a:ln>
            <a:effectLst>
              <a:outerShdw blurRad="149987" dist="250190" dir="8460000" algn="ctr" rotWithShape="0">
                <a:srgbClr val="000000">
                  <a:alpha val="27843"/>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200"/>
            </a:p>
          </p:txBody>
        </p:sp>
        <p:sp>
          <p:nvSpPr>
            <p:cNvPr id="404" name="Google Shape;404;p8"/>
            <p:cNvSpPr txBox="1"/>
            <p:nvPr/>
          </p:nvSpPr>
          <p:spPr>
            <a:xfrm>
              <a:off x="468182" y="4737442"/>
              <a:ext cx="6139530" cy="479482"/>
            </a:xfrm>
            <a:prstGeom prst="rect">
              <a:avLst/>
            </a:prstGeom>
            <a:noFill/>
            <a:ln>
              <a:noFill/>
            </a:ln>
          </p:spPr>
          <p:txBody>
            <a:bodyPr spcFirstLastPara="1" wrap="square" lIns="234000" tIns="0" rIns="234000" bIns="0" anchor="ctr" anchorCtr="0">
              <a:noAutofit/>
            </a:bodyPr>
            <a:lstStyle/>
            <a:p>
              <a:pPr marL="0" marR="0" lvl="0" indent="0" algn="l" rtl="0">
                <a:lnSpc>
                  <a:spcPct val="90000"/>
                </a:lnSpc>
                <a:spcBef>
                  <a:spcPts val="0"/>
                </a:spcBef>
                <a:spcAft>
                  <a:spcPts val="0"/>
                </a:spcAft>
                <a:buClr>
                  <a:schemeClr val="dk1"/>
                </a:buClr>
                <a:buSzPts val="1100"/>
                <a:buFont typeface="Calibri"/>
                <a:buNone/>
              </a:pPr>
              <a:r>
                <a:rPr lang="en-IN" sz="1200" b="1" i="0">
                  <a:solidFill>
                    <a:schemeClr val="dk1"/>
                  </a:solidFill>
                  <a:latin typeface="Calibri"/>
                  <a:ea typeface="Calibri"/>
                  <a:cs typeface="Calibri"/>
                  <a:sym typeface="Calibri"/>
                </a:rPr>
                <a:t>Graduate job applications have increased by 41% in comparison to last year</a:t>
              </a:r>
              <a:endParaRPr sz="1200" b="1">
                <a:solidFill>
                  <a:schemeClr val="dk1"/>
                </a:solidFill>
                <a:latin typeface="Calibri"/>
                <a:ea typeface="Calibri"/>
                <a:cs typeface="Calibri"/>
                <a:sym typeface="Calibri"/>
              </a:endParaRPr>
            </a:p>
          </p:txBody>
        </p:sp>
      </p:gr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24" name="Google Shape;424;p9"/>
          <p:cNvSpPr/>
          <p:nvPr/>
        </p:nvSpPr>
        <p:spPr>
          <a:xfrm>
            <a:off x="4365171" y="309572"/>
            <a:ext cx="3429000" cy="485121"/>
          </a:xfrm>
          <a:prstGeom prst="rect">
            <a:avLst/>
          </a:prstGeom>
          <a:solidFill>
            <a:srgbClr val="D8E2F3"/>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1800" b="1">
                <a:solidFill>
                  <a:schemeClr val="dk1"/>
                </a:solidFill>
                <a:latin typeface="Calibri"/>
                <a:ea typeface="Calibri"/>
                <a:cs typeface="Calibri"/>
                <a:sym typeface="Calibri"/>
              </a:rPr>
              <a:t>Level of Programs</a:t>
            </a:r>
            <a:endParaRPr sz="1800">
              <a:solidFill>
                <a:schemeClr val="dk1"/>
              </a:solidFill>
              <a:latin typeface="Calibri"/>
              <a:ea typeface="Calibri"/>
              <a:cs typeface="Calibri"/>
              <a:sym typeface="Calibri"/>
            </a:endParaRPr>
          </a:p>
        </p:txBody>
      </p:sp>
      <p:sp>
        <p:nvSpPr>
          <p:cNvPr id="425" name="Google Shape;425;p9"/>
          <p:cNvSpPr txBox="1"/>
          <p:nvPr/>
        </p:nvSpPr>
        <p:spPr>
          <a:xfrm>
            <a:off x="523976" y="0"/>
            <a:ext cx="10872439" cy="5787995"/>
          </a:xfrm>
          <a:prstGeom prst="rect">
            <a:avLst/>
          </a:prstGeom>
          <a:noFill/>
          <a:ln>
            <a:noFill/>
          </a:ln>
        </p:spPr>
        <p:txBody>
          <a:bodyPr spcFirstLastPara="1" wrap="square" lIns="91425" tIns="45700" rIns="91425" bIns="45700" anchor="t" anchorCtr="0">
            <a:spAutoFit/>
          </a:bodyPr>
          <a:lstStyle/>
          <a:p>
            <a:pPr marL="0" marR="0" lvl="0" indent="0" algn="just" rtl="0">
              <a:lnSpc>
                <a:spcPct val="120000"/>
              </a:lnSpc>
              <a:spcBef>
                <a:spcPts val="0"/>
              </a:spcBef>
              <a:spcAft>
                <a:spcPts val="0"/>
              </a:spcAft>
              <a:buNone/>
            </a:pPr>
            <a:r>
              <a:rPr lang="en-IN" sz="1600" b="1" dirty="0">
                <a:solidFill>
                  <a:schemeClr val="dk1"/>
                </a:solidFill>
                <a:latin typeface="Calibri"/>
                <a:ea typeface="Calibri"/>
                <a:cs typeface="Calibri"/>
                <a:sym typeface="Calibri"/>
              </a:rPr>
              <a:t>                                                                              </a:t>
            </a:r>
            <a:endParaRPr sz="1600" dirty="0">
              <a:solidFill>
                <a:schemeClr val="dk1"/>
              </a:solidFill>
              <a:latin typeface="Calibri"/>
              <a:ea typeface="Calibri"/>
              <a:cs typeface="Calibri"/>
              <a:sym typeface="Calibri"/>
            </a:endParaRPr>
          </a:p>
          <a:p>
            <a:pPr marL="0" marR="0" lvl="0" indent="0" algn="just" rtl="0">
              <a:lnSpc>
                <a:spcPct val="120000"/>
              </a:lnSpc>
              <a:spcBef>
                <a:spcPts val="600"/>
              </a:spcBef>
              <a:spcAft>
                <a:spcPts val="0"/>
              </a:spcAft>
              <a:buNone/>
            </a:pPr>
            <a:r>
              <a:rPr lang="en-IN" sz="1600" dirty="0">
                <a:solidFill>
                  <a:schemeClr val="dk1"/>
                </a:solidFill>
                <a:latin typeface="Calibri"/>
                <a:ea typeface="Calibri"/>
                <a:cs typeface="Calibri"/>
                <a:sym typeface="Calibri"/>
              </a:rPr>
              <a:t>   </a:t>
            </a:r>
            <a:endParaRPr dirty="0"/>
          </a:p>
          <a:p>
            <a:pPr marL="0" marR="0" lvl="0" indent="0" algn="just" rtl="0">
              <a:lnSpc>
                <a:spcPct val="120000"/>
              </a:lnSpc>
              <a:spcBef>
                <a:spcPts val="600"/>
              </a:spcBef>
              <a:spcAft>
                <a:spcPts val="0"/>
              </a:spcAft>
              <a:buNone/>
            </a:pPr>
            <a:endParaRPr sz="1600" dirty="0">
              <a:solidFill>
                <a:schemeClr val="dk1"/>
              </a:solidFill>
              <a:latin typeface="Calibri"/>
              <a:ea typeface="Calibri"/>
              <a:cs typeface="Calibri"/>
              <a:sym typeface="Calibri"/>
            </a:endParaRPr>
          </a:p>
          <a:p>
            <a:pPr marL="285750" marR="0" lvl="0" indent="-285750" algn="just" rtl="0">
              <a:lnSpc>
                <a:spcPct val="120000"/>
              </a:lnSpc>
              <a:spcBef>
                <a:spcPts val="600"/>
              </a:spcBef>
              <a:spcAft>
                <a:spcPts val="0"/>
              </a:spcAft>
              <a:buClr>
                <a:schemeClr val="accent1"/>
              </a:buClr>
              <a:buSzPts val="1600"/>
              <a:buFont typeface="Arial"/>
              <a:buChar char="•"/>
            </a:pPr>
            <a:r>
              <a:rPr lang="en-IN" sz="1600" b="1" dirty="0">
                <a:solidFill>
                  <a:schemeClr val="dk1"/>
                </a:solidFill>
                <a:latin typeface="Calibri"/>
                <a:ea typeface="Calibri"/>
                <a:cs typeface="Calibri"/>
                <a:sym typeface="Calibri"/>
              </a:rPr>
              <a:t>A Foundation course </a:t>
            </a:r>
            <a:r>
              <a:rPr lang="en-IN" sz="1600" dirty="0">
                <a:solidFill>
                  <a:schemeClr val="dk1"/>
                </a:solidFill>
                <a:latin typeface="Calibri"/>
                <a:ea typeface="Calibri"/>
                <a:cs typeface="Calibri"/>
                <a:sym typeface="Calibri"/>
              </a:rPr>
              <a:t>is a one-year preparation course for international students who need additional English   language  and  academic preparation for entry into the first year of a Bachelor’s degree at a UK university . </a:t>
            </a:r>
            <a:endParaRPr dirty="0"/>
          </a:p>
          <a:p>
            <a:pPr marL="285750" marR="0" lvl="0" indent="-184150" algn="just" rtl="0">
              <a:lnSpc>
                <a:spcPct val="120000"/>
              </a:lnSpc>
              <a:spcBef>
                <a:spcPts val="600"/>
              </a:spcBef>
              <a:spcAft>
                <a:spcPts val="0"/>
              </a:spcAft>
              <a:buClr>
                <a:schemeClr val="accent1"/>
              </a:buClr>
              <a:buSzPts val="1600"/>
              <a:buFont typeface="Arial"/>
              <a:buNone/>
            </a:pPr>
            <a:endParaRPr sz="1600" dirty="0">
              <a:solidFill>
                <a:schemeClr val="dk1"/>
              </a:solidFill>
              <a:latin typeface="Calibri"/>
              <a:ea typeface="Calibri"/>
              <a:cs typeface="Calibri"/>
              <a:sym typeface="Calibri"/>
            </a:endParaRPr>
          </a:p>
          <a:p>
            <a:pPr marL="285750" marR="0" lvl="0" indent="-285750" algn="just" rtl="0">
              <a:lnSpc>
                <a:spcPct val="120000"/>
              </a:lnSpc>
              <a:spcBef>
                <a:spcPts val="600"/>
              </a:spcBef>
              <a:spcAft>
                <a:spcPts val="0"/>
              </a:spcAft>
              <a:buClr>
                <a:schemeClr val="accent1"/>
              </a:buClr>
              <a:buSzPts val="1600"/>
              <a:buFont typeface="Arial"/>
              <a:buChar char="•"/>
            </a:pPr>
            <a:r>
              <a:rPr lang="en-IN" sz="1600" b="1" dirty="0">
                <a:solidFill>
                  <a:schemeClr val="dk1"/>
                </a:solidFill>
                <a:latin typeface="Calibri"/>
                <a:ea typeface="Calibri"/>
                <a:cs typeface="Calibri"/>
                <a:sym typeface="Calibri"/>
              </a:rPr>
              <a:t>International Year 1 (IY1 Diploma</a:t>
            </a:r>
            <a:r>
              <a:rPr lang="en-IN" sz="1600" dirty="0">
                <a:solidFill>
                  <a:schemeClr val="dk1"/>
                </a:solidFill>
                <a:latin typeface="Calibri"/>
                <a:ea typeface="Calibri"/>
                <a:cs typeface="Calibri"/>
                <a:sym typeface="Calibri"/>
              </a:rPr>
              <a:t>): IY1 is a one-year program for students who are not eligible for direct entry to a Bachelor’s program, and it leads to 2nd year of a Bachelor's degree. </a:t>
            </a:r>
            <a:endParaRPr dirty="0"/>
          </a:p>
          <a:p>
            <a:pPr marL="285750" marR="0" lvl="0" indent="-184150" algn="just" rtl="0">
              <a:lnSpc>
                <a:spcPct val="120000"/>
              </a:lnSpc>
              <a:spcBef>
                <a:spcPts val="600"/>
              </a:spcBef>
              <a:spcAft>
                <a:spcPts val="0"/>
              </a:spcAft>
              <a:buClr>
                <a:schemeClr val="accent1"/>
              </a:buClr>
              <a:buSzPts val="1600"/>
              <a:buFont typeface="Arial"/>
              <a:buNone/>
            </a:pPr>
            <a:endParaRPr sz="1600" dirty="0">
              <a:solidFill>
                <a:schemeClr val="dk1"/>
              </a:solidFill>
              <a:latin typeface="Calibri"/>
              <a:ea typeface="Calibri"/>
              <a:cs typeface="Calibri"/>
              <a:sym typeface="Calibri"/>
            </a:endParaRPr>
          </a:p>
          <a:p>
            <a:pPr marL="285750" marR="0" lvl="0" indent="-285750" algn="just" rtl="0">
              <a:lnSpc>
                <a:spcPct val="120000"/>
              </a:lnSpc>
              <a:spcBef>
                <a:spcPts val="600"/>
              </a:spcBef>
              <a:spcAft>
                <a:spcPts val="0"/>
              </a:spcAft>
              <a:buClr>
                <a:schemeClr val="accent1"/>
              </a:buClr>
              <a:buSzPts val="1600"/>
              <a:buFont typeface="Arial"/>
              <a:buChar char="•"/>
            </a:pPr>
            <a:r>
              <a:rPr lang="en-IN" sz="1600" b="1" dirty="0">
                <a:solidFill>
                  <a:schemeClr val="dk1"/>
                </a:solidFill>
                <a:latin typeface="Calibri"/>
                <a:ea typeface="Calibri"/>
                <a:cs typeface="Calibri"/>
                <a:sym typeface="Calibri"/>
              </a:rPr>
              <a:t> A Pre-Masters program </a:t>
            </a:r>
            <a:r>
              <a:rPr lang="en-IN" sz="1600" dirty="0">
                <a:solidFill>
                  <a:schemeClr val="dk1"/>
                </a:solidFill>
                <a:latin typeface="Calibri"/>
                <a:ea typeface="Calibri"/>
                <a:cs typeface="Calibri"/>
                <a:sym typeface="Calibri"/>
              </a:rPr>
              <a:t>is for international students who need to improve and develop their academics, research and seminar skills ahead of a Master's degree.  This course varies in length from ten weeks to twelve weeks. It offers a route to a postgraduate degree in several disciplines and is suitable for students who: Do not meet the academic requirements for admission into a postgraduate course.  Want to change the discipline from undergraduate degree to postgraduate degree</a:t>
            </a:r>
            <a:endParaRPr dirty="0"/>
          </a:p>
          <a:p>
            <a:pPr marL="285750" marR="0" lvl="0" indent="-184150" algn="just" rtl="0">
              <a:lnSpc>
                <a:spcPct val="120000"/>
              </a:lnSpc>
              <a:spcBef>
                <a:spcPts val="600"/>
              </a:spcBef>
              <a:spcAft>
                <a:spcPts val="0"/>
              </a:spcAft>
              <a:buClr>
                <a:schemeClr val="accent1"/>
              </a:buClr>
              <a:buSzPts val="1600"/>
              <a:buFont typeface="Arial"/>
              <a:buNone/>
            </a:pPr>
            <a:endParaRPr sz="1600" b="1" dirty="0">
              <a:solidFill>
                <a:schemeClr val="dk1"/>
              </a:solidFill>
              <a:latin typeface="Calibri"/>
              <a:ea typeface="Calibri"/>
              <a:cs typeface="Calibri"/>
              <a:sym typeface="Calibri"/>
            </a:endParaRPr>
          </a:p>
          <a:p>
            <a:pPr marL="285750" marR="0" lvl="0" indent="-285750" algn="just" rtl="0">
              <a:lnSpc>
                <a:spcPct val="120000"/>
              </a:lnSpc>
              <a:spcBef>
                <a:spcPts val="600"/>
              </a:spcBef>
              <a:spcAft>
                <a:spcPts val="0"/>
              </a:spcAft>
              <a:buClr>
                <a:schemeClr val="accent1"/>
              </a:buClr>
              <a:buSzPts val="1600"/>
              <a:buFont typeface="Arial"/>
              <a:buChar char="•"/>
            </a:pPr>
            <a:r>
              <a:rPr lang="en-IN" sz="1600" b="1" dirty="0">
                <a:solidFill>
                  <a:schemeClr val="dk1"/>
                </a:solidFill>
                <a:latin typeface="Calibri"/>
                <a:ea typeface="Calibri"/>
                <a:cs typeface="Calibri"/>
                <a:sym typeface="Calibri"/>
              </a:rPr>
              <a:t>A Top-up degree</a:t>
            </a:r>
            <a:r>
              <a:rPr lang="en-IN" sz="1600" dirty="0">
                <a:solidFill>
                  <a:schemeClr val="dk1"/>
                </a:solidFill>
                <a:latin typeface="Calibri"/>
                <a:ea typeface="Calibri"/>
                <a:cs typeface="Calibri"/>
                <a:sym typeface="Calibri"/>
              </a:rPr>
              <a:t> is equivalent to the final year of a Bachelor’s degree. These one-year courses are aimed at students who have previously completed a related foundation level degree or an HND and provide a route for students to directly enter the final year of a Bachelor’s degree.</a:t>
            </a:r>
            <a:endParaRPr sz="1600" b="1" dirty="0">
              <a:solidFill>
                <a:schemeClr val="dk1"/>
              </a:solidFill>
              <a:latin typeface="Calibri"/>
              <a:ea typeface="Calibri"/>
              <a:cs typeface="Calibri"/>
              <a:sym typeface="Calibri"/>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46" name="Google Shape;446;p10"/>
          <p:cNvSpPr/>
          <p:nvPr/>
        </p:nvSpPr>
        <p:spPr>
          <a:xfrm>
            <a:off x="3022917" y="360469"/>
            <a:ext cx="5551715" cy="586154"/>
          </a:xfrm>
          <a:prstGeom prst="rect">
            <a:avLst/>
          </a:prstGeom>
          <a:solidFill>
            <a:srgbClr val="D5DBE5"/>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2800" b="1" dirty="0">
                <a:solidFill>
                  <a:schemeClr val="dk1"/>
                </a:solidFill>
                <a:latin typeface="Calibri"/>
                <a:ea typeface="Calibri"/>
                <a:cs typeface="Calibri"/>
                <a:sym typeface="Calibri"/>
              </a:rPr>
              <a:t>Intakes</a:t>
            </a:r>
            <a:r>
              <a:rPr lang="en-IN" sz="2800" dirty="0">
                <a:solidFill>
                  <a:schemeClr val="dk1"/>
                </a:solidFill>
                <a:latin typeface="Calibri"/>
                <a:ea typeface="Calibri"/>
                <a:cs typeface="Calibri"/>
                <a:sym typeface="Calibri"/>
              </a:rPr>
              <a:t> </a:t>
            </a:r>
            <a:endParaRPr dirty="0"/>
          </a:p>
        </p:txBody>
      </p:sp>
      <p:sp>
        <p:nvSpPr>
          <p:cNvPr id="447" name="Google Shape;447;p10"/>
          <p:cNvSpPr/>
          <p:nvPr/>
        </p:nvSpPr>
        <p:spPr>
          <a:xfrm>
            <a:off x="368871" y="1333673"/>
            <a:ext cx="6101442" cy="1927678"/>
          </a:xfrm>
          <a:prstGeom prst="rect">
            <a:avLst/>
          </a:prstGeom>
          <a:solidFill>
            <a:srgbClr val="F7CAAC"/>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r>
              <a:rPr lang="en-IN" sz="2800">
                <a:solidFill>
                  <a:schemeClr val="dk1"/>
                </a:solidFill>
                <a:latin typeface="Calibri"/>
                <a:ea typeface="Calibri"/>
                <a:cs typeface="Calibri"/>
                <a:sym typeface="Calibri"/>
              </a:rPr>
              <a:t>UK Universities have two major intakes </a:t>
            </a:r>
            <a:endParaRPr/>
          </a:p>
          <a:p>
            <a:pPr marL="0" marR="0" lvl="0" indent="0" algn="l" rtl="0">
              <a:spcBef>
                <a:spcPts val="0"/>
              </a:spcBef>
              <a:spcAft>
                <a:spcPts val="0"/>
              </a:spcAft>
              <a:buNone/>
            </a:pPr>
            <a:r>
              <a:rPr lang="en-IN" sz="2800">
                <a:solidFill>
                  <a:schemeClr val="dk1"/>
                </a:solidFill>
                <a:latin typeface="Calibri"/>
                <a:ea typeface="Calibri"/>
                <a:cs typeface="Calibri"/>
                <a:sym typeface="Calibri"/>
              </a:rPr>
              <a:t>September / October – Fall Intake </a:t>
            </a:r>
            <a:endParaRPr/>
          </a:p>
          <a:p>
            <a:pPr marL="0" marR="0" lvl="0" indent="0" algn="l" rtl="0">
              <a:spcBef>
                <a:spcPts val="0"/>
              </a:spcBef>
              <a:spcAft>
                <a:spcPts val="0"/>
              </a:spcAft>
              <a:buNone/>
            </a:pPr>
            <a:r>
              <a:rPr lang="en-IN" sz="2800">
                <a:solidFill>
                  <a:schemeClr val="dk1"/>
                </a:solidFill>
                <a:latin typeface="Calibri"/>
                <a:ea typeface="Calibri"/>
                <a:cs typeface="Calibri"/>
                <a:sym typeface="Calibri"/>
              </a:rPr>
              <a:t>January / February – Spring Intake </a:t>
            </a:r>
            <a:endParaRPr/>
          </a:p>
        </p:txBody>
      </p:sp>
      <p:sp>
        <p:nvSpPr>
          <p:cNvPr id="448" name="Google Shape;448;p10"/>
          <p:cNvSpPr/>
          <p:nvPr/>
        </p:nvSpPr>
        <p:spPr>
          <a:xfrm>
            <a:off x="368871" y="3471698"/>
            <a:ext cx="6231296" cy="2162008"/>
          </a:xfrm>
          <a:prstGeom prst="rect">
            <a:avLst/>
          </a:prstGeom>
          <a:solidFill>
            <a:srgbClr val="F7CAAC"/>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r>
              <a:rPr lang="en-IN" sz="2800">
                <a:solidFill>
                  <a:schemeClr val="dk1"/>
                </a:solidFill>
                <a:latin typeface="Calibri"/>
                <a:ea typeface="Calibri"/>
                <a:cs typeface="Calibri"/>
                <a:sym typeface="Calibri"/>
              </a:rPr>
              <a:t>However, many universities offer courses commencing in </a:t>
            </a:r>
            <a:endParaRPr/>
          </a:p>
          <a:p>
            <a:pPr marL="0" marR="0" lvl="0" indent="0" algn="l" rtl="0">
              <a:spcBef>
                <a:spcPts val="0"/>
              </a:spcBef>
              <a:spcAft>
                <a:spcPts val="0"/>
              </a:spcAft>
              <a:buNone/>
            </a:pPr>
            <a:r>
              <a:rPr lang="en-IN" sz="2800">
                <a:solidFill>
                  <a:schemeClr val="dk1"/>
                </a:solidFill>
                <a:latin typeface="Calibri"/>
                <a:ea typeface="Calibri"/>
                <a:cs typeface="Calibri"/>
                <a:sym typeface="Calibri"/>
              </a:rPr>
              <a:t>April/ May/ June/ July – Mid Intake</a:t>
            </a:r>
            <a:endParaRPr sz="2800">
              <a:solidFill>
                <a:schemeClr val="dk1"/>
              </a:solidFill>
              <a:latin typeface="Calibri"/>
              <a:ea typeface="Calibri"/>
              <a:cs typeface="Calibri"/>
              <a:sym typeface="Calibri"/>
            </a:endParaRPr>
          </a:p>
        </p:txBody>
      </p:sp>
      <p:sp>
        <p:nvSpPr>
          <p:cNvPr id="449" name="Google Shape;449;p10"/>
          <p:cNvSpPr/>
          <p:nvPr/>
        </p:nvSpPr>
        <p:spPr>
          <a:xfrm>
            <a:off x="6925146" y="2699500"/>
            <a:ext cx="1799128" cy="1123701"/>
          </a:xfrm>
          <a:prstGeom prst="right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50" name="Google Shape;450;p10" descr="A green and white diagram&#10;&#10;Description automatically generated with medium confidence"/>
          <p:cNvPicPr preferRelativeResize="0"/>
          <p:nvPr/>
        </p:nvPicPr>
        <p:blipFill rotWithShape="1">
          <a:blip r:embed="rId3">
            <a:alphaModFix/>
          </a:blip>
          <a:srcRect/>
          <a:stretch/>
        </p:blipFill>
        <p:spPr>
          <a:xfrm>
            <a:off x="9049253" y="784089"/>
            <a:ext cx="2838596" cy="5289822"/>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71" name="Google Shape;471;p11"/>
          <p:cNvSpPr txBox="1"/>
          <p:nvPr/>
        </p:nvSpPr>
        <p:spPr>
          <a:xfrm>
            <a:off x="360141" y="283098"/>
            <a:ext cx="7827256"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N" sz="3200" b="1" dirty="0">
                <a:solidFill>
                  <a:schemeClr val="dk1"/>
                </a:solidFill>
                <a:latin typeface="Calibri"/>
                <a:ea typeface="Calibri"/>
                <a:cs typeface="Calibri"/>
                <a:sym typeface="Calibri"/>
              </a:rPr>
              <a:t>Our Tie-ups with Universities</a:t>
            </a:r>
            <a:endParaRPr sz="3200" b="1" dirty="0">
              <a:solidFill>
                <a:schemeClr val="dk1"/>
              </a:solidFill>
              <a:latin typeface="Calibri"/>
              <a:ea typeface="Calibri"/>
              <a:cs typeface="Calibri"/>
              <a:sym typeface="Calibri"/>
            </a:endParaRPr>
          </a:p>
        </p:txBody>
      </p:sp>
      <p:pic>
        <p:nvPicPr>
          <p:cNvPr id="472" name="Google Shape;472;p11" descr="A close-up of a logo&#10;&#10;Description automatically generated"/>
          <p:cNvPicPr preferRelativeResize="0"/>
          <p:nvPr/>
        </p:nvPicPr>
        <p:blipFill rotWithShape="1">
          <a:blip r:embed="rId3">
            <a:alphaModFix/>
          </a:blip>
          <a:srcRect/>
          <a:stretch/>
        </p:blipFill>
        <p:spPr>
          <a:xfrm>
            <a:off x="367526" y="2867484"/>
            <a:ext cx="2239556" cy="853478"/>
          </a:xfrm>
          <a:prstGeom prst="rect">
            <a:avLst/>
          </a:prstGeom>
          <a:noFill/>
          <a:ln>
            <a:noFill/>
          </a:ln>
          <a:effectLst>
            <a:outerShdw blurRad="107950" dist="12700" dir="5400000" algn="ctr">
              <a:srgbClr val="000000"/>
            </a:outerShdw>
          </a:effectLst>
        </p:spPr>
      </p:pic>
      <p:pic>
        <p:nvPicPr>
          <p:cNvPr id="473" name="Google Shape;473;p11" descr="A black text on a white background"/>
          <p:cNvPicPr preferRelativeResize="0"/>
          <p:nvPr/>
        </p:nvPicPr>
        <p:blipFill rotWithShape="1">
          <a:blip r:embed="rId4">
            <a:alphaModFix/>
          </a:blip>
          <a:srcRect/>
          <a:stretch/>
        </p:blipFill>
        <p:spPr>
          <a:xfrm>
            <a:off x="3736179" y="4422168"/>
            <a:ext cx="2076196" cy="853479"/>
          </a:xfrm>
          <a:prstGeom prst="rect">
            <a:avLst/>
          </a:prstGeom>
          <a:noFill/>
          <a:ln>
            <a:noFill/>
          </a:ln>
          <a:effectLst>
            <a:outerShdw blurRad="107950" dist="12700" dir="5400000" algn="ctr">
              <a:srgbClr val="000000"/>
            </a:outerShdw>
          </a:effectLst>
        </p:spPr>
      </p:pic>
      <p:pic>
        <p:nvPicPr>
          <p:cNvPr id="474" name="Google Shape;474;p11" descr="A logo with a red and black design&#10;&#10;Description automatically generated"/>
          <p:cNvPicPr preferRelativeResize="0"/>
          <p:nvPr/>
        </p:nvPicPr>
        <p:blipFill rotWithShape="1">
          <a:blip r:embed="rId5">
            <a:alphaModFix/>
          </a:blip>
          <a:srcRect/>
          <a:stretch/>
        </p:blipFill>
        <p:spPr>
          <a:xfrm>
            <a:off x="432336" y="4422168"/>
            <a:ext cx="2194660" cy="853479"/>
          </a:xfrm>
          <a:prstGeom prst="rect">
            <a:avLst/>
          </a:prstGeom>
          <a:noFill/>
          <a:ln>
            <a:noFill/>
          </a:ln>
          <a:effectLst>
            <a:outerShdw blurRad="107950" dist="12700" dir="5400000" algn="ctr">
              <a:srgbClr val="000000"/>
            </a:outerShdw>
          </a:effectLst>
        </p:spPr>
      </p:pic>
      <p:pic>
        <p:nvPicPr>
          <p:cNvPr id="475" name="Google Shape;475;p11" descr="A orange and white logo&#10;&#10;Description automatically generated"/>
          <p:cNvPicPr preferRelativeResize="0"/>
          <p:nvPr/>
        </p:nvPicPr>
        <p:blipFill rotWithShape="1">
          <a:blip r:embed="rId6">
            <a:alphaModFix/>
          </a:blip>
          <a:srcRect/>
          <a:stretch/>
        </p:blipFill>
        <p:spPr>
          <a:xfrm>
            <a:off x="9778027" y="4417293"/>
            <a:ext cx="1934276" cy="853479"/>
          </a:xfrm>
          <a:prstGeom prst="rect">
            <a:avLst/>
          </a:prstGeom>
          <a:noFill/>
          <a:ln>
            <a:noFill/>
          </a:ln>
          <a:effectLst>
            <a:outerShdw blurRad="107950" dist="12700" dir="5400000" algn="ctr">
              <a:srgbClr val="000000"/>
            </a:outerShdw>
          </a:effectLst>
        </p:spPr>
      </p:pic>
      <p:pic>
        <p:nvPicPr>
          <p:cNvPr id="476" name="Google Shape;476;p11" descr="Blue text with a bird and a bird&#10;&#10;Description automatically generated"/>
          <p:cNvPicPr preferRelativeResize="0"/>
          <p:nvPr/>
        </p:nvPicPr>
        <p:blipFill rotWithShape="1">
          <a:blip r:embed="rId7">
            <a:alphaModFix/>
          </a:blip>
          <a:srcRect/>
          <a:stretch/>
        </p:blipFill>
        <p:spPr>
          <a:xfrm>
            <a:off x="3803487" y="1329797"/>
            <a:ext cx="2008888" cy="927714"/>
          </a:xfrm>
          <a:prstGeom prst="rect">
            <a:avLst/>
          </a:prstGeom>
          <a:noFill/>
          <a:ln>
            <a:noFill/>
          </a:ln>
          <a:effectLst>
            <a:outerShdw blurRad="107950" dist="12700" dir="5400000" algn="ctr">
              <a:srgbClr val="000000"/>
            </a:outerShdw>
          </a:effectLst>
        </p:spPr>
      </p:pic>
      <p:pic>
        <p:nvPicPr>
          <p:cNvPr id="477" name="Google Shape;477;p11" descr="A red triangle with black text"/>
          <p:cNvPicPr preferRelativeResize="0"/>
          <p:nvPr/>
        </p:nvPicPr>
        <p:blipFill rotWithShape="1">
          <a:blip r:embed="rId8">
            <a:alphaModFix/>
          </a:blip>
          <a:srcRect/>
          <a:stretch/>
        </p:blipFill>
        <p:spPr>
          <a:xfrm>
            <a:off x="6961439" y="4417293"/>
            <a:ext cx="1934276" cy="853479"/>
          </a:xfrm>
          <a:prstGeom prst="rect">
            <a:avLst/>
          </a:prstGeom>
          <a:noFill/>
          <a:ln>
            <a:noFill/>
          </a:ln>
          <a:effectLst>
            <a:outerShdw blurRad="107950" dist="12700" dir="5400000" algn="ctr">
              <a:srgbClr val="000000"/>
            </a:outerShdw>
          </a:effectLst>
        </p:spPr>
      </p:pic>
      <p:pic>
        <p:nvPicPr>
          <p:cNvPr id="478" name="Google Shape;478;p11" descr="A close up of a logo&#10;&#10;Description automatically generated"/>
          <p:cNvPicPr preferRelativeResize="0"/>
          <p:nvPr/>
        </p:nvPicPr>
        <p:blipFill rotWithShape="1">
          <a:blip r:embed="rId9">
            <a:alphaModFix/>
          </a:blip>
          <a:srcRect/>
          <a:stretch/>
        </p:blipFill>
        <p:spPr>
          <a:xfrm>
            <a:off x="3803487" y="2890775"/>
            <a:ext cx="2008888" cy="832757"/>
          </a:xfrm>
          <a:prstGeom prst="rect">
            <a:avLst/>
          </a:prstGeom>
          <a:noFill/>
          <a:ln>
            <a:noFill/>
          </a:ln>
          <a:effectLst>
            <a:outerShdw blurRad="107950" dist="12700" dir="5400000" algn="ctr">
              <a:srgbClr val="000000"/>
            </a:outerShdw>
          </a:effectLst>
        </p:spPr>
      </p:pic>
      <p:pic>
        <p:nvPicPr>
          <p:cNvPr id="479" name="Google Shape;479;p11" descr="A logo of a bird&#10;&#10;Description automatically generated"/>
          <p:cNvPicPr preferRelativeResize="0"/>
          <p:nvPr/>
        </p:nvPicPr>
        <p:blipFill rotWithShape="1">
          <a:blip r:embed="rId10">
            <a:alphaModFix/>
          </a:blip>
          <a:srcRect/>
          <a:stretch/>
        </p:blipFill>
        <p:spPr>
          <a:xfrm>
            <a:off x="6961439" y="2958573"/>
            <a:ext cx="1565873" cy="853479"/>
          </a:xfrm>
          <a:prstGeom prst="rect">
            <a:avLst/>
          </a:prstGeom>
          <a:noFill/>
          <a:ln>
            <a:noFill/>
          </a:ln>
          <a:effectLst>
            <a:outerShdw blurRad="107950" dist="12700" dir="5400000" algn="ctr">
              <a:srgbClr val="000000"/>
            </a:outerShdw>
          </a:effectLst>
        </p:spPr>
      </p:pic>
      <p:pic>
        <p:nvPicPr>
          <p:cNvPr id="480" name="Google Shape;480;p11" descr="A logo for a university&#10;&#10;Description automatically generated"/>
          <p:cNvPicPr preferRelativeResize="0"/>
          <p:nvPr/>
        </p:nvPicPr>
        <p:blipFill rotWithShape="1">
          <a:blip r:embed="rId11">
            <a:alphaModFix/>
          </a:blip>
          <a:srcRect/>
          <a:stretch/>
        </p:blipFill>
        <p:spPr>
          <a:xfrm>
            <a:off x="9872861" y="1400308"/>
            <a:ext cx="1744609" cy="931435"/>
          </a:xfrm>
          <a:prstGeom prst="rect">
            <a:avLst/>
          </a:prstGeom>
          <a:noFill/>
          <a:ln>
            <a:noFill/>
          </a:ln>
          <a:effectLst>
            <a:outerShdw blurRad="107950" dist="12700" dir="5400000" algn="ctr">
              <a:srgbClr val="000000"/>
            </a:outerShdw>
          </a:effectLst>
        </p:spPr>
      </p:pic>
      <p:pic>
        <p:nvPicPr>
          <p:cNvPr id="481" name="Google Shape;481;p11"/>
          <p:cNvPicPr preferRelativeResize="0"/>
          <p:nvPr/>
        </p:nvPicPr>
        <p:blipFill rotWithShape="1">
          <a:blip r:embed="rId12">
            <a:alphaModFix/>
          </a:blip>
          <a:srcRect/>
          <a:stretch/>
        </p:blipFill>
        <p:spPr>
          <a:xfrm>
            <a:off x="432336" y="1404031"/>
            <a:ext cx="2239557" cy="853479"/>
          </a:xfrm>
          <a:prstGeom prst="rect">
            <a:avLst/>
          </a:prstGeom>
          <a:noFill/>
          <a:ln>
            <a:noFill/>
          </a:ln>
          <a:effectLst>
            <a:outerShdw blurRad="107950" dist="12700" dir="5400000" algn="ctr">
              <a:srgbClr val="000000"/>
            </a:outerShdw>
          </a:effectLst>
        </p:spPr>
      </p:pic>
      <p:pic>
        <p:nvPicPr>
          <p:cNvPr id="482" name="Google Shape;482;p11" descr="A black and white logo"/>
          <p:cNvPicPr preferRelativeResize="0"/>
          <p:nvPr/>
        </p:nvPicPr>
        <p:blipFill rotWithShape="1">
          <a:blip r:embed="rId13">
            <a:alphaModFix/>
          </a:blip>
          <a:srcRect/>
          <a:stretch/>
        </p:blipFill>
        <p:spPr>
          <a:xfrm>
            <a:off x="9608583" y="2867485"/>
            <a:ext cx="2008888" cy="944568"/>
          </a:xfrm>
          <a:prstGeom prst="rect">
            <a:avLst/>
          </a:prstGeom>
          <a:noFill/>
          <a:ln>
            <a:noFill/>
          </a:ln>
          <a:effectLst>
            <a:outerShdw blurRad="107950" dist="12700" dir="5400000" algn="ctr">
              <a:srgbClr val="000000"/>
            </a:outerShdw>
          </a:effectLst>
        </p:spPr>
      </p:pic>
      <p:pic>
        <p:nvPicPr>
          <p:cNvPr id="483" name="Google Shape;483;p11" descr="A blue and yellow logo&#10;&#10;Description automatically generated"/>
          <p:cNvPicPr preferRelativeResize="0"/>
          <p:nvPr/>
        </p:nvPicPr>
        <p:blipFill rotWithShape="1">
          <a:blip r:embed="rId14">
            <a:alphaModFix/>
          </a:blip>
          <a:srcRect/>
          <a:stretch/>
        </p:blipFill>
        <p:spPr>
          <a:xfrm>
            <a:off x="6994100" y="1329797"/>
            <a:ext cx="1779786" cy="1001947"/>
          </a:xfrm>
          <a:prstGeom prst="rect">
            <a:avLst/>
          </a:prstGeom>
          <a:noFill/>
          <a:ln>
            <a:noFill/>
          </a:ln>
          <a:effectLst>
            <a:outerShdw blurRad="107950" dist="12700" dir="5400000" algn="ctr">
              <a:srgbClr val="000000"/>
            </a:outerShdw>
          </a:effec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pic>
        <p:nvPicPr>
          <p:cNvPr id="488" name="Google Shape;488;p12" descr="A white and pink logo&#10;&#10;Description automatically generated"/>
          <p:cNvPicPr preferRelativeResize="0"/>
          <p:nvPr/>
        </p:nvPicPr>
        <p:blipFill rotWithShape="1">
          <a:blip r:embed="rId3">
            <a:alphaModFix/>
          </a:blip>
          <a:srcRect/>
          <a:stretch/>
        </p:blipFill>
        <p:spPr>
          <a:xfrm>
            <a:off x="14556" y="-2308"/>
            <a:ext cx="12177444" cy="6858000"/>
          </a:xfrm>
          <a:prstGeom prst="rect">
            <a:avLst/>
          </a:prstGeom>
          <a:noFill/>
          <a:ln>
            <a:noFill/>
          </a:ln>
        </p:spPr>
      </p:pic>
      <p:sp>
        <p:nvSpPr>
          <p:cNvPr id="489" name="Google Shape;489;p12"/>
          <p:cNvSpPr/>
          <p:nvPr/>
        </p:nvSpPr>
        <p:spPr>
          <a:xfrm>
            <a:off x="3407124" y="1747862"/>
            <a:ext cx="3241189" cy="4039488"/>
          </a:xfrm>
          <a:prstGeom prst="rect">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dk1"/>
              </a:solidFill>
              <a:latin typeface="Calibri"/>
              <a:ea typeface="Calibri"/>
              <a:cs typeface="Calibri"/>
              <a:sym typeface="Calibri"/>
            </a:endParaRPr>
          </a:p>
        </p:txBody>
      </p:sp>
      <p:sp>
        <p:nvSpPr>
          <p:cNvPr id="490" name="Google Shape;490;p12"/>
          <p:cNvSpPr/>
          <p:nvPr/>
        </p:nvSpPr>
        <p:spPr>
          <a:xfrm>
            <a:off x="-7278" y="2308"/>
            <a:ext cx="12192000" cy="6337567"/>
          </a:xfrm>
          <a:prstGeom prst="rect">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505" name="Google Shape;505;p12"/>
          <p:cNvSpPr txBox="1"/>
          <p:nvPr/>
        </p:nvSpPr>
        <p:spPr>
          <a:xfrm>
            <a:off x="1331165" y="722557"/>
            <a:ext cx="739310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6" name="Google Shape;506;p12"/>
          <p:cNvSpPr/>
          <p:nvPr/>
        </p:nvSpPr>
        <p:spPr>
          <a:xfrm>
            <a:off x="3241189" y="414393"/>
            <a:ext cx="5170714" cy="707613"/>
          </a:xfrm>
          <a:prstGeom prst="rect">
            <a:avLst/>
          </a:prstGeom>
          <a:solidFill>
            <a:srgbClr val="D8E2F3"/>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2400" b="1">
                <a:solidFill>
                  <a:schemeClr val="dk1"/>
                </a:solidFill>
                <a:latin typeface="Calibri"/>
                <a:ea typeface="Calibri"/>
                <a:cs typeface="Calibri"/>
                <a:sym typeface="Calibri"/>
              </a:rPr>
              <a:t>Universities In London</a:t>
            </a:r>
            <a:endParaRPr/>
          </a:p>
        </p:txBody>
      </p:sp>
      <p:sp>
        <p:nvSpPr>
          <p:cNvPr id="507" name="Google Shape;507;p12"/>
          <p:cNvSpPr txBox="1"/>
          <p:nvPr/>
        </p:nvSpPr>
        <p:spPr>
          <a:xfrm>
            <a:off x="654894" y="1707388"/>
            <a:ext cx="4645152" cy="4186975"/>
          </a:xfrm>
          <a:prstGeom prst="rect">
            <a:avLst/>
          </a:prstGeom>
          <a:noFill/>
          <a:ln w="9525" cap="flat" cmpd="sng">
            <a:solidFill>
              <a:srgbClr val="92D050"/>
            </a:solidFill>
            <a:prstDash val="solid"/>
            <a:round/>
            <a:headEnd type="none" w="sm" len="sm"/>
            <a:tailEnd type="none" w="sm" len="sm"/>
          </a:ln>
          <a:effectLst>
            <a:outerShdw blurRad="57785" dist="33020" dir="3180000" algn="ctr">
              <a:srgbClr val="000000">
                <a:alpha val="29803"/>
              </a:srgbClr>
            </a:outerShdw>
          </a:effectLst>
        </p:spPr>
        <p:txBody>
          <a:bodyPr spcFirstLastPara="1" wrap="square" lIns="91425" tIns="45700" rIns="91425" bIns="45700" anchor="t" anchorCtr="0">
            <a:normAutofit fontScale="92500"/>
          </a:bodyPr>
          <a:lstStyle/>
          <a:p>
            <a:pPr marL="0" marR="0" lvl="0" indent="0" algn="ctr" rtl="0">
              <a:lnSpc>
                <a:spcPct val="90000"/>
              </a:lnSpc>
              <a:spcBef>
                <a:spcPts val="0"/>
              </a:spcBef>
              <a:spcAft>
                <a:spcPts val="0"/>
              </a:spcAft>
              <a:buClr>
                <a:schemeClr val="dk1"/>
              </a:buClr>
              <a:buSzPct val="100000"/>
              <a:buFont typeface="Arial"/>
              <a:buNone/>
            </a:pPr>
            <a:r>
              <a:rPr lang="en-IN" sz="1800" dirty="0">
                <a:solidFill>
                  <a:schemeClr val="dk1"/>
                </a:solidFill>
                <a:latin typeface="Calibri"/>
                <a:ea typeface="Calibri"/>
                <a:cs typeface="Calibri"/>
                <a:sym typeface="Calibri"/>
              </a:rPr>
              <a:t>University of London                           </a:t>
            </a:r>
            <a:endParaRPr dirty="0"/>
          </a:p>
          <a:p>
            <a:pPr marL="0" marR="0" lvl="0" indent="0" algn="ctr" rtl="0">
              <a:lnSpc>
                <a:spcPct val="90000"/>
              </a:lnSpc>
              <a:spcBef>
                <a:spcPts val="1000"/>
              </a:spcBef>
              <a:spcAft>
                <a:spcPts val="0"/>
              </a:spcAft>
              <a:buClr>
                <a:schemeClr val="dk1"/>
              </a:buClr>
              <a:buSzPct val="100000"/>
              <a:buFont typeface="Arial"/>
              <a:buNone/>
            </a:pPr>
            <a:r>
              <a:rPr lang="en-IN" sz="1800" dirty="0">
                <a:solidFill>
                  <a:schemeClr val="dk1"/>
                </a:solidFill>
                <a:latin typeface="Calibri"/>
                <a:ea typeface="Calibri"/>
                <a:cs typeface="Calibri"/>
                <a:sym typeface="Calibri"/>
              </a:rPr>
              <a:t>St. Mary University- Twickenham</a:t>
            </a:r>
            <a:endParaRPr dirty="0"/>
          </a:p>
          <a:p>
            <a:pPr marL="0" marR="0" lvl="0" indent="0" algn="ctr" rtl="0">
              <a:lnSpc>
                <a:spcPct val="90000"/>
              </a:lnSpc>
              <a:spcBef>
                <a:spcPts val="1000"/>
              </a:spcBef>
              <a:spcAft>
                <a:spcPts val="0"/>
              </a:spcAft>
              <a:buClr>
                <a:schemeClr val="dk1"/>
              </a:buClr>
              <a:buSzPct val="100000"/>
              <a:buFont typeface="Arial"/>
              <a:buNone/>
            </a:pPr>
            <a:r>
              <a:rPr lang="en-IN" sz="1800" b="1" dirty="0">
                <a:solidFill>
                  <a:schemeClr val="dk1"/>
                </a:solidFill>
                <a:latin typeface="Calibri"/>
                <a:ea typeface="Calibri"/>
                <a:cs typeface="Calibri"/>
                <a:sym typeface="Calibri"/>
              </a:rPr>
              <a:t>London metropolitan University</a:t>
            </a:r>
            <a:endParaRPr dirty="0"/>
          </a:p>
          <a:p>
            <a:pPr marL="0" marR="0" lvl="0" indent="0" algn="ctr" rtl="0">
              <a:lnSpc>
                <a:spcPct val="90000"/>
              </a:lnSpc>
              <a:spcBef>
                <a:spcPts val="1000"/>
              </a:spcBef>
              <a:spcAft>
                <a:spcPts val="0"/>
              </a:spcAft>
              <a:buClr>
                <a:schemeClr val="dk1"/>
              </a:buClr>
              <a:buSzPct val="100000"/>
              <a:buFont typeface="Arial"/>
              <a:buNone/>
            </a:pPr>
            <a:r>
              <a:rPr lang="en-IN" sz="1800" dirty="0">
                <a:solidFill>
                  <a:schemeClr val="dk1"/>
                </a:solidFill>
                <a:latin typeface="Calibri"/>
                <a:ea typeface="Calibri"/>
                <a:cs typeface="Calibri"/>
                <a:sym typeface="Calibri"/>
              </a:rPr>
              <a:t>University of West London</a:t>
            </a:r>
            <a:endParaRPr dirty="0"/>
          </a:p>
          <a:p>
            <a:pPr marL="0" marR="0" lvl="0" indent="0" algn="ctr" rtl="0">
              <a:lnSpc>
                <a:spcPct val="90000"/>
              </a:lnSpc>
              <a:spcBef>
                <a:spcPts val="1000"/>
              </a:spcBef>
              <a:spcAft>
                <a:spcPts val="0"/>
              </a:spcAft>
              <a:buClr>
                <a:schemeClr val="dk1"/>
              </a:buClr>
              <a:buSzPct val="100000"/>
              <a:buFont typeface="Arial"/>
              <a:buNone/>
            </a:pPr>
            <a:r>
              <a:rPr lang="en-IN" sz="1800" b="1" dirty="0">
                <a:solidFill>
                  <a:schemeClr val="dk1"/>
                </a:solidFill>
                <a:latin typeface="Calibri"/>
                <a:ea typeface="Calibri"/>
                <a:cs typeface="Calibri"/>
                <a:sym typeface="Calibri"/>
              </a:rPr>
              <a:t>University of Greenwich</a:t>
            </a:r>
            <a:endParaRPr dirty="0"/>
          </a:p>
          <a:p>
            <a:pPr marL="0" marR="0" lvl="0" indent="0" algn="ctr" rtl="0">
              <a:lnSpc>
                <a:spcPct val="90000"/>
              </a:lnSpc>
              <a:spcBef>
                <a:spcPts val="1000"/>
              </a:spcBef>
              <a:spcAft>
                <a:spcPts val="0"/>
              </a:spcAft>
              <a:buClr>
                <a:schemeClr val="dk1"/>
              </a:buClr>
              <a:buSzPct val="100000"/>
              <a:buFont typeface="Arial"/>
              <a:buNone/>
            </a:pPr>
            <a:r>
              <a:rPr lang="en-IN" sz="1800" dirty="0">
                <a:solidFill>
                  <a:schemeClr val="dk1"/>
                </a:solidFill>
                <a:latin typeface="Calibri"/>
                <a:ea typeface="Calibri"/>
                <a:cs typeface="Calibri"/>
                <a:sym typeface="Calibri"/>
              </a:rPr>
              <a:t>University of East London</a:t>
            </a:r>
            <a:endParaRPr dirty="0"/>
          </a:p>
          <a:p>
            <a:pPr marL="0" marR="0" lvl="0" indent="0" algn="ctr" rtl="0">
              <a:lnSpc>
                <a:spcPct val="90000"/>
              </a:lnSpc>
              <a:spcBef>
                <a:spcPts val="1000"/>
              </a:spcBef>
              <a:spcAft>
                <a:spcPts val="0"/>
              </a:spcAft>
              <a:buClr>
                <a:schemeClr val="dk1"/>
              </a:buClr>
              <a:buSzPct val="100000"/>
              <a:buFont typeface="Arial"/>
              <a:buNone/>
            </a:pPr>
            <a:r>
              <a:rPr lang="en-IN" sz="1800" dirty="0">
                <a:solidFill>
                  <a:schemeClr val="dk1"/>
                </a:solidFill>
                <a:latin typeface="Calibri"/>
                <a:ea typeface="Calibri"/>
                <a:cs typeface="Calibri"/>
                <a:sym typeface="Calibri"/>
              </a:rPr>
              <a:t>Middlesex University London</a:t>
            </a:r>
            <a:endParaRPr dirty="0"/>
          </a:p>
          <a:p>
            <a:pPr marL="0" marR="0" lvl="0" indent="0" algn="ctr" rtl="0">
              <a:lnSpc>
                <a:spcPct val="90000"/>
              </a:lnSpc>
              <a:spcBef>
                <a:spcPts val="1000"/>
              </a:spcBef>
              <a:spcAft>
                <a:spcPts val="0"/>
              </a:spcAft>
              <a:buClr>
                <a:schemeClr val="dk1"/>
              </a:buClr>
              <a:buSzPct val="100000"/>
              <a:buFont typeface="Arial"/>
              <a:buNone/>
            </a:pPr>
            <a:r>
              <a:rPr lang="en-IN" sz="1800" dirty="0">
                <a:solidFill>
                  <a:schemeClr val="dk1"/>
                </a:solidFill>
                <a:latin typeface="Calibri"/>
                <a:ea typeface="Calibri"/>
                <a:cs typeface="Calibri"/>
                <a:sym typeface="Calibri"/>
              </a:rPr>
              <a:t>London South Bank University</a:t>
            </a:r>
            <a:endParaRPr dirty="0"/>
          </a:p>
          <a:p>
            <a:pPr marL="0" marR="0" lvl="0" indent="0" algn="ctr" rtl="0">
              <a:lnSpc>
                <a:spcPct val="90000"/>
              </a:lnSpc>
              <a:spcBef>
                <a:spcPts val="1000"/>
              </a:spcBef>
              <a:spcAft>
                <a:spcPts val="0"/>
              </a:spcAft>
              <a:buClr>
                <a:schemeClr val="dk1"/>
              </a:buClr>
              <a:buSzPct val="100000"/>
              <a:buFont typeface="Arial"/>
              <a:buNone/>
            </a:pPr>
            <a:r>
              <a:rPr lang="en-IN" sz="1800" dirty="0">
                <a:solidFill>
                  <a:schemeClr val="dk1"/>
                </a:solidFill>
                <a:latin typeface="Calibri"/>
                <a:ea typeface="Calibri"/>
                <a:cs typeface="Calibri"/>
                <a:sym typeface="Calibri"/>
              </a:rPr>
              <a:t>University of Roehampton London</a:t>
            </a:r>
            <a:endParaRPr dirty="0"/>
          </a:p>
          <a:p>
            <a:pPr marL="0" marR="0" lvl="0" indent="0" algn="ctr" rtl="0">
              <a:lnSpc>
                <a:spcPct val="90000"/>
              </a:lnSpc>
              <a:spcBef>
                <a:spcPts val="1000"/>
              </a:spcBef>
              <a:spcAft>
                <a:spcPts val="0"/>
              </a:spcAft>
              <a:buClr>
                <a:schemeClr val="dk1"/>
              </a:buClr>
              <a:buSzPct val="100000"/>
              <a:buFont typeface="Arial"/>
              <a:buNone/>
            </a:pPr>
            <a:r>
              <a:rPr lang="en-IN" sz="1800" b="1" dirty="0">
                <a:solidFill>
                  <a:schemeClr val="dk1"/>
                </a:solidFill>
                <a:latin typeface="Calibri"/>
                <a:ea typeface="Calibri"/>
                <a:cs typeface="Calibri"/>
                <a:sym typeface="Calibri"/>
              </a:rPr>
              <a:t>Coventry University Lon</a:t>
            </a:r>
            <a:r>
              <a:rPr lang="en-IN" sz="2400" b="1" dirty="0">
                <a:solidFill>
                  <a:schemeClr val="dk1"/>
                </a:solidFill>
                <a:latin typeface="Calibri"/>
                <a:ea typeface="Calibri"/>
                <a:cs typeface="Calibri"/>
                <a:sym typeface="Calibri"/>
              </a:rPr>
              <a:t>don</a:t>
            </a:r>
            <a:endParaRPr dirty="0"/>
          </a:p>
          <a:p>
            <a:pPr marL="0" marR="0" lvl="0" indent="0" algn="ctr" rtl="0">
              <a:lnSpc>
                <a:spcPct val="90000"/>
              </a:lnSpc>
              <a:spcBef>
                <a:spcPts val="1000"/>
              </a:spcBef>
              <a:spcAft>
                <a:spcPts val="0"/>
              </a:spcAft>
              <a:buClr>
                <a:schemeClr val="dk1"/>
              </a:buClr>
              <a:buSzPct val="100000"/>
              <a:buFont typeface="Arial"/>
              <a:buNone/>
            </a:pPr>
            <a:r>
              <a:rPr lang="en-IN" sz="2400" b="1" dirty="0">
                <a:solidFill>
                  <a:schemeClr val="dk1"/>
                </a:solidFill>
                <a:latin typeface="Calibri"/>
                <a:ea typeface="Calibri"/>
                <a:cs typeface="Calibri"/>
                <a:sym typeface="Calibri"/>
              </a:rPr>
              <a:t>Royal Holloway University of London</a:t>
            </a:r>
            <a:endParaRPr dirty="0"/>
          </a:p>
          <a:p>
            <a:pPr marL="0" marR="0" lvl="0" indent="0" algn="ctr" rtl="0">
              <a:lnSpc>
                <a:spcPct val="90000"/>
              </a:lnSpc>
              <a:spcBef>
                <a:spcPts val="1000"/>
              </a:spcBef>
              <a:spcAft>
                <a:spcPts val="0"/>
              </a:spcAft>
              <a:buClr>
                <a:schemeClr val="dk1"/>
              </a:buClr>
              <a:buSzPct val="100000"/>
              <a:buFont typeface="Arial"/>
              <a:buNone/>
            </a:pPr>
            <a:endParaRPr sz="2400" b="1" dirty="0">
              <a:solidFill>
                <a:schemeClr val="dk1"/>
              </a:solidFill>
              <a:latin typeface="Calibri"/>
              <a:ea typeface="Calibri"/>
              <a:cs typeface="Calibri"/>
              <a:sym typeface="Calibri"/>
            </a:endParaRPr>
          </a:p>
        </p:txBody>
      </p:sp>
      <p:sp>
        <p:nvSpPr>
          <p:cNvPr id="508" name="Google Shape;508;p12"/>
          <p:cNvSpPr txBox="1"/>
          <p:nvPr/>
        </p:nvSpPr>
        <p:spPr>
          <a:xfrm>
            <a:off x="6457071" y="1707388"/>
            <a:ext cx="4867421" cy="4186975"/>
          </a:xfrm>
          <a:prstGeom prst="rect">
            <a:avLst/>
          </a:prstGeom>
          <a:solidFill>
            <a:schemeClr val="lt1"/>
          </a:solidFill>
          <a:ln w="9525" cap="flat" cmpd="sng">
            <a:solidFill>
              <a:srgbClr val="92D050"/>
            </a:solidFill>
            <a:prstDash val="solid"/>
            <a:round/>
            <a:headEnd type="none" w="sm" len="sm"/>
            <a:tailEnd type="none" w="sm" len="sm"/>
          </a:ln>
          <a:effectLst>
            <a:outerShdw blurRad="57785" dist="33020" dir="3180000" algn="ctr">
              <a:srgbClr val="000000">
                <a:alpha val="29803"/>
              </a:srgbClr>
            </a:outerShdw>
          </a:effectLst>
        </p:spPr>
        <p:txBody>
          <a:bodyPr spcFirstLastPara="1" wrap="square" lIns="91425" tIns="45700" rIns="91425" bIns="45700" anchor="t" anchorCtr="0">
            <a:normAutofit fontScale="85000" lnSpcReduction="20000"/>
          </a:bodyPr>
          <a:lstStyle/>
          <a:p>
            <a:pPr marL="228600" marR="0" lvl="0" indent="-228600" algn="just" rtl="0">
              <a:lnSpc>
                <a:spcPct val="90000"/>
              </a:lnSpc>
              <a:spcBef>
                <a:spcPts val="0"/>
              </a:spcBef>
              <a:spcAft>
                <a:spcPts val="0"/>
              </a:spcAft>
              <a:buClr>
                <a:schemeClr val="dk1"/>
              </a:buClr>
              <a:buSzPct val="100000"/>
              <a:buFont typeface="Arial"/>
              <a:buChar char="•"/>
            </a:pPr>
            <a:r>
              <a:rPr lang="en-IN" sz="2800" dirty="0">
                <a:solidFill>
                  <a:schemeClr val="dk1"/>
                </a:solidFill>
                <a:latin typeface="Calibri"/>
                <a:ea typeface="Calibri"/>
                <a:cs typeface="Calibri"/>
                <a:sym typeface="Calibri"/>
              </a:rPr>
              <a:t>Croydon University</a:t>
            </a:r>
            <a:endParaRPr dirty="0"/>
          </a:p>
          <a:p>
            <a:pPr marL="228600" marR="0" lvl="0" indent="-228600" algn="just" rtl="0">
              <a:lnSpc>
                <a:spcPct val="90000"/>
              </a:lnSpc>
              <a:spcBef>
                <a:spcPts val="1000"/>
              </a:spcBef>
              <a:spcAft>
                <a:spcPts val="0"/>
              </a:spcAft>
              <a:buClr>
                <a:schemeClr val="dk1"/>
              </a:buClr>
              <a:buSzPct val="100000"/>
              <a:buFont typeface="Arial"/>
              <a:buChar char="•"/>
            </a:pPr>
            <a:r>
              <a:rPr lang="en-IN" sz="2800" dirty="0">
                <a:solidFill>
                  <a:schemeClr val="dk1"/>
                </a:solidFill>
                <a:latin typeface="Calibri"/>
                <a:ea typeface="Calibri"/>
                <a:cs typeface="Calibri"/>
                <a:sym typeface="Calibri"/>
              </a:rPr>
              <a:t>University of Westminster</a:t>
            </a:r>
            <a:endParaRPr dirty="0"/>
          </a:p>
          <a:p>
            <a:pPr marL="228600" marR="0" lvl="0" indent="-228600" algn="just" rtl="0">
              <a:lnSpc>
                <a:spcPct val="90000"/>
              </a:lnSpc>
              <a:spcBef>
                <a:spcPts val="1000"/>
              </a:spcBef>
              <a:spcAft>
                <a:spcPts val="0"/>
              </a:spcAft>
              <a:buClr>
                <a:schemeClr val="dk1"/>
              </a:buClr>
              <a:buSzPct val="100000"/>
              <a:buFont typeface="Arial"/>
              <a:buChar char="•"/>
            </a:pPr>
            <a:r>
              <a:rPr lang="en-IN" sz="2800" b="1" dirty="0">
                <a:solidFill>
                  <a:schemeClr val="dk1"/>
                </a:solidFill>
                <a:latin typeface="Calibri"/>
                <a:ea typeface="Calibri"/>
                <a:cs typeface="Calibri"/>
                <a:sym typeface="Calibri"/>
              </a:rPr>
              <a:t>University of Creative Arts London</a:t>
            </a:r>
            <a:endParaRPr dirty="0"/>
          </a:p>
          <a:p>
            <a:pPr marL="228600" marR="0" lvl="0" indent="-228600" algn="just" rtl="0">
              <a:lnSpc>
                <a:spcPct val="90000"/>
              </a:lnSpc>
              <a:spcBef>
                <a:spcPts val="1000"/>
              </a:spcBef>
              <a:spcAft>
                <a:spcPts val="0"/>
              </a:spcAft>
              <a:buClr>
                <a:schemeClr val="dk1"/>
              </a:buClr>
              <a:buSzPct val="100000"/>
              <a:buFont typeface="Arial"/>
              <a:buChar char="•"/>
            </a:pPr>
            <a:r>
              <a:rPr lang="en-IN" sz="2800" dirty="0">
                <a:solidFill>
                  <a:schemeClr val="dk1"/>
                </a:solidFill>
                <a:latin typeface="Calibri"/>
                <a:ea typeface="Calibri"/>
                <a:cs typeface="Calibri"/>
                <a:sym typeface="Calibri"/>
              </a:rPr>
              <a:t>London College of Fashion</a:t>
            </a:r>
            <a:endParaRPr dirty="0"/>
          </a:p>
          <a:p>
            <a:pPr marL="228600" marR="0" lvl="0" indent="-228600" algn="just" rtl="0">
              <a:lnSpc>
                <a:spcPct val="90000"/>
              </a:lnSpc>
              <a:spcBef>
                <a:spcPts val="1000"/>
              </a:spcBef>
              <a:spcAft>
                <a:spcPts val="0"/>
              </a:spcAft>
              <a:buClr>
                <a:schemeClr val="dk1"/>
              </a:buClr>
              <a:buSzPct val="100000"/>
              <a:buFont typeface="Arial"/>
              <a:buChar char="•"/>
            </a:pPr>
            <a:r>
              <a:rPr lang="en-IN" sz="2800" dirty="0">
                <a:solidFill>
                  <a:schemeClr val="dk1"/>
                </a:solidFill>
                <a:latin typeface="Calibri"/>
                <a:ea typeface="Calibri"/>
                <a:cs typeface="Calibri"/>
                <a:sym typeface="Calibri"/>
              </a:rPr>
              <a:t>Brunel University London</a:t>
            </a:r>
            <a:endParaRPr dirty="0"/>
          </a:p>
          <a:p>
            <a:pPr marL="228600" marR="0" lvl="0" indent="-228600" algn="just" rtl="0">
              <a:lnSpc>
                <a:spcPct val="90000"/>
              </a:lnSpc>
              <a:spcBef>
                <a:spcPts val="1000"/>
              </a:spcBef>
              <a:spcAft>
                <a:spcPts val="0"/>
              </a:spcAft>
              <a:buClr>
                <a:schemeClr val="dk1"/>
              </a:buClr>
              <a:buSzPct val="100000"/>
              <a:buFont typeface="Arial"/>
              <a:buChar char="•"/>
            </a:pPr>
            <a:r>
              <a:rPr lang="en-IN" sz="2800" b="1" dirty="0">
                <a:solidFill>
                  <a:schemeClr val="dk1"/>
                </a:solidFill>
                <a:latin typeface="Calibri"/>
                <a:ea typeface="Calibri"/>
                <a:cs typeface="Calibri"/>
                <a:sym typeface="Calibri"/>
              </a:rPr>
              <a:t>St. George's University of London</a:t>
            </a:r>
            <a:endParaRPr dirty="0"/>
          </a:p>
          <a:p>
            <a:pPr marL="228600" marR="0" lvl="0" indent="-228600" algn="just" rtl="0">
              <a:lnSpc>
                <a:spcPct val="90000"/>
              </a:lnSpc>
              <a:spcBef>
                <a:spcPts val="1000"/>
              </a:spcBef>
              <a:spcAft>
                <a:spcPts val="0"/>
              </a:spcAft>
              <a:buClr>
                <a:schemeClr val="dk1"/>
              </a:buClr>
              <a:buSzPct val="100000"/>
              <a:buFont typeface="Arial"/>
              <a:buChar char="•"/>
            </a:pPr>
            <a:r>
              <a:rPr lang="en-IN" sz="2800" dirty="0">
                <a:solidFill>
                  <a:schemeClr val="dk1"/>
                </a:solidFill>
                <a:latin typeface="Calibri"/>
                <a:ea typeface="Calibri"/>
                <a:cs typeface="Calibri"/>
                <a:sym typeface="Calibri"/>
              </a:rPr>
              <a:t>Regent's University London</a:t>
            </a:r>
            <a:endParaRPr dirty="0"/>
          </a:p>
          <a:p>
            <a:pPr marL="228600" marR="0" lvl="0" indent="-228600" algn="just" rtl="0">
              <a:lnSpc>
                <a:spcPct val="90000"/>
              </a:lnSpc>
              <a:spcBef>
                <a:spcPts val="1000"/>
              </a:spcBef>
              <a:spcAft>
                <a:spcPts val="0"/>
              </a:spcAft>
              <a:buClr>
                <a:schemeClr val="dk1"/>
              </a:buClr>
              <a:buSzPct val="100000"/>
              <a:buFont typeface="Arial"/>
              <a:buChar char="•"/>
            </a:pPr>
            <a:r>
              <a:rPr lang="en-IN" sz="2800" b="1" dirty="0">
                <a:solidFill>
                  <a:schemeClr val="dk1"/>
                </a:solidFill>
                <a:latin typeface="Calibri"/>
                <a:ea typeface="Calibri"/>
                <a:cs typeface="Calibri"/>
                <a:sym typeface="Calibri"/>
              </a:rPr>
              <a:t>Anglia Ruskin University London</a:t>
            </a:r>
            <a:endParaRPr dirty="0"/>
          </a:p>
          <a:p>
            <a:pPr marL="228600" marR="0" lvl="0" indent="-228600" algn="just" rtl="0">
              <a:lnSpc>
                <a:spcPct val="90000"/>
              </a:lnSpc>
              <a:spcBef>
                <a:spcPts val="1000"/>
              </a:spcBef>
              <a:spcAft>
                <a:spcPts val="0"/>
              </a:spcAft>
              <a:buClr>
                <a:schemeClr val="dk1"/>
              </a:buClr>
              <a:buSzPct val="100000"/>
              <a:buFont typeface="Arial"/>
              <a:buChar char="•"/>
            </a:pPr>
            <a:r>
              <a:rPr lang="en-IN" sz="2800" dirty="0">
                <a:solidFill>
                  <a:schemeClr val="dk1"/>
                </a:solidFill>
                <a:latin typeface="Calibri"/>
                <a:ea typeface="Calibri"/>
                <a:cs typeface="Calibri"/>
                <a:sym typeface="Calibri"/>
              </a:rPr>
              <a:t>Queen Mary University of London</a:t>
            </a:r>
            <a:endParaRPr dirty="0"/>
          </a:p>
          <a:p>
            <a:pPr marL="228600" marR="0" lvl="0" indent="-228600" algn="just" rtl="0">
              <a:lnSpc>
                <a:spcPct val="90000"/>
              </a:lnSpc>
              <a:spcBef>
                <a:spcPts val="1000"/>
              </a:spcBef>
              <a:spcAft>
                <a:spcPts val="0"/>
              </a:spcAft>
              <a:buClr>
                <a:schemeClr val="dk1"/>
              </a:buClr>
              <a:buSzPct val="100000"/>
              <a:buFont typeface="Arial"/>
              <a:buChar char="•"/>
            </a:pPr>
            <a:r>
              <a:rPr lang="en-IN" sz="2800" dirty="0">
                <a:solidFill>
                  <a:schemeClr val="dk1"/>
                </a:solidFill>
                <a:latin typeface="Calibri"/>
                <a:ea typeface="Calibri"/>
                <a:cs typeface="Calibri"/>
                <a:sym typeface="Calibri"/>
              </a:rPr>
              <a:t>London Business School</a:t>
            </a:r>
            <a:endParaRPr dirty="0"/>
          </a:p>
          <a:p>
            <a:pPr marL="228600" marR="0" lvl="0" indent="-228600" algn="just" rtl="0">
              <a:lnSpc>
                <a:spcPct val="90000"/>
              </a:lnSpc>
              <a:spcBef>
                <a:spcPts val="1000"/>
              </a:spcBef>
              <a:spcAft>
                <a:spcPts val="0"/>
              </a:spcAft>
              <a:buClr>
                <a:schemeClr val="dk1"/>
              </a:buClr>
              <a:buSzPct val="100000"/>
              <a:buFont typeface="Arial"/>
              <a:buChar char="•"/>
            </a:pPr>
            <a:r>
              <a:rPr lang="en-IN" sz="2800" dirty="0">
                <a:solidFill>
                  <a:schemeClr val="dk1"/>
                </a:solidFill>
                <a:latin typeface="Calibri"/>
                <a:ea typeface="Calibri"/>
                <a:cs typeface="Calibri"/>
                <a:sym typeface="Calibri"/>
              </a:rPr>
              <a:t>Birkbeck University of London</a:t>
            </a:r>
            <a:endParaRPr dirty="0"/>
          </a:p>
          <a:p>
            <a:pPr marL="228600" marR="0" lvl="0" indent="-104140" algn="l" rtl="0">
              <a:lnSpc>
                <a:spcPct val="90000"/>
              </a:lnSpc>
              <a:spcBef>
                <a:spcPts val="1000"/>
              </a:spcBef>
              <a:spcAft>
                <a:spcPts val="0"/>
              </a:spcAft>
              <a:buClr>
                <a:schemeClr val="dk1"/>
              </a:buClr>
              <a:buSzPct val="100000"/>
              <a:buFont typeface="Arial"/>
              <a:buNone/>
            </a:pPr>
            <a:endParaRPr sz="2800" dirty="0">
              <a:solidFill>
                <a:schemeClr val="dk1"/>
              </a:solidFill>
              <a:latin typeface="Calibri"/>
              <a:ea typeface="Calibri"/>
              <a:cs typeface="Calibri"/>
              <a:sym typeface="Calibri"/>
            </a:endParaRPr>
          </a:p>
          <a:p>
            <a:pPr marL="228600" marR="0" lvl="0" indent="-104140" algn="l" rtl="0">
              <a:lnSpc>
                <a:spcPct val="90000"/>
              </a:lnSpc>
              <a:spcBef>
                <a:spcPts val="1000"/>
              </a:spcBef>
              <a:spcAft>
                <a:spcPts val="0"/>
              </a:spcAft>
              <a:buClr>
                <a:schemeClr val="dk1"/>
              </a:buClr>
              <a:buSzPct val="100000"/>
              <a:buFont typeface="Arial"/>
              <a:buNone/>
            </a:pPr>
            <a:endParaRPr sz="2800" dirty="0">
              <a:solidFill>
                <a:schemeClr val="dk1"/>
              </a:solidFill>
              <a:latin typeface="Calibri"/>
              <a:ea typeface="Calibri"/>
              <a:cs typeface="Calibri"/>
              <a:sym typeface="Calibri"/>
            </a:endParaRPr>
          </a:p>
          <a:p>
            <a:pPr marL="228600" marR="0" lvl="0" indent="-104140" algn="l" rtl="0">
              <a:lnSpc>
                <a:spcPct val="90000"/>
              </a:lnSpc>
              <a:spcBef>
                <a:spcPts val="1000"/>
              </a:spcBef>
              <a:spcAft>
                <a:spcPts val="0"/>
              </a:spcAft>
              <a:buClr>
                <a:schemeClr val="dk1"/>
              </a:buClr>
              <a:buSzPct val="100000"/>
              <a:buFont typeface="Arial"/>
              <a:buNone/>
            </a:pPr>
            <a:endParaRPr sz="2800" dirty="0">
              <a:solidFill>
                <a:schemeClr val="dk1"/>
              </a:solidFill>
              <a:latin typeface="Calibri"/>
              <a:ea typeface="Calibri"/>
              <a:cs typeface="Calibri"/>
              <a:sym typeface="Calibri"/>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28" name="Google Shape;528;p13"/>
          <p:cNvSpPr txBox="1"/>
          <p:nvPr/>
        </p:nvSpPr>
        <p:spPr>
          <a:xfrm>
            <a:off x="257640" y="1607733"/>
            <a:ext cx="6265332" cy="3877985"/>
          </a:xfrm>
          <a:prstGeom prst="rect">
            <a:avLst/>
          </a:prstGeom>
          <a:noFill/>
          <a:ln>
            <a:noFill/>
          </a:ln>
        </p:spPr>
        <p:txBody>
          <a:bodyPr spcFirstLastPara="1" wrap="square" lIns="91425" tIns="45700" rIns="91425" bIns="45700" anchor="t" anchorCtr="0">
            <a:spAutoFit/>
          </a:bodyPr>
          <a:lstStyle/>
          <a:p>
            <a:pPr marL="285750" marR="0" lvl="0" indent="-285750" algn="just" rtl="0">
              <a:spcBef>
                <a:spcPts val="0"/>
              </a:spcBef>
              <a:spcAft>
                <a:spcPts val="0"/>
              </a:spcAft>
              <a:buClr>
                <a:schemeClr val="dk1"/>
              </a:buClr>
              <a:buSzPts val="2000"/>
              <a:buFont typeface="Calibri"/>
              <a:buChar char="•"/>
            </a:pPr>
            <a:r>
              <a:rPr lang="en-IN" sz="2000" b="1" dirty="0">
                <a:solidFill>
                  <a:schemeClr val="dk1"/>
                </a:solidFill>
                <a:latin typeface="Calibri"/>
                <a:ea typeface="Calibri"/>
                <a:cs typeface="Calibri"/>
                <a:sym typeface="Calibri"/>
              </a:rPr>
              <a:t>We employ well-qualified, expert teaching staff, the majority with formal teaching qualifications. A large number of our academics have also previously worked in business or industry. This enables us to provide up-to-date and industry-relevant courses that are accredited by professional bodies.</a:t>
            </a:r>
            <a:endParaRPr dirty="0"/>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 IELTS - UG : Overall 6 with 5.5 in each PG: Overall 6.5 with 6 in each </a:t>
            </a:r>
            <a:endParaRPr dirty="0"/>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Academics - UG: 70% ( Standard XII with a minimum of 50% For entry to our four-year extended degree programs) </a:t>
            </a:r>
            <a:endParaRPr sz="1800" dirty="0">
              <a:solidFill>
                <a:schemeClr val="dk1"/>
              </a:solidFill>
              <a:latin typeface="Calibri"/>
              <a:ea typeface="Calibri"/>
              <a:cs typeface="Calibri"/>
              <a:sym typeface="Calibri"/>
            </a:endParaRPr>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PG : 65% in Final Year However, if graduating from one of the top universities, a minimum of 50% in final year is required)</a:t>
            </a:r>
            <a:endParaRPr sz="1800" dirty="0">
              <a:solidFill>
                <a:schemeClr val="dk1"/>
              </a:solidFill>
              <a:latin typeface="Calibri"/>
              <a:ea typeface="Calibri"/>
              <a:cs typeface="Calibri"/>
              <a:sym typeface="Calibri"/>
            </a:endParaRPr>
          </a:p>
          <a:p>
            <a:pPr marL="0" marR="0" lvl="0" indent="0" algn="just" rtl="0">
              <a:spcBef>
                <a:spcPts val="0"/>
              </a:spcBef>
              <a:spcAft>
                <a:spcPts val="0"/>
              </a:spcAft>
              <a:buClr>
                <a:schemeClr val="dk1"/>
              </a:buClr>
              <a:buSzPts val="1800"/>
              <a:buFont typeface="Arial"/>
              <a:buChar char="•"/>
            </a:pPr>
            <a:r>
              <a:rPr lang="en-IN" sz="18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https://www.gre.ac.uk/study/student-experience</a:t>
            </a:r>
            <a:endParaRPr sz="1800" dirty="0">
              <a:solidFill>
                <a:schemeClr val="dk1"/>
              </a:solidFill>
              <a:latin typeface="Calibri"/>
              <a:ea typeface="Calibri"/>
              <a:cs typeface="Calibri"/>
              <a:sym typeface="Calibri"/>
            </a:endParaRPr>
          </a:p>
        </p:txBody>
      </p:sp>
      <p:pic>
        <p:nvPicPr>
          <p:cNvPr id="529" name="Google Shape;529;p13" descr="A long shot of a building"/>
          <p:cNvPicPr preferRelativeResize="0"/>
          <p:nvPr/>
        </p:nvPicPr>
        <p:blipFill rotWithShape="1">
          <a:blip r:embed="rId4">
            <a:alphaModFix/>
          </a:blip>
          <a:srcRect/>
          <a:stretch/>
        </p:blipFill>
        <p:spPr>
          <a:xfrm>
            <a:off x="6773333" y="1386920"/>
            <a:ext cx="5238750" cy="4319613"/>
          </a:xfrm>
          <a:prstGeom prst="rect">
            <a:avLst/>
          </a:prstGeom>
          <a:noFill/>
          <a:ln>
            <a:noFill/>
          </a:ln>
          <a:effectLst>
            <a:outerShdw blurRad="107950" dist="12700" dir="5400000" algn="ctr">
              <a:srgbClr val="000000"/>
            </a:outerShdw>
          </a:effectLst>
        </p:spPr>
      </p:pic>
      <p:sp>
        <p:nvSpPr>
          <p:cNvPr id="530" name="Google Shape;530;p13"/>
          <p:cNvSpPr/>
          <p:nvPr/>
        </p:nvSpPr>
        <p:spPr>
          <a:xfrm>
            <a:off x="2844800" y="368300"/>
            <a:ext cx="4995333" cy="680079"/>
          </a:xfrm>
          <a:prstGeom prst="rect">
            <a:avLst/>
          </a:prstGeom>
          <a:solidFill>
            <a:srgbClr val="F7CAAC"/>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2800" b="1">
                <a:solidFill>
                  <a:schemeClr val="dk1"/>
                </a:solidFill>
                <a:latin typeface="Calibri"/>
                <a:ea typeface="Calibri"/>
                <a:cs typeface="Calibri"/>
                <a:sym typeface="Calibri"/>
              </a:rPr>
              <a:t>University of Greenwich</a:t>
            </a:r>
            <a:endParaRPr sz="2800" b="1">
              <a:solidFill>
                <a:schemeClr val="dk1"/>
              </a:solidFill>
              <a:latin typeface="Calibri"/>
              <a:ea typeface="Calibri"/>
              <a:cs typeface="Calibri"/>
              <a:sym typeface="Calibri"/>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50" name="Google Shape;550;p14"/>
          <p:cNvSpPr txBox="1"/>
          <p:nvPr/>
        </p:nvSpPr>
        <p:spPr>
          <a:xfrm>
            <a:off x="138442" y="1305341"/>
            <a:ext cx="6265332" cy="4247317"/>
          </a:xfrm>
          <a:prstGeom prst="rect">
            <a:avLst/>
          </a:prstGeom>
          <a:noFill/>
          <a:ln>
            <a:noFill/>
          </a:ln>
        </p:spPr>
        <p:txBody>
          <a:bodyPr spcFirstLastPara="1" wrap="square" lIns="91425" tIns="45700" rIns="91425" bIns="45700" anchor="t" anchorCtr="0">
            <a:spAutoFit/>
          </a:bodyPr>
          <a:lstStyle/>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Edinburgh Napier shapes global communities through research and education. With roots dating back to 1964, the university, initially Napier Technical College, now hosts over 19,500 students from 140+ countries. Renamed in 2009, it received prestigious awards for its work in building performance and timber engineering, reflecting its commitment to innovation and excellence.</a:t>
            </a:r>
            <a:endParaRPr sz="1800" dirty="0">
              <a:solidFill>
                <a:schemeClr val="dk1"/>
              </a:solidFill>
              <a:latin typeface="Calibri"/>
              <a:ea typeface="Calibri"/>
              <a:cs typeface="Calibri"/>
              <a:sym typeface="Calibri"/>
            </a:endParaRPr>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IELTS - UG : Overall 5.5 with 5.5 in each PG: Overall 6 with 5.5 in each </a:t>
            </a:r>
            <a:endParaRPr sz="1800" dirty="0">
              <a:solidFill>
                <a:schemeClr val="dk1"/>
              </a:solidFill>
              <a:latin typeface="Calibri"/>
              <a:ea typeface="Calibri"/>
              <a:cs typeface="Calibri"/>
              <a:sym typeface="Calibri"/>
            </a:endParaRPr>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Academics - UG: 70% ( (HSC) with overall 60% or above in the Intermediate (10+2) (XII Standard) exam)</a:t>
            </a:r>
            <a:endParaRPr sz="1800" dirty="0">
              <a:solidFill>
                <a:schemeClr val="dk1"/>
              </a:solidFill>
              <a:latin typeface="Calibri"/>
              <a:ea typeface="Calibri"/>
              <a:cs typeface="Calibri"/>
              <a:sym typeface="Calibri"/>
            </a:endParaRPr>
          </a:p>
          <a:p>
            <a:pPr marL="285750" marR="0" lvl="0" indent="-285750" algn="just" rtl="0">
              <a:lnSpc>
                <a:spcPct val="100000"/>
              </a:lnSpc>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 PG : A bachelor general / pass (3 year) degree with 60% or above &amp; bachelor degree (4 year) in a professional subject with 55% or above</a:t>
            </a:r>
            <a:endParaRPr sz="1800" dirty="0">
              <a:solidFill>
                <a:schemeClr val="dk1"/>
              </a:solidFill>
              <a:latin typeface="Calibri"/>
              <a:ea typeface="Calibri"/>
              <a:cs typeface="Calibri"/>
              <a:sym typeface="Calibri"/>
            </a:endParaRPr>
          </a:p>
          <a:p>
            <a:pPr marL="0" marR="0" lvl="0" indent="0" algn="just" rtl="0">
              <a:spcBef>
                <a:spcPts val="0"/>
              </a:spcBef>
              <a:spcAft>
                <a:spcPts val="0"/>
              </a:spcAft>
              <a:buClr>
                <a:schemeClr val="dk1"/>
              </a:buClr>
              <a:buSzPts val="1800"/>
              <a:buFont typeface="Arial"/>
              <a:buChar char="•"/>
            </a:pPr>
            <a:r>
              <a:rPr lang="en-IN" sz="18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https://www.napier.ac.uk/</a:t>
            </a:r>
            <a:endParaRPr sz="1800" dirty="0">
              <a:solidFill>
                <a:schemeClr val="dk1"/>
              </a:solidFill>
              <a:latin typeface="Calibri"/>
              <a:ea typeface="Calibri"/>
              <a:cs typeface="Calibri"/>
              <a:sym typeface="Calibri"/>
            </a:endParaRPr>
          </a:p>
        </p:txBody>
      </p:sp>
      <p:pic>
        <p:nvPicPr>
          <p:cNvPr id="551" name="Google Shape;551;p14"/>
          <p:cNvPicPr preferRelativeResize="0"/>
          <p:nvPr/>
        </p:nvPicPr>
        <p:blipFill rotWithShape="1">
          <a:blip r:embed="rId4">
            <a:alphaModFix/>
          </a:blip>
          <a:srcRect/>
          <a:stretch/>
        </p:blipFill>
        <p:spPr>
          <a:xfrm>
            <a:off x="6527659" y="1217458"/>
            <a:ext cx="5644539" cy="4247317"/>
          </a:xfrm>
          <a:prstGeom prst="rect">
            <a:avLst/>
          </a:prstGeom>
          <a:noFill/>
          <a:ln>
            <a:noFill/>
          </a:ln>
          <a:effectLst>
            <a:outerShdw blurRad="107950" dist="12700" dir="5400000" algn="ctr">
              <a:srgbClr val="000000"/>
            </a:outerShdw>
          </a:effectLst>
        </p:spPr>
      </p:pic>
      <p:sp>
        <p:nvSpPr>
          <p:cNvPr id="552" name="Google Shape;552;p14"/>
          <p:cNvSpPr/>
          <p:nvPr/>
        </p:nvSpPr>
        <p:spPr>
          <a:xfrm>
            <a:off x="2861733" y="368300"/>
            <a:ext cx="5350934" cy="597293"/>
          </a:xfrm>
          <a:prstGeom prst="rect">
            <a:avLst/>
          </a:prstGeom>
          <a:solidFill>
            <a:srgbClr val="F7CAAC"/>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2800" b="1">
                <a:solidFill>
                  <a:schemeClr val="dk1"/>
                </a:solidFill>
                <a:latin typeface="Gill Sans"/>
                <a:ea typeface="Gill Sans"/>
                <a:cs typeface="Gill Sans"/>
                <a:sym typeface="Gill Sans"/>
              </a:rPr>
              <a:t>Edinburgh Napier University</a:t>
            </a:r>
            <a:endParaRPr sz="2800" b="1">
              <a:solidFill>
                <a:schemeClr val="dk1"/>
              </a:solidFill>
              <a:latin typeface="Calibri"/>
              <a:ea typeface="Calibri"/>
              <a:cs typeface="Calibri"/>
              <a:sym typeface="Calibri"/>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sp>
        <p:nvSpPr>
          <p:cNvPr id="572" name="Google Shape;572;p15"/>
          <p:cNvSpPr/>
          <p:nvPr/>
        </p:nvSpPr>
        <p:spPr>
          <a:xfrm>
            <a:off x="2491657" y="249075"/>
            <a:ext cx="5975010" cy="723589"/>
          </a:xfrm>
          <a:prstGeom prst="rect">
            <a:avLst/>
          </a:prstGeom>
          <a:solidFill>
            <a:srgbClr val="F7CAAC"/>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2800" b="1">
                <a:solidFill>
                  <a:schemeClr val="dk1"/>
                </a:solidFill>
                <a:latin typeface="Gill Sans"/>
                <a:ea typeface="Gill Sans"/>
                <a:cs typeface="Gill Sans"/>
                <a:sym typeface="Gill Sans"/>
              </a:rPr>
              <a:t>De Montfort University</a:t>
            </a:r>
            <a:endParaRPr sz="2800" b="1">
              <a:solidFill>
                <a:schemeClr val="dk1"/>
              </a:solidFill>
              <a:latin typeface="Calibri"/>
              <a:ea typeface="Calibri"/>
              <a:cs typeface="Calibri"/>
              <a:sym typeface="Calibri"/>
            </a:endParaRPr>
          </a:p>
        </p:txBody>
      </p:sp>
      <p:sp>
        <p:nvSpPr>
          <p:cNvPr id="573" name="Google Shape;573;p15"/>
          <p:cNvSpPr txBox="1"/>
          <p:nvPr/>
        </p:nvSpPr>
        <p:spPr>
          <a:xfrm>
            <a:off x="314273" y="1114425"/>
            <a:ext cx="6265332" cy="5016758"/>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IN" sz="1000" b="1" dirty="0">
                <a:solidFill>
                  <a:schemeClr val="dk1"/>
                </a:solidFill>
                <a:latin typeface="Calibri"/>
                <a:ea typeface="Calibri"/>
                <a:cs typeface="Calibri"/>
                <a:sym typeface="Calibri"/>
              </a:rPr>
              <a:t>Type of University:  Public </a:t>
            </a:r>
            <a:r>
              <a:rPr lang="en-IN" sz="1000" b="1" i="0" u="none" strike="noStrike" dirty="0">
                <a:solidFill>
                  <a:srgbClr val="000000"/>
                </a:solidFill>
                <a:latin typeface="Cambria"/>
                <a:ea typeface="Cambria"/>
                <a:cs typeface="Cambria"/>
                <a:sym typeface="Cambria"/>
              </a:rPr>
              <a:t>, 150 year Old University</a:t>
            </a:r>
            <a:endParaRPr sz="1000" b="1" dirty="0">
              <a:solidFill>
                <a:schemeClr val="dk1"/>
              </a:solidFill>
              <a:latin typeface="Calibri"/>
              <a:ea typeface="Calibri"/>
              <a:cs typeface="Calibri"/>
              <a:sym typeface="Calibri"/>
            </a:endParaRPr>
          </a:p>
          <a:p>
            <a:pPr marL="0" marR="0" lvl="0" indent="0" rtl="0">
              <a:spcBef>
                <a:spcPts val="0"/>
              </a:spcBef>
              <a:spcAft>
                <a:spcPts val="0"/>
              </a:spcAft>
              <a:buNone/>
            </a:pPr>
            <a:endParaRPr sz="1000" b="1" dirty="0">
              <a:solidFill>
                <a:schemeClr val="dk1"/>
              </a:solidFill>
              <a:latin typeface="Calibri"/>
              <a:ea typeface="Calibri"/>
              <a:cs typeface="Calibri"/>
              <a:sym typeface="Calibri"/>
            </a:endParaRPr>
          </a:p>
          <a:p>
            <a:pPr marL="0" marR="0" lvl="0" indent="0" rtl="0">
              <a:spcBef>
                <a:spcPts val="0"/>
              </a:spcBef>
              <a:spcAft>
                <a:spcPts val="0"/>
              </a:spcAft>
              <a:buNone/>
            </a:pPr>
            <a:r>
              <a:rPr lang="en-IN" sz="1000" b="1" dirty="0">
                <a:solidFill>
                  <a:schemeClr val="dk1"/>
                </a:solidFill>
                <a:latin typeface="Calibri"/>
                <a:ea typeface="Calibri"/>
                <a:cs typeface="Calibri"/>
                <a:sym typeface="Calibri"/>
              </a:rPr>
              <a:t>Location: London, Chelmsford, Cambridge</a:t>
            </a:r>
            <a:endParaRPr dirty="0"/>
          </a:p>
          <a:p>
            <a:pPr marL="0" marR="0" lvl="0" indent="0" rtl="0">
              <a:spcBef>
                <a:spcPts val="0"/>
              </a:spcBef>
              <a:spcAft>
                <a:spcPts val="0"/>
              </a:spcAft>
              <a:buNone/>
            </a:pPr>
            <a:endParaRPr sz="1000" b="1" dirty="0">
              <a:solidFill>
                <a:schemeClr val="dk1"/>
              </a:solidFill>
              <a:latin typeface="Calibri"/>
              <a:ea typeface="Calibri"/>
              <a:cs typeface="Calibri"/>
              <a:sym typeface="Calibri"/>
            </a:endParaRPr>
          </a:p>
          <a:p>
            <a:pPr marL="0" marR="0" lvl="0" indent="0" rtl="0">
              <a:spcBef>
                <a:spcPts val="0"/>
              </a:spcBef>
              <a:spcAft>
                <a:spcPts val="0"/>
              </a:spcAft>
              <a:buNone/>
            </a:pPr>
            <a:r>
              <a:rPr lang="en-IN" sz="1000" b="1" dirty="0">
                <a:solidFill>
                  <a:schemeClr val="dk1"/>
                </a:solidFill>
                <a:latin typeface="Calibri"/>
                <a:ea typeface="Calibri"/>
                <a:cs typeface="Calibri"/>
                <a:sym typeface="Calibri"/>
              </a:rPr>
              <a:t>Intakes: Jan/Sep</a:t>
            </a:r>
            <a:endParaRPr dirty="0"/>
          </a:p>
          <a:p>
            <a:pPr marL="0" marR="0" lvl="0" indent="0" rtl="0">
              <a:spcBef>
                <a:spcPts val="0"/>
              </a:spcBef>
              <a:spcAft>
                <a:spcPts val="0"/>
              </a:spcAft>
              <a:buNone/>
            </a:pPr>
            <a:br>
              <a:rPr lang="en-IN" sz="1000" b="1" dirty="0">
                <a:solidFill>
                  <a:schemeClr val="dk1"/>
                </a:solidFill>
                <a:latin typeface="Calibri"/>
                <a:ea typeface="Calibri"/>
                <a:cs typeface="Calibri"/>
                <a:sym typeface="Calibri"/>
              </a:rPr>
            </a:br>
            <a:r>
              <a:rPr lang="en-IN" sz="1000" b="1" dirty="0">
                <a:solidFill>
                  <a:schemeClr val="dk1"/>
                </a:solidFill>
                <a:latin typeface="Calibri"/>
                <a:ea typeface="Calibri"/>
                <a:cs typeface="Calibri"/>
                <a:sym typeface="Calibri"/>
              </a:rPr>
              <a:t>Average Tuition Fees: GBP 14000 – 17000 (UG)/ PG : GBP 14000 - 19000 </a:t>
            </a:r>
            <a:endParaRPr dirty="0"/>
          </a:p>
          <a:p>
            <a:pPr marL="0" marR="0" lvl="0" indent="0" rtl="0">
              <a:spcBef>
                <a:spcPts val="0"/>
              </a:spcBef>
              <a:spcAft>
                <a:spcPts val="0"/>
              </a:spcAft>
              <a:buNone/>
            </a:pPr>
            <a:br>
              <a:rPr lang="en-IN" sz="1000" b="1" dirty="0">
                <a:solidFill>
                  <a:schemeClr val="dk1"/>
                </a:solidFill>
                <a:latin typeface="Calibri"/>
                <a:ea typeface="Calibri"/>
                <a:cs typeface="Calibri"/>
                <a:sym typeface="Calibri"/>
              </a:rPr>
            </a:br>
            <a:r>
              <a:rPr lang="en-IN" sz="1000" b="1" dirty="0">
                <a:solidFill>
                  <a:schemeClr val="dk1"/>
                </a:solidFill>
                <a:latin typeface="Calibri"/>
                <a:ea typeface="Calibri"/>
                <a:cs typeface="Calibri"/>
                <a:sym typeface="Calibri"/>
              </a:rPr>
              <a:t>Entry Requirement: </a:t>
            </a:r>
            <a:r>
              <a:rPr lang="en-IN" sz="1000" dirty="0">
                <a:solidFill>
                  <a:schemeClr val="dk1"/>
                </a:solidFill>
                <a:latin typeface="Calibri"/>
                <a:ea typeface="Calibri"/>
                <a:cs typeface="Calibri"/>
                <a:sym typeface="Calibri"/>
              </a:rPr>
              <a:t>IELTS - Overall 6 with 5.5 in each (Some courses may require 6.5)</a:t>
            </a:r>
            <a:endParaRPr dirty="0"/>
          </a:p>
          <a:p>
            <a:pPr marL="285750" marR="0" lvl="0" indent="-285750" rtl="0">
              <a:spcBef>
                <a:spcPts val="0"/>
              </a:spcBef>
              <a:spcAft>
                <a:spcPts val="0"/>
              </a:spcAft>
              <a:buClr>
                <a:schemeClr val="dk1"/>
              </a:buClr>
              <a:buSzPts val="1000"/>
              <a:buFont typeface="Calibri"/>
              <a:buChar char="•"/>
            </a:pPr>
            <a:r>
              <a:rPr lang="en-IN" sz="1000" dirty="0">
                <a:solidFill>
                  <a:schemeClr val="dk1"/>
                </a:solidFill>
                <a:latin typeface="Calibri"/>
                <a:ea typeface="Calibri"/>
                <a:cs typeface="Calibri"/>
                <a:sym typeface="Calibri"/>
              </a:rPr>
              <a:t>Academics - UG: Minimum 65% Required</a:t>
            </a:r>
            <a:endParaRPr dirty="0"/>
          </a:p>
          <a:p>
            <a:pPr marL="285750" marR="0" lvl="0" indent="-285750" rtl="0">
              <a:spcBef>
                <a:spcPts val="0"/>
              </a:spcBef>
              <a:spcAft>
                <a:spcPts val="0"/>
              </a:spcAft>
              <a:buClr>
                <a:schemeClr val="dk1"/>
              </a:buClr>
              <a:buSzPts val="1000"/>
              <a:buFont typeface="Calibri"/>
              <a:buChar char="•"/>
            </a:pPr>
            <a:r>
              <a:rPr lang="en-IN" sz="1000" dirty="0">
                <a:solidFill>
                  <a:schemeClr val="dk1"/>
                </a:solidFill>
                <a:latin typeface="Calibri"/>
                <a:ea typeface="Calibri"/>
                <a:cs typeface="Calibri"/>
                <a:sym typeface="Calibri"/>
              </a:rPr>
              <a:t> PG : Between 50% - 60%</a:t>
            </a:r>
            <a:endParaRPr sz="1000" dirty="0">
              <a:solidFill>
                <a:schemeClr val="dk1"/>
              </a:solidFill>
              <a:latin typeface="Calibri"/>
              <a:ea typeface="Calibri"/>
              <a:cs typeface="Calibri"/>
              <a:sym typeface="Calibri"/>
            </a:endParaRPr>
          </a:p>
          <a:p>
            <a:pPr marL="0" marR="0" lvl="0" indent="0" rtl="0">
              <a:spcBef>
                <a:spcPts val="0"/>
              </a:spcBef>
              <a:spcAft>
                <a:spcPts val="0"/>
              </a:spcAft>
              <a:buNone/>
            </a:pPr>
            <a:endParaRPr sz="1000" b="1" dirty="0">
              <a:solidFill>
                <a:schemeClr val="dk1"/>
              </a:solidFill>
              <a:latin typeface="Calibri"/>
              <a:ea typeface="Calibri"/>
              <a:cs typeface="Calibri"/>
              <a:sym typeface="Calibri"/>
            </a:endParaRPr>
          </a:p>
          <a:p>
            <a:pPr marL="0" marR="0" lvl="0" indent="0" rtl="0">
              <a:spcBef>
                <a:spcPts val="0"/>
              </a:spcBef>
              <a:spcAft>
                <a:spcPts val="0"/>
              </a:spcAft>
              <a:buNone/>
            </a:pPr>
            <a:br>
              <a:rPr lang="en-IN" sz="1000" b="1" dirty="0">
                <a:solidFill>
                  <a:schemeClr val="dk1"/>
                </a:solidFill>
                <a:latin typeface="Calibri"/>
                <a:ea typeface="Calibri"/>
                <a:cs typeface="Calibri"/>
                <a:sym typeface="Calibri"/>
              </a:rPr>
            </a:br>
            <a:r>
              <a:rPr lang="en-IN" sz="1000" b="1" dirty="0">
                <a:solidFill>
                  <a:schemeClr val="dk1"/>
                </a:solidFill>
                <a:latin typeface="Calibri"/>
                <a:ea typeface="Calibri"/>
                <a:cs typeface="Calibri"/>
                <a:sym typeface="Calibri"/>
              </a:rPr>
              <a:t>Scholarship: </a:t>
            </a:r>
            <a:r>
              <a:rPr lang="en-IN" sz="1000" b="1" dirty="0">
                <a:solidFill>
                  <a:srgbClr val="000000"/>
                </a:solidFill>
                <a:latin typeface="Cambria"/>
                <a:ea typeface="Cambria"/>
                <a:cs typeface="Cambria"/>
                <a:sym typeface="Cambria"/>
              </a:rPr>
              <a:t>I</a:t>
            </a:r>
            <a:r>
              <a:rPr lang="en-IN" sz="1000" b="1" i="0" u="none" strike="noStrike" dirty="0">
                <a:solidFill>
                  <a:srgbClr val="000000"/>
                </a:solidFill>
                <a:latin typeface="Cambria"/>
                <a:ea typeface="Cambria"/>
                <a:cs typeface="Cambria"/>
                <a:sym typeface="Cambria"/>
              </a:rPr>
              <a:t>nternational merit scholarship/International excellence scholarship/Early Bird Scholarship</a:t>
            </a:r>
            <a:br>
              <a:rPr lang="en-IN" sz="1000" b="1" dirty="0">
                <a:solidFill>
                  <a:schemeClr val="dk1"/>
                </a:solidFill>
                <a:latin typeface="Calibri"/>
                <a:ea typeface="Calibri"/>
                <a:cs typeface="Calibri"/>
                <a:sym typeface="Calibri"/>
              </a:rPr>
            </a:br>
            <a:endParaRPr sz="1000" b="1" dirty="0">
              <a:solidFill>
                <a:schemeClr val="dk1"/>
              </a:solidFill>
              <a:latin typeface="Calibri"/>
              <a:ea typeface="Calibri"/>
              <a:cs typeface="Calibri"/>
              <a:sym typeface="Calibri"/>
            </a:endParaRPr>
          </a:p>
          <a:p>
            <a:pPr marL="0" marR="0" lvl="0" indent="0" rtl="0">
              <a:spcBef>
                <a:spcPts val="0"/>
              </a:spcBef>
              <a:spcAft>
                <a:spcPts val="0"/>
              </a:spcAft>
              <a:buNone/>
            </a:pPr>
            <a:r>
              <a:rPr lang="en-IN" sz="1000" b="1" dirty="0">
                <a:solidFill>
                  <a:schemeClr val="dk1"/>
                </a:solidFill>
                <a:latin typeface="Calibri"/>
                <a:ea typeface="Calibri"/>
                <a:cs typeface="Calibri"/>
                <a:sym typeface="Calibri"/>
              </a:rPr>
              <a:t>USP: </a:t>
            </a:r>
            <a:r>
              <a:rPr lang="en-IN" sz="1000" b="1" dirty="0">
                <a:solidFill>
                  <a:srgbClr val="000000"/>
                </a:solidFill>
                <a:latin typeface="Cambria"/>
                <a:ea typeface="Cambria"/>
                <a:cs typeface="Cambria"/>
                <a:sym typeface="Cambria"/>
              </a:rPr>
              <a:t>I</a:t>
            </a:r>
            <a:r>
              <a:rPr lang="en-IN" sz="1000" b="1" i="0" u="none" strike="noStrike" dirty="0">
                <a:solidFill>
                  <a:srgbClr val="000000"/>
                </a:solidFill>
                <a:latin typeface="Cambria"/>
                <a:ea typeface="Cambria"/>
                <a:cs typeface="Cambria"/>
                <a:sym typeface="Cambria"/>
              </a:rPr>
              <a:t>n the heart of England. 1 hour from London. Affordable, Best career cells, Affordable and a lot of Indian Students.</a:t>
            </a:r>
            <a:br>
              <a:rPr lang="en-IN" sz="1000" b="1" i="0" u="none" strike="noStrike" dirty="0">
                <a:solidFill>
                  <a:srgbClr val="000000"/>
                </a:solidFill>
                <a:latin typeface="Cambria"/>
                <a:ea typeface="Cambria"/>
                <a:cs typeface="Cambria"/>
                <a:sym typeface="Cambria"/>
              </a:rPr>
            </a:br>
            <a:r>
              <a:rPr lang="en-IN" sz="1000" b="1" i="0" u="none" strike="noStrike" dirty="0">
                <a:solidFill>
                  <a:srgbClr val="000000"/>
                </a:solidFill>
                <a:latin typeface="Cambria"/>
                <a:ea typeface="Cambria"/>
                <a:cs typeface="Cambria"/>
                <a:sym typeface="Cambria"/>
              </a:rPr>
              <a:t>100 years of education</a:t>
            </a:r>
            <a:br>
              <a:rPr lang="en-IN" sz="1000" b="1" i="0" u="none" strike="noStrike" dirty="0">
                <a:solidFill>
                  <a:srgbClr val="000000"/>
                </a:solidFill>
                <a:latin typeface="Cambria"/>
                <a:ea typeface="Cambria"/>
                <a:cs typeface="Cambria"/>
                <a:sym typeface="Cambria"/>
              </a:rPr>
            </a:br>
            <a:r>
              <a:rPr lang="en-IN" sz="1000" b="1" i="0" u="none" strike="noStrike" dirty="0">
                <a:solidFill>
                  <a:srgbClr val="000000"/>
                </a:solidFill>
                <a:latin typeface="Cambria"/>
                <a:ea typeface="Cambria"/>
                <a:cs typeface="Cambria"/>
                <a:sym typeface="Cambria"/>
              </a:rPr>
              <a:t>Highest employability percentage - 97%</a:t>
            </a:r>
            <a:br>
              <a:rPr lang="en-IN" sz="1000" b="1" i="0" u="none" strike="noStrike" dirty="0">
                <a:solidFill>
                  <a:srgbClr val="000000"/>
                </a:solidFill>
                <a:latin typeface="Cambria"/>
                <a:ea typeface="Cambria"/>
                <a:cs typeface="Cambria"/>
                <a:sym typeface="Cambria"/>
              </a:rPr>
            </a:br>
            <a:r>
              <a:rPr lang="en-IN" sz="1000" b="1" i="0" u="none" strike="noStrike" dirty="0">
                <a:solidFill>
                  <a:srgbClr val="000000"/>
                </a:solidFill>
                <a:latin typeface="Cambria"/>
                <a:ea typeface="Cambria"/>
                <a:cs typeface="Cambria"/>
                <a:sym typeface="Cambria"/>
              </a:rPr>
              <a:t>Nursing Program (Very popular, Need 2 years experience + Faculty Interview)</a:t>
            </a:r>
            <a:br>
              <a:rPr lang="en-IN" sz="1000" b="1" i="0" u="none" strike="noStrike" dirty="0">
                <a:solidFill>
                  <a:srgbClr val="000000"/>
                </a:solidFill>
                <a:latin typeface="Cambria"/>
                <a:ea typeface="Cambria"/>
                <a:cs typeface="Cambria"/>
                <a:sym typeface="Cambria"/>
              </a:rPr>
            </a:br>
            <a:r>
              <a:rPr lang="en-IN" sz="1000" b="1" i="0" u="none" strike="noStrike" dirty="0">
                <a:solidFill>
                  <a:srgbClr val="000000"/>
                </a:solidFill>
                <a:latin typeface="Cambria"/>
                <a:ea typeface="Cambria"/>
                <a:cs typeface="Cambria"/>
                <a:sym typeface="Cambria"/>
              </a:rPr>
              <a:t>TEF GOLD Ranked</a:t>
            </a:r>
            <a:br>
              <a:rPr lang="en-IN" sz="1000" b="1" i="0" u="none" strike="noStrike" dirty="0">
                <a:solidFill>
                  <a:srgbClr val="000000"/>
                </a:solidFill>
                <a:latin typeface="Cambria"/>
                <a:ea typeface="Cambria"/>
                <a:cs typeface="Cambria"/>
                <a:sym typeface="Cambria"/>
              </a:rPr>
            </a:br>
            <a:r>
              <a:rPr lang="en-IN" sz="1000" b="1" i="0" u="none" strike="noStrike" dirty="0">
                <a:solidFill>
                  <a:srgbClr val="000000"/>
                </a:solidFill>
                <a:latin typeface="Cambria"/>
                <a:ea typeface="Cambria"/>
                <a:cs typeface="Cambria"/>
                <a:sym typeface="Cambria"/>
              </a:rPr>
              <a:t>2021 Best Campus Career Cells&amp; Employability (Based in Leicester - 40 mins from Birmingham and 1 hr from London)</a:t>
            </a:r>
            <a:br>
              <a:rPr lang="en-IN" sz="1000" b="1" i="0" u="none" strike="noStrike" dirty="0">
                <a:solidFill>
                  <a:srgbClr val="000000"/>
                </a:solidFill>
                <a:latin typeface="Cambria"/>
                <a:ea typeface="Cambria"/>
                <a:cs typeface="Cambria"/>
                <a:sym typeface="Cambria"/>
              </a:rPr>
            </a:br>
            <a:r>
              <a:rPr lang="en-IN" sz="1000" b="1" i="0" u="none" strike="noStrike" dirty="0">
                <a:solidFill>
                  <a:srgbClr val="000000"/>
                </a:solidFill>
                <a:latin typeface="Cambria"/>
                <a:ea typeface="Cambria"/>
                <a:cs typeface="Cambria"/>
                <a:sym typeface="Cambria"/>
              </a:rPr>
              <a:t>Buddy scheme</a:t>
            </a:r>
            <a:br>
              <a:rPr lang="en-IN" sz="1000" b="1" i="0" u="none" strike="noStrike" dirty="0">
                <a:solidFill>
                  <a:srgbClr val="000000"/>
                </a:solidFill>
                <a:latin typeface="Cambria"/>
                <a:ea typeface="Cambria"/>
                <a:cs typeface="Cambria"/>
                <a:sym typeface="Cambria"/>
              </a:rPr>
            </a:br>
            <a:r>
              <a:rPr lang="en-IN" sz="1000" b="1" i="0" u="none" strike="noStrike" dirty="0">
                <a:solidFill>
                  <a:srgbClr val="000000"/>
                </a:solidFill>
                <a:latin typeface="Cambria"/>
                <a:ea typeface="Cambria"/>
                <a:cs typeface="Cambria"/>
                <a:sym typeface="Cambria"/>
              </a:rPr>
              <a:t>Recruitment can happen from across India</a:t>
            </a:r>
            <a:br>
              <a:rPr lang="en-IN" sz="1000" b="1" i="0" u="none" strike="noStrike" dirty="0">
                <a:solidFill>
                  <a:srgbClr val="000000"/>
                </a:solidFill>
                <a:latin typeface="Cambria"/>
                <a:ea typeface="Cambria"/>
                <a:cs typeface="Cambria"/>
                <a:sym typeface="Cambria"/>
              </a:rPr>
            </a:br>
            <a:r>
              <a:rPr lang="en-IN" sz="1000" b="1" i="0" u="none" strike="noStrike" dirty="0">
                <a:solidFill>
                  <a:srgbClr val="000000"/>
                </a:solidFill>
                <a:latin typeface="Cambria"/>
                <a:ea typeface="Cambria"/>
                <a:cs typeface="Cambria"/>
                <a:sym typeface="Cambria"/>
              </a:rPr>
              <a:t>Roughly 10-12 backlogs are accepted but no year back is accepted.</a:t>
            </a:r>
            <a:endParaRPr sz="1000" b="1" dirty="0">
              <a:solidFill>
                <a:schemeClr val="dk1"/>
              </a:solidFill>
              <a:latin typeface="Calibri"/>
              <a:ea typeface="Calibri"/>
              <a:cs typeface="Calibri"/>
              <a:sym typeface="Calibri"/>
            </a:endParaRPr>
          </a:p>
          <a:p>
            <a:pPr marL="0" marR="0" lvl="0" indent="0" rtl="0">
              <a:spcBef>
                <a:spcPts val="0"/>
              </a:spcBef>
              <a:spcAft>
                <a:spcPts val="0"/>
              </a:spcAft>
              <a:buNone/>
            </a:pPr>
            <a:br>
              <a:rPr lang="en-IN" sz="1000" b="1" dirty="0">
                <a:solidFill>
                  <a:schemeClr val="dk1"/>
                </a:solidFill>
                <a:latin typeface="Calibri"/>
                <a:ea typeface="Calibri"/>
                <a:cs typeface="Calibri"/>
                <a:sym typeface="Calibri"/>
              </a:rPr>
            </a:br>
            <a:r>
              <a:rPr lang="en-IN" sz="1000" b="1" dirty="0">
                <a:solidFill>
                  <a:schemeClr val="dk1"/>
                </a:solidFill>
                <a:latin typeface="Calibri"/>
                <a:ea typeface="Calibri"/>
                <a:cs typeface="Calibri"/>
                <a:sym typeface="Calibri"/>
              </a:rPr>
              <a:t>Top Courses:  Sports Courses</a:t>
            </a:r>
            <a:endParaRPr dirty="0"/>
          </a:p>
          <a:p>
            <a:pPr marL="0" marR="0" lvl="0" indent="0" rtl="0">
              <a:spcBef>
                <a:spcPts val="0"/>
              </a:spcBef>
              <a:spcAft>
                <a:spcPts val="0"/>
              </a:spcAft>
              <a:buNone/>
            </a:pPr>
            <a:r>
              <a:rPr lang="en-IN" sz="1000" b="1" dirty="0">
                <a:solidFill>
                  <a:schemeClr val="dk1"/>
                </a:solidFill>
                <a:latin typeface="Calibri"/>
                <a:ea typeface="Calibri"/>
                <a:cs typeface="Calibri"/>
                <a:sym typeface="Calibri"/>
              </a:rPr>
              <a:t>Global MBA</a:t>
            </a:r>
            <a:endParaRPr dirty="0"/>
          </a:p>
          <a:p>
            <a:pPr marL="0" marR="0" lvl="0" indent="0" rtl="0">
              <a:spcBef>
                <a:spcPts val="0"/>
              </a:spcBef>
              <a:spcAft>
                <a:spcPts val="0"/>
              </a:spcAft>
              <a:buNone/>
            </a:pPr>
            <a:r>
              <a:rPr lang="en-IN" sz="1000" b="1" dirty="0">
                <a:solidFill>
                  <a:schemeClr val="dk1"/>
                </a:solidFill>
                <a:latin typeface="Calibri"/>
                <a:ea typeface="Calibri"/>
                <a:cs typeface="Calibri"/>
                <a:sym typeface="Calibri"/>
              </a:rPr>
              <a:t>MSc Global Health</a:t>
            </a:r>
            <a:endParaRPr sz="1000" b="1" dirty="0">
              <a:solidFill>
                <a:schemeClr val="dk1"/>
              </a:solidFill>
              <a:latin typeface="Calibri"/>
              <a:ea typeface="Calibri"/>
              <a:cs typeface="Calibri"/>
              <a:sym typeface="Calibri"/>
            </a:endParaRPr>
          </a:p>
          <a:p>
            <a:pPr marL="0" marR="0" lvl="0" indent="0" rtl="0">
              <a:spcBef>
                <a:spcPts val="0"/>
              </a:spcBef>
              <a:spcAft>
                <a:spcPts val="0"/>
              </a:spcAft>
              <a:buNone/>
            </a:pPr>
            <a:r>
              <a:rPr lang="en-IN" sz="10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https://www.dmu.ac.uk/international/en/international.aspx</a:t>
            </a:r>
            <a:endParaRPr sz="1000" dirty="0">
              <a:solidFill>
                <a:schemeClr val="dk1"/>
              </a:solidFill>
              <a:latin typeface="Calibri"/>
              <a:ea typeface="Calibri"/>
              <a:cs typeface="Calibri"/>
              <a:sym typeface="Calibri"/>
            </a:endParaRPr>
          </a:p>
        </p:txBody>
      </p:sp>
      <p:pic>
        <p:nvPicPr>
          <p:cNvPr id="574" name="Google Shape;574;p15" descr="A building with a sign on the front"/>
          <p:cNvPicPr preferRelativeResize="0"/>
          <p:nvPr/>
        </p:nvPicPr>
        <p:blipFill rotWithShape="1">
          <a:blip r:embed="rId4">
            <a:alphaModFix/>
          </a:blip>
          <a:srcRect/>
          <a:stretch/>
        </p:blipFill>
        <p:spPr>
          <a:xfrm>
            <a:off x="6857993" y="1207697"/>
            <a:ext cx="5055379" cy="4810125"/>
          </a:xfrm>
          <a:prstGeom prst="rect">
            <a:avLst/>
          </a:prstGeom>
          <a:noFill/>
          <a:ln>
            <a:noFill/>
          </a:ln>
          <a:effectLst>
            <a:outerShdw blurRad="107950" dist="12700" dir="5400000" algn="ctr">
              <a:srgbClr val="000000"/>
            </a:outerShdw>
          </a:effectLst>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94" name="Google Shape;594;p16"/>
          <p:cNvSpPr/>
          <p:nvPr/>
        </p:nvSpPr>
        <p:spPr>
          <a:xfrm>
            <a:off x="2912533" y="368300"/>
            <a:ext cx="5811741" cy="723589"/>
          </a:xfrm>
          <a:prstGeom prst="rect">
            <a:avLst/>
          </a:prstGeom>
          <a:solidFill>
            <a:srgbClr val="F7CAAC"/>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2800" b="1">
                <a:solidFill>
                  <a:schemeClr val="dk1"/>
                </a:solidFill>
                <a:latin typeface="Gill Sans"/>
                <a:ea typeface="Gill Sans"/>
                <a:cs typeface="Gill Sans"/>
                <a:sym typeface="Gill Sans"/>
              </a:rPr>
              <a:t>Anglia Ruskin University</a:t>
            </a:r>
            <a:endParaRPr sz="2800" b="1">
              <a:solidFill>
                <a:schemeClr val="dk1"/>
              </a:solidFill>
              <a:latin typeface="Calibri"/>
              <a:ea typeface="Calibri"/>
              <a:cs typeface="Calibri"/>
              <a:sym typeface="Calibri"/>
            </a:endParaRPr>
          </a:p>
        </p:txBody>
      </p:sp>
      <p:sp>
        <p:nvSpPr>
          <p:cNvPr id="595" name="Google Shape;595;p16"/>
          <p:cNvSpPr txBox="1"/>
          <p:nvPr/>
        </p:nvSpPr>
        <p:spPr>
          <a:xfrm>
            <a:off x="239252" y="1773189"/>
            <a:ext cx="6265332" cy="3139321"/>
          </a:xfrm>
          <a:prstGeom prst="rect">
            <a:avLst/>
          </a:prstGeom>
          <a:noFill/>
          <a:ln>
            <a:noFill/>
          </a:ln>
        </p:spPr>
        <p:txBody>
          <a:bodyPr spcFirstLastPara="1" wrap="square" lIns="91425" tIns="45700" rIns="91425" bIns="45700" anchor="t" anchorCtr="0">
            <a:spAutoFit/>
          </a:bodyPr>
          <a:lstStyle/>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ARU has been ranked in the UK's top 25% for graduate employment according to the figures compiled by the Higher Education Statistics Agency. The University is also among the top five universities in the UK for the number of UK part-time undergraduates in employment and/or further study within 15 months from graduation.</a:t>
            </a:r>
            <a:endParaRPr sz="1800" dirty="0">
              <a:solidFill>
                <a:schemeClr val="dk1"/>
              </a:solidFill>
              <a:latin typeface="Calibri"/>
              <a:ea typeface="Calibri"/>
              <a:cs typeface="Calibri"/>
              <a:sym typeface="Calibri"/>
            </a:endParaRPr>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IELTS – UG : Overall 6 with 5.5 in each PG: Overall 6.5 with 5.5 in each </a:t>
            </a:r>
            <a:endParaRPr sz="1800" dirty="0">
              <a:solidFill>
                <a:schemeClr val="dk1"/>
              </a:solidFill>
              <a:latin typeface="Calibri"/>
              <a:ea typeface="Calibri"/>
              <a:cs typeface="Calibri"/>
              <a:sym typeface="Calibri"/>
            </a:endParaRPr>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Academics - UG: Minimum 50% - 60% Depends on board</a:t>
            </a:r>
            <a:endParaRPr sz="1800" dirty="0">
              <a:solidFill>
                <a:schemeClr val="dk1"/>
              </a:solidFill>
              <a:latin typeface="Calibri"/>
              <a:ea typeface="Calibri"/>
              <a:cs typeface="Calibri"/>
              <a:sym typeface="Calibri"/>
            </a:endParaRPr>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 PG : Minimum 55% Required</a:t>
            </a:r>
            <a:endParaRPr sz="1800" b="1" dirty="0">
              <a:solidFill>
                <a:schemeClr val="dk1"/>
              </a:solidFill>
              <a:latin typeface="Calibri"/>
              <a:ea typeface="Calibri"/>
              <a:cs typeface="Calibri"/>
              <a:sym typeface="Calibri"/>
            </a:endParaRPr>
          </a:p>
          <a:p>
            <a:pPr marL="0" marR="0" lvl="0" indent="0" algn="just" rtl="0">
              <a:spcBef>
                <a:spcPts val="0"/>
              </a:spcBef>
              <a:spcAft>
                <a:spcPts val="0"/>
              </a:spcAft>
              <a:buClr>
                <a:schemeClr val="dk1"/>
              </a:buClr>
              <a:buSzPts val="1800"/>
              <a:buFont typeface="Arial"/>
              <a:buChar char="•"/>
            </a:pPr>
            <a:r>
              <a:rPr lang="en-IN" sz="18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https://www.aru.ac.uk/</a:t>
            </a:r>
            <a:endParaRPr sz="1800" b="1" dirty="0">
              <a:solidFill>
                <a:schemeClr val="dk1"/>
              </a:solidFill>
              <a:latin typeface="Calibri"/>
              <a:ea typeface="Calibri"/>
              <a:cs typeface="Calibri"/>
              <a:sym typeface="Calibri"/>
            </a:endParaRPr>
          </a:p>
        </p:txBody>
      </p:sp>
      <p:pic>
        <p:nvPicPr>
          <p:cNvPr id="596" name="Google Shape;596;p16" descr="Anglia Ruskin University | British Council"/>
          <p:cNvPicPr preferRelativeResize="0"/>
          <p:nvPr/>
        </p:nvPicPr>
        <p:blipFill rotWithShape="1">
          <a:blip r:embed="rId4">
            <a:alphaModFix/>
          </a:blip>
          <a:srcRect/>
          <a:stretch/>
        </p:blipFill>
        <p:spPr>
          <a:xfrm>
            <a:off x="6736557" y="1657461"/>
            <a:ext cx="5298252" cy="3964406"/>
          </a:xfrm>
          <a:prstGeom prst="rect">
            <a:avLst/>
          </a:prstGeom>
          <a:noFill/>
          <a:ln>
            <a:noFill/>
          </a:ln>
          <a:effectLst>
            <a:outerShdw blurRad="107950" dist="12700" dir="5400000" algn="ctr">
              <a:srgbClr val="000000"/>
            </a:outerShdw>
          </a:effectLst>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sp>
        <p:nvSpPr>
          <p:cNvPr id="616" name="Google Shape;616;p17"/>
          <p:cNvSpPr txBox="1"/>
          <p:nvPr/>
        </p:nvSpPr>
        <p:spPr>
          <a:xfrm>
            <a:off x="1331165" y="722557"/>
            <a:ext cx="739310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7" name="Google Shape;617;p17"/>
          <p:cNvSpPr/>
          <p:nvPr/>
        </p:nvSpPr>
        <p:spPr>
          <a:xfrm>
            <a:off x="2855934" y="275056"/>
            <a:ext cx="5161662" cy="701974"/>
          </a:xfrm>
          <a:prstGeom prst="rect">
            <a:avLst/>
          </a:prstGeom>
          <a:solidFill>
            <a:srgbClr val="F7CAAC"/>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2800" b="1">
                <a:solidFill>
                  <a:schemeClr val="dk1"/>
                </a:solidFill>
                <a:latin typeface="Gill Sans"/>
                <a:ea typeface="Gill Sans"/>
                <a:cs typeface="Gill Sans"/>
                <a:sym typeface="Gill Sans"/>
              </a:rPr>
              <a:t>  Coventry University</a:t>
            </a:r>
            <a:endParaRPr sz="2800" b="1">
              <a:solidFill>
                <a:schemeClr val="dk1"/>
              </a:solidFill>
              <a:latin typeface="Calibri"/>
              <a:ea typeface="Calibri"/>
              <a:cs typeface="Calibri"/>
              <a:sym typeface="Calibri"/>
            </a:endParaRPr>
          </a:p>
        </p:txBody>
      </p:sp>
      <p:sp>
        <p:nvSpPr>
          <p:cNvPr id="618" name="Google Shape;618;p17"/>
          <p:cNvSpPr txBox="1"/>
          <p:nvPr/>
        </p:nvSpPr>
        <p:spPr>
          <a:xfrm>
            <a:off x="588724" y="1484975"/>
            <a:ext cx="6212908" cy="3139321"/>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Coventry University has an excellent academic reputation. The university has been ranked among the top 200 universities in the world by Times Higher Education. This ranking is based on several factors, including the quality of the faculty, the quality of the labs, and the quality of the facilities..</a:t>
            </a:r>
            <a:endParaRPr sz="1800" dirty="0">
              <a:solidFill>
                <a:schemeClr val="dk1"/>
              </a:solidFill>
              <a:latin typeface="Calibri"/>
              <a:ea typeface="Calibri"/>
              <a:cs typeface="Calibri"/>
              <a:sym typeface="Calibri"/>
            </a:endParaRPr>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IELTS – UG : Overall 6 with 5.5 in each PG: Overall 6.5 with 6 in each </a:t>
            </a:r>
            <a:endParaRPr sz="1800" dirty="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Academics - UG: Min 60%</a:t>
            </a:r>
            <a:endParaRPr dirty="0"/>
          </a:p>
          <a:p>
            <a:pPr marL="285750" marR="0" lvl="0" indent="-285750" algn="l"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 PG : Min 55% </a:t>
            </a:r>
            <a:endParaRPr sz="1800" dirty="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Calibri"/>
              <a:buChar char="•"/>
            </a:pPr>
            <a:r>
              <a:rPr lang="en-IN" sz="18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https://www.coventry.ac.uk/</a:t>
            </a:r>
            <a:endParaRPr sz="1800" dirty="0">
              <a:solidFill>
                <a:schemeClr val="dk1"/>
              </a:solidFill>
              <a:latin typeface="Calibri"/>
              <a:ea typeface="Calibri"/>
              <a:cs typeface="Calibri"/>
              <a:sym typeface="Calibri"/>
            </a:endParaRPr>
          </a:p>
        </p:txBody>
      </p:sp>
      <p:pic>
        <p:nvPicPr>
          <p:cNvPr id="619" name="Google Shape;619;p17"/>
          <p:cNvPicPr preferRelativeResize="0"/>
          <p:nvPr/>
        </p:nvPicPr>
        <p:blipFill rotWithShape="1">
          <a:blip r:embed="rId4">
            <a:alphaModFix/>
          </a:blip>
          <a:srcRect l="27903" r="27902"/>
          <a:stretch/>
        </p:blipFill>
        <p:spPr>
          <a:xfrm>
            <a:off x="7034219" y="1424531"/>
            <a:ext cx="4744427" cy="3866327"/>
          </a:xfrm>
          <a:prstGeom prst="rect">
            <a:avLst/>
          </a:prstGeom>
          <a:noFill/>
          <a:ln>
            <a:noFill/>
          </a:ln>
          <a:effectLst>
            <a:outerShdw blurRad="107950" dist="12700" dir="5400000" algn="ctr">
              <a:srgbClr val="000000"/>
            </a:outerShdw>
          </a:effec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39" name="Google Shape;639;p18"/>
          <p:cNvSpPr/>
          <p:nvPr/>
        </p:nvSpPr>
        <p:spPr>
          <a:xfrm>
            <a:off x="2996800" y="346621"/>
            <a:ext cx="5511452" cy="745268"/>
          </a:xfrm>
          <a:prstGeom prst="rect">
            <a:avLst/>
          </a:prstGeom>
          <a:solidFill>
            <a:srgbClr val="F7CAAC"/>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2800" b="1">
                <a:solidFill>
                  <a:schemeClr val="dk1"/>
                </a:solidFill>
                <a:latin typeface="Gill Sans"/>
                <a:ea typeface="Gill Sans"/>
                <a:cs typeface="Gill Sans"/>
                <a:sym typeface="Gill Sans"/>
              </a:rPr>
              <a:t>  Heriot-Watt University</a:t>
            </a:r>
            <a:endParaRPr sz="2800" b="1">
              <a:solidFill>
                <a:schemeClr val="dk1"/>
              </a:solidFill>
              <a:latin typeface="Calibri"/>
              <a:ea typeface="Calibri"/>
              <a:cs typeface="Calibri"/>
              <a:sym typeface="Calibri"/>
            </a:endParaRPr>
          </a:p>
        </p:txBody>
      </p:sp>
      <p:pic>
        <p:nvPicPr>
          <p:cNvPr id="640" name="Google Shape;640;p18" descr="A sign in front of a building"/>
          <p:cNvPicPr preferRelativeResize="0"/>
          <p:nvPr/>
        </p:nvPicPr>
        <p:blipFill rotWithShape="1">
          <a:blip r:embed="rId3">
            <a:alphaModFix/>
          </a:blip>
          <a:srcRect l="22937" r="22936"/>
          <a:stretch/>
        </p:blipFill>
        <p:spPr>
          <a:xfrm>
            <a:off x="7669213" y="1332909"/>
            <a:ext cx="4114799" cy="4192181"/>
          </a:xfrm>
          <a:prstGeom prst="rect">
            <a:avLst/>
          </a:prstGeom>
          <a:noFill/>
          <a:ln>
            <a:noFill/>
          </a:ln>
          <a:effectLst>
            <a:outerShdw blurRad="107950" dist="12700" dir="5400000" algn="ctr">
              <a:srgbClr val="000000"/>
            </a:outerShdw>
          </a:effectLst>
        </p:spPr>
      </p:pic>
      <p:sp>
        <p:nvSpPr>
          <p:cNvPr id="641" name="Google Shape;641;p18"/>
          <p:cNvSpPr txBox="1"/>
          <p:nvPr/>
        </p:nvSpPr>
        <p:spPr>
          <a:xfrm>
            <a:off x="303755" y="1249551"/>
            <a:ext cx="6760923" cy="4524315"/>
          </a:xfrm>
          <a:prstGeom prst="rect">
            <a:avLst/>
          </a:prstGeom>
          <a:noFill/>
          <a:ln>
            <a:noFill/>
          </a:ln>
        </p:spPr>
        <p:txBody>
          <a:bodyPr spcFirstLastPara="1" wrap="square" lIns="91425" tIns="45700" rIns="91425" bIns="45700" anchor="t" anchorCtr="0">
            <a:spAutoFit/>
          </a:bodyPr>
          <a:lstStyle/>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Heriot-Watt University is the eighth oldest higher institution in the UK, The world’s first mechanics institute, in 1821. In 1966 it became a university by Royal Charter. More than a third of Heriot-Watt’s 7,000 Edinburgh campus students are from outside the UK. The University boasts multiple campuses, with 3 in Scotland, and 1 each in Malaysia and Dubai. Heriot-Watt won an award from the Scottish Council of Development and Industry because of its international focus and it also performs well in physical sciences, math, business and management, </a:t>
            </a:r>
            <a:r>
              <a:rPr lang="en-IN" sz="1800" b="1" dirty="0" err="1">
                <a:solidFill>
                  <a:schemeClr val="dk1"/>
                </a:solidFill>
                <a:latin typeface="Calibri"/>
                <a:ea typeface="Calibri"/>
                <a:cs typeface="Calibri"/>
                <a:sym typeface="Calibri"/>
              </a:rPr>
              <a:t>engi</a:t>
            </a:r>
            <a:r>
              <a:rPr lang="en-IN" sz="1800" b="1" dirty="0">
                <a:solidFill>
                  <a:schemeClr val="dk1"/>
                </a:solidFill>
                <a:latin typeface="Calibri"/>
                <a:ea typeface="Calibri"/>
                <a:cs typeface="Calibri"/>
                <a:sym typeface="Calibri"/>
              </a:rPr>
              <a:t>. and the built environment. It won the 'International University of the Year' 2018 award from Times Higher Education.</a:t>
            </a:r>
            <a:endParaRPr sz="1800" dirty="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IELTS – UG : Overall 6 with 5.5 in each PG: Overall 6.5 with 6 in each </a:t>
            </a:r>
            <a:endParaRPr sz="1800" dirty="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Academics - UG: Min 70%</a:t>
            </a:r>
            <a:endParaRPr dirty="0"/>
          </a:p>
          <a:p>
            <a:pPr marL="285750" marR="0" lvl="0" indent="-285750" algn="l"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 PG : Min 55% </a:t>
            </a:r>
            <a:endParaRPr sz="1800" dirty="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Calibri"/>
              <a:buChar char="•"/>
            </a:pPr>
            <a:r>
              <a:rPr lang="en-IN" sz="18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https://www.hw.ac.uk/</a:t>
            </a:r>
            <a:endParaRPr sz="1800" dirty="0">
              <a:solidFill>
                <a:schemeClr val="dk1"/>
              </a:solidFill>
              <a:latin typeface="Calibri"/>
              <a:ea typeface="Calibri"/>
              <a:cs typeface="Calibri"/>
              <a:sym typeface="Calibri"/>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62" name="Google Shape;662;p19"/>
          <p:cNvSpPr/>
          <p:nvPr/>
        </p:nvSpPr>
        <p:spPr>
          <a:xfrm>
            <a:off x="2996800" y="346621"/>
            <a:ext cx="5511452" cy="745268"/>
          </a:xfrm>
          <a:prstGeom prst="rect">
            <a:avLst/>
          </a:prstGeom>
          <a:solidFill>
            <a:srgbClr val="F7CAAC"/>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2800">
                <a:solidFill>
                  <a:schemeClr val="dk1"/>
                </a:solidFill>
                <a:latin typeface="Gill Sans"/>
                <a:ea typeface="Gill Sans"/>
                <a:cs typeface="Gill Sans"/>
                <a:sym typeface="Gill Sans"/>
              </a:rPr>
              <a:t>  </a:t>
            </a:r>
            <a:r>
              <a:rPr lang="en-IN" sz="2800" b="1">
                <a:solidFill>
                  <a:schemeClr val="dk1"/>
                </a:solidFill>
                <a:latin typeface="Gill Sans"/>
                <a:ea typeface="Gill Sans"/>
                <a:cs typeface="Gill Sans"/>
                <a:sym typeface="Gill Sans"/>
              </a:rPr>
              <a:t>University of Bolton</a:t>
            </a:r>
            <a:endParaRPr sz="2800" b="1">
              <a:solidFill>
                <a:schemeClr val="dk1"/>
              </a:solidFill>
              <a:latin typeface="Calibri"/>
              <a:ea typeface="Calibri"/>
              <a:cs typeface="Calibri"/>
              <a:sym typeface="Calibri"/>
            </a:endParaRPr>
          </a:p>
        </p:txBody>
      </p:sp>
      <p:sp>
        <p:nvSpPr>
          <p:cNvPr id="663" name="Google Shape;663;p19"/>
          <p:cNvSpPr txBox="1"/>
          <p:nvPr/>
        </p:nvSpPr>
        <p:spPr>
          <a:xfrm>
            <a:off x="266177" y="1554772"/>
            <a:ext cx="6760923" cy="3970318"/>
          </a:xfrm>
          <a:prstGeom prst="rect">
            <a:avLst/>
          </a:prstGeom>
          <a:noFill/>
          <a:ln>
            <a:noFill/>
          </a:ln>
        </p:spPr>
        <p:txBody>
          <a:bodyPr spcFirstLastPara="1" wrap="square" lIns="91425" tIns="45700" rIns="91425" bIns="45700" anchor="t" anchorCtr="0">
            <a:spAutoFit/>
          </a:bodyPr>
          <a:lstStyle/>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Bolton University, situated in Greater Manchester, boasts a rich history dating back over 190 years. With around 10,000 students and a welcoming community, it's a hub for education. Its prime location near Manchester offers students easy access to city life within a short train ride. The university provides diverse courses, reflecting varied interests. Beyond academics, Bolton thrives with multiculturalism and vibrant entertainment options like the AO Arena, hosting live shows and events, making it an enticing educational destination.</a:t>
            </a:r>
            <a:endParaRPr sz="1800" dirty="0">
              <a:solidFill>
                <a:schemeClr val="dk1"/>
              </a:solidFill>
              <a:latin typeface="Calibri"/>
              <a:ea typeface="Calibri"/>
              <a:cs typeface="Calibri"/>
              <a:sym typeface="Calibri"/>
            </a:endParaRPr>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IELTS – UG : Overall 6 with 5.5 in each PG: Overall 6.5 with 6 in each ( Punjab and Haryana - 6.5/6.0)</a:t>
            </a:r>
            <a:endParaRPr sz="1800" b="1" dirty="0">
              <a:solidFill>
                <a:schemeClr val="dk1"/>
              </a:solidFill>
              <a:latin typeface="Calibri"/>
              <a:ea typeface="Calibri"/>
              <a:cs typeface="Calibri"/>
              <a:sym typeface="Calibri"/>
            </a:endParaRPr>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Academics - UG: Min 60% / Punjab and Haryana - 70%</a:t>
            </a:r>
            <a:endParaRPr dirty="0"/>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 PG : Min 55% / Punjab and Haryana - 70%</a:t>
            </a:r>
            <a:endParaRPr sz="1800" b="1" dirty="0">
              <a:solidFill>
                <a:schemeClr val="dk1"/>
              </a:solidFill>
              <a:latin typeface="Calibri"/>
              <a:ea typeface="Calibri"/>
              <a:cs typeface="Calibri"/>
              <a:sym typeface="Calibri"/>
            </a:endParaRPr>
          </a:p>
          <a:p>
            <a:pPr marL="285750" marR="0" lvl="0" indent="-285750" algn="just" rtl="0">
              <a:spcBef>
                <a:spcPts val="0"/>
              </a:spcBef>
              <a:spcAft>
                <a:spcPts val="0"/>
              </a:spcAft>
              <a:buClr>
                <a:schemeClr val="dk1"/>
              </a:buClr>
              <a:buSzPts val="1800"/>
              <a:buFont typeface="Calibri"/>
              <a:buChar char="•"/>
            </a:pPr>
            <a:r>
              <a:rPr lang="en-IN" sz="18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https://www.bolton.ac.uk/</a:t>
            </a:r>
            <a:endParaRPr sz="1800" dirty="0">
              <a:solidFill>
                <a:schemeClr val="dk1"/>
              </a:solidFill>
              <a:latin typeface="Calibri"/>
              <a:ea typeface="Calibri"/>
              <a:cs typeface="Calibri"/>
              <a:sym typeface="Calibri"/>
            </a:endParaRPr>
          </a:p>
        </p:txBody>
      </p:sp>
      <p:pic>
        <p:nvPicPr>
          <p:cNvPr id="664" name="Google Shape;664;p19" descr="A building with a sign on it&#10;&#10;Description automatically generated"/>
          <p:cNvPicPr preferRelativeResize="0"/>
          <p:nvPr/>
        </p:nvPicPr>
        <p:blipFill rotWithShape="1">
          <a:blip r:embed="rId4">
            <a:alphaModFix/>
          </a:blip>
          <a:srcRect l="7689" r="7690"/>
          <a:stretch/>
        </p:blipFill>
        <p:spPr>
          <a:xfrm>
            <a:off x="7458894" y="1714842"/>
            <a:ext cx="4408013" cy="3965371"/>
          </a:xfrm>
          <a:prstGeom prst="rect">
            <a:avLst/>
          </a:prstGeom>
          <a:noFill/>
          <a:ln>
            <a:noFill/>
          </a:ln>
          <a:effectLst>
            <a:outerShdw blurRad="107950" dist="12700" dir="5400000" algn="ctr">
              <a:srgbClr val="000000"/>
            </a:outerShdw>
          </a:effectLst>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sp>
        <p:nvSpPr>
          <p:cNvPr id="684" name="Google Shape;684;p20"/>
          <p:cNvSpPr/>
          <p:nvPr/>
        </p:nvSpPr>
        <p:spPr>
          <a:xfrm>
            <a:off x="2996800" y="346621"/>
            <a:ext cx="5511452" cy="745268"/>
          </a:xfrm>
          <a:prstGeom prst="rect">
            <a:avLst/>
          </a:prstGeom>
          <a:solidFill>
            <a:srgbClr val="F7CAAC"/>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2800" b="1">
                <a:solidFill>
                  <a:schemeClr val="dk1"/>
                </a:solidFill>
                <a:latin typeface="Gill Sans"/>
                <a:ea typeface="Gill Sans"/>
                <a:cs typeface="Gill Sans"/>
                <a:sym typeface="Gill Sans"/>
              </a:rPr>
              <a:t>  Aberystwyth University</a:t>
            </a:r>
            <a:endParaRPr sz="2800" b="1">
              <a:solidFill>
                <a:schemeClr val="dk1"/>
              </a:solidFill>
              <a:latin typeface="Calibri"/>
              <a:ea typeface="Calibri"/>
              <a:cs typeface="Calibri"/>
              <a:sym typeface="Calibri"/>
            </a:endParaRPr>
          </a:p>
        </p:txBody>
      </p:sp>
      <p:sp>
        <p:nvSpPr>
          <p:cNvPr id="685" name="Google Shape;685;p20"/>
          <p:cNvSpPr txBox="1"/>
          <p:nvPr/>
        </p:nvSpPr>
        <p:spPr>
          <a:xfrm>
            <a:off x="315580" y="1491690"/>
            <a:ext cx="6760923" cy="4247317"/>
          </a:xfrm>
          <a:prstGeom prst="rect">
            <a:avLst/>
          </a:prstGeom>
          <a:noFill/>
          <a:ln>
            <a:noFill/>
          </a:ln>
        </p:spPr>
        <p:txBody>
          <a:bodyPr spcFirstLastPara="1" wrap="square" lIns="91425" tIns="45700" rIns="91425" bIns="45700" anchor="t" anchorCtr="0">
            <a:spAutoFit/>
          </a:bodyPr>
          <a:lstStyle/>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This institution tops the charts for teaching quality and student satisfaction, earning TEF Gold and accolades for employability. Situated amidst breathtaking landscapes, it offers a unique experience, surrounded by sea and mountains. Renowned for specific disciplines like Accounting &amp; Finance (4th), Business &amp; Management (13th), and International Politics (6th), it provides an exceptional academic environment. With a remarkable student satisfaction rating and an awe-inspiring location nestled between the Cambrian Mountains and Cardigan Bay, this university promises an unforgettable educational journey.</a:t>
            </a:r>
            <a:endParaRPr sz="1800" dirty="0">
              <a:solidFill>
                <a:schemeClr val="dk1"/>
              </a:solidFill>
              <a:latin typeface="Calibri"/>
              <a:ea typeface="Calibri"/>
              <a:cs typeface="Calibri"/>
              <a:sym typeface="Calibri"/>
            </a:endParaRPr>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IELTS – UG : Overall 6 with 6.5 in each PG: Overall 6 with 5.5 in each (Depends on Course)</a:t>
            </a:r>
            <a:endParaRPr sz="1800" dirty="0">
              <a:solidFill>
                <a:schemeClr val="dk1"/>
              </a:solidFill>
              <a:latin typeface="Calibri"/>
              <a:ea typeface="Calibri"/>
              <a:cs typeface="Calibri"/>
              <a:sym typeface="Calibri"/>
            </a:endParaRPr>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Academics - UG: 70%</a:t>
            </a:r>
            <a:endParaRPr dirty="0"/>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 PG : 50-55% </a:t>
            </a:r>
            <a:endParaRPr sz="1800" dirty="0">
              <a:solidFill>
                <a:schemeClr val="dk1"/>
              </a:solidFill>
              <a:latin typeface="Calibri"/>
              <a:ea typeface="Calibri"/>
              <a:cs typeface="Calibri"/>
              <a:sym typeface="Calibri"/>
            </a:endParaRPr>
          </a:p>
          <a:p>
            <a:pPr marL="285750" marR="0" lvl="0" indent="-285750" algn="just" rtl="0">
              <a:spcBef>
                <a:spcPts val="0"/>
              </a:spcBef>
              <a:spcAft>
                <a:spcPts val="0"/>
              </a:spcAft>
              <a:buClr>
                <a:schemeClr val="dk1"/>
              </a:buClr>
              <a:buSzPts val="1800"/>
              <a:buFont typeface="Calibri"/>
              <a:buChar char="•"/>
            </a:pPr>
            <a:r>
              <a:rPr lang="en-IN" sz="18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https://www.aber.ac.uk/en/</a:t>
            </a:r>
            <a:endParaRPr sz="1800" dirty="0">
              <a:solidFill>
                <a:schemeClr val="dk1"/>
              </a:solidFill>
              <a:latin typeface="Calibri"/>
              <a:ea typeface="Calibri"/>
              <a:cs typeface="Calibri"/>
              <a:sym typeface="Calibri"/>
            </a:endParaRPr>
          </a:p>
        </p:txBody>
      </p:sp>
      <p:pic>
        <p:nvPicPr>
          <p:cNvPr id="686" name="Google Shape;686;p20"/>
          <p:cNvPicPr preferRelativeResize="0"/>
          <p:nvPr/>
        </p:nvPicPr>
        <p:blipFill rotWithShape="1">
          <a:blip r:embed="rId4">
            <a:alphaModFix/>
          </a:blip>
          <a:srcRect l="25944" r="25944"/>
          <a:stretch/>
        </p:blipFill>
        <p:spPr>
          <a:xfrm>
            <a:off x="7200063" y="1534445"/>
            <a:ext cx="4676357" cy="3962423"/>
          </a:xfrm>
          <a:prstGeom prst="rect">
            <a:avLst/>
          </a:prstGeom>
          <a:noFill/>
          <a:ln>
            <a:noFill/>
          </a:ln>
          <a:effectLst>
            <a:outerShdw blurRad="107950" dist="12700" dir="5400000" algn="ctr">
              <a:srgbClr val="000000"/>
            </a:outerShdw>
          </a:effectLst>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sp>
        <p:nvSpPr>
          <p:cNvPr id="706" name="Google Shape;706;p21"/>
          <p:cNvSpPr/>
          <p:nvPr/>
        </p:nvSpPr>
        <p:spPr>
          <a:xfrm>
            <a:off x="2996800" y="346621"/>
            <a:ext cx="5511452" cy="745268"/>
          </a:xfrm>
          <a:prstGeom prst="rect">
            <a:avLst/>
          </a:prstGeom>
          <a:solidFill>
            <a:srgbClr val="F7CAAC"/>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2800" b="1">
                <a:solidFill>
                  <a:schemeClr val="dk1"/>
                </a:solidFill>
                <a:latin typeface="Gill Sans"/>
                <a:ea typeface="Gill Sans"/>
                <a:cs typeface="Gill Sans"/>
                <a:sym typeface="Gill Sans"/>
              </a:rPr>
              <a:t>  Bishop Grosseteste University</a:t>
            </a:r>
            <a:endParaRPr sz="2800" b="1">
              <a:solidFill>
                <a:schemeClr val="dk1"/>
              </a:solidFill>
              <a:latin typeface="Calibri"/>
              <a:ea typeface="Calibri"/>
              <a:cs typeface="Calibri"/>
              <a:sym typeface="Calibri"/>
            </a:endParaRPr>
          </a:p>
        </p:txBody>
      </p:sp>
      <p:sp>
        <p:nvSpPr>
          <p:cNvPr id="707" name="Google Shape;707;p21"/>
          <p:cNvSpPr txBox="1"/>
          <p:nvPr/>
        </p:nvSpPr>
        <p:spPr>
          <a:xfrm>
            <a:off x="315580" y="1296871"/>
            <a:ext cx="6760923" cy="4801314"/>
          </a:xfrm>
          <a:prstGeom prst="rect">
            <a:avLst/>
          </a:prstGeom>
          <a:noFill/>
          <a:ln>
            <a:noFill/>
          </a:ln>
        </p:spPr>
        <p:txBody>
          <a:bodyPr spcFirstLastPara="1" wrap="square" lIns="91425" tIns="45700" rIns="91425" bIns="45700" anchor="t" anchorCtr="0">
            <a:spAutoFit/>
          </a:bodyPr>
          <a:lstStyle/>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Located in the historic city of Lincoln for over 160 years, this institution, named after 13th-century figure Robert Grosseteste, accommodates thousands of students across diverse subjects. Notably, it's recognized as the most improved university in the Times and Sunday Times Good University Guide 2020 and ranks 64th in the UK. Renowned for teaching quality, it holds the 4th position in the country and offers an intimate setting for international students, fostering an authentic cultural exchange. With an impressive graduate employability rate of 91%, it stands as the second-highest among UK public universities and ranks among the top 3 for student satisfaction, ensuring a fulfilling educational journey..</a:t>
            </a:r>
            <a:endParaRPr sz="1800" dirty="0">
              <a:solidFill>
                <a:schemeClr val="dk1"/>
              </a:solidFill>
              <a:latin typeface="Calibri"/>
              <a:ea typeface="Calibri"/>
              <a:cs typeface="Calibri"/>
              <a:sym typeface="Calibri"/>
            </a:endParaRPr>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IELTS – UG : Overall 6 with 5.5 in each PG: Overall 6.5 with 6 in each</a:t>
            </a:r>
            <a:endParaRPr sz="1800" dirty="0">
              <a:solidFill>
                <a:schemeClr val="dk1"/>
              </a:solidFill>
              <a:latin typeface="Calibri"/>
              <a:ea typeface="Calibri"/>
              <a:cs typeface="Calibri"/>
              <a:sym typeface="Calibri"/>
            </a:endParaRPr>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Academics - UG: Min 65%</a:t>
            </a:r>
            <a:endParaRPr sz="1800" dirty="0">
              <a:solidFill>
                <a:schemeClr val="dk1"/>
              </a:solidFill>
              <a:latin typeface="Calibri"/>
              <a:ea typeface="Calibri"/>
              <a:cs typeface="Calibri"/>
              <a:sym typeface="Calibri"/>
            </a:endParaRPr>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 PG : Min 50%</a:t>
            </a:r>
            <a:endParaRPr sz="1800" dirty="0">
              <a:solidFill>
                <a:schemeClr val="dk1"/>
              </a:solidFill>
              <a:latin typeface="Calibri"/>
              <a:ea typeface="Calibri"/>
              <a:cs typeface="Calibri"/>
              <a:sym typeface="Calibri"/>
            </a:endParaRPr>
          </a:p>
          <a:p>
            <a:pPr marL="285750" marR="0" lvl="0" indent="-285750" algn="just" rtl="0">
              <a:spcBef>
                <a:spcPts val="0"/>
              </a:spcBef>
              <a:spcAft>
                <a:spcPts val="0"/>
              </a:spcAft>
              <a:buClr>
                <a:schemeClr val="dk1"/>
              </a:buClr>
              <a:buSzPts val="1800"/>
              <a:buFont typeface="Calibri"/>
              <a:buChar char="•"/>
            </a:pPr>
            <a:r>
              <a:rPr lang="en-IN" sz="18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https://www.bgu.ac.uk/apply-now/international</a:t>
            </a:r>
            <a:endParaRPr sz="1800" dirty="0">
              <a:solidFill>
                <a:schemeClr val="dk1"/>
              </a:solidFill>
              <a:latin typeface="Calibri"/>
              <a:ea typeface="Calibri"/>
              <a:cs typeface="Calibri"/>
              <a:sym typeface="Calibri"/>
            </a:endParaRPr>
          </a:p>
        </p:txBody>
      </p:sp>
      <p:pic>
        <p:nvPicPr>
          <p:cNvPr id="708" name="Google Shape;708;p21" descr="A building with a lawn and trees"/>
          <p:cNvPicPr preferRelativeResize="0"/>
          <p:nvPr/>
        </p:nvPicPr>
        <p:blipFill rotWithShape="1">
          <a:blip r:embed="rId4">
            <a:alphaModFix/>
          </a:blip>
          <a:srcRect l="13916" r="13916"/>
          <a:stretch/>
        </p:blipFill>
        <p:spPr>
          <a:xfrm>
            <a:off x="7681485" y="1647446"/>
            <a:ext cx="3962831" cy="3869692"/>
          </a:xfrm>
          <a:prstGeom prst="rect">
            <a:avLst/>
          </a:prstGeom>
          <a:noFill/>
          <a:ln>
            <a:noFill/>
          </a:ln>
          <a:effectLst>
            <a:outerShdw blurRad="107950" dist="12700" dir="5400000" algn="ctr">
              <a:srgbClr val="000000"/>
            </a:outerShdw>
          </a:effectLst>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sp>
        <p:nvSpPr>
          <p:cNvPr id="728" name="Google Shape;728;p22"/>
          <p:cNvSpPr/>
          <p:nvPr/>
        </p:nvSpPr>
        <p:spPr>
          <a:xfrm>
            <a:off x="2821435" y="269634"/>
            <a:ext cx="5954012" cy="745268"/>
          </a:xfrm>
          <a:prstGeom prst="rect">
            <a:avLst/>
          </a:prstGeom>
          <a:solidFill>
            <a:srgbClr val="F7CAAC"/>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2800" b="1">
                <a:solidFill>
                  <a:schemeClr val="dk1"/>
                </a:solidFill>
                <a:latin typeface="Gill Sans"/>
                <a:ea typeface="Gill Sans"/>
                <a:cs typeface="Gill Sans"/>
                <a:sym typeface="Gill Sans"/>
              </a:rPr>
              <a:t>  London Metropolitan University</a:t>
            </a:r>
            <a:endParaRPr sz="2800" b="1">
              <a:solidFill>
                <a:schemeClr val="dk1"/>
              </a:solidFill>
              <a:latin typeface="Calibri"/>
              <a:ea typeface="Calibri"/>
              <a:cs typeface="Calibri"/>
              <a:sym typeface="Calibri"/>
            </a:endParaRPr>
          </a:p>
        </p:txBody>
      </p:sp>
      <p:sp>
        <p:nvSpPr>
          <p:cNvPr id="729" name="Google Shape;729;p22"/>
          <p:cNvSpPr txBox="1"/>
          <p:nvPr/>
        </p:nvSpPr>
        <p:spPr>
          <a:xfrm>
            <a:off x="196891" y="1225689"/>
            <a:ext cx="6760923" cy="4770537"/>
          </a:xfrm>
          <a:prstGeom prst="rect">
            <a:avLst/>
          </a:prstGeom>
          <a:noFill/>
          <a:ln>
            <a:noFill/>
          </a:ln>
        </p:spPr>
        <p:txBody>
          <a:bodyPr spcFirstLastPara="1" wrap="square" lIns="91425" tIns="45700" rIns="91425" bIns="45700" anchor="t" anchorCtr="0">
            <a:spAutoFit/>
          </a:bodyPr>
          <a:lstStyle/>
          <a:p>
            <a:pPr marL="285750" marR="0" lvl="0" indent="-285750" rtl="0">
              <a:lnSpc>
                <a:spcPct val="100000"/>
              </a:lnSpc>
              <a:spcBef>
                <a:spcPts val="0"/>
              </a:spcBef>
              <a:spcAft>
                <a:spcPts val="0"/>
              </a:spcAft>
              <a:buClr>
                <a:schemeClr val="dk1"/>
              </a:buClr>
              <a:buSzPts val="1600"/>
              <a:buFont typeface="Calibri"/>
              <a:buChar char="•"/>
            </a:pPr>
            <a:r>
              <a:rPr lang="en-IN" sz="1600" b="1" dirty="0">
                <a:solidFill>
                  <a:schemeClr val="dk1"/>
                </a:solidFill>
                <a:latin typeface="Calibri"/>
                <a:ea typeface="Calibri"/>
                <a:cs typeface="Calibri"/>
                <a:sym typeface="Calibri"/>
              </a:rPr>
              <a:t>LMU, steeped in England's historic capital, boasts a legacy in education tracing back to 1848. Renowned for its exceptional specialized tuition, the university offers a diverse array of high-quality courses across various disciplines. With accolades such as fourth place for student satisfaction in London and sixth for teaching quality in the UK, it upholds its commitment to excellence. Holding prestigious accreditations from ACCA, CIPS, CIPD, The Law Society, and The Bar Council ensures industry recognition. Noteworthy achievements include top-ranking business and management courses for teaching quality and being the sixth producer of CEOs and managing directors nationwide, showcasing its prowess in nurturing future leaders. The university serves as a gateway to promising career opportunities with world-renowned organizations, solidifying its stature as a launchpad for professional success</a:t>
            </a:r>
            <a:endParaRPr dirty="0"/>
          </a:p>
          <a:p>
            <a:pPr marL="285750" marR="0" lvl="0" indent="-184150" rtl="0">
              <a:lnSpc>
                <a:spcPct val="100000"/>
              </a:lnSpc>
              <a:spcBef>
                <a:spcPts val="0"/>
              </a:spcBef>
              <a:spcAft>
                <a:spcPts val="0"/>
              </a:spcAft>
              <a:buClr>
                <a:schemeClr val="dk1"/>
              </a:buClr>
              <a:buSzPts val="1600"/>
              <a:buFont typeface="Calibri"/>
              <a:buNone/>
            </a:pPr>
            <a:endParaRPr sz="1600" dirty="0">
              <a:solidFill>
                <a:schemeClr val="dk1"/>
              </a:solidFill>
              <a:latin typeface="Calibri"/>
              <a:ea typeface="Calibri"/>
              <a:cs typeface="Calibri"/>
              <a:sym typeface="Calibri"/>
            </a:endParaRPr>
          </a:p>
          <a:p>
            <a:pPr marL="285750" marR="0" lvl="0" indent="-285750" rtl="0">
              <a:spcBef>
                <a:spcPts val="0"/>
              </a:spcBef>
              <a:spcAft>
                <a:spcPts val="0"/>
              </a:spcAft>
              <a:buClr>
                <a:schemeClr val="dk1"/>
              </a:buClr>
              <a:buSzPts val="1600"/>
              <a:buFont typeface="Calibri"/>
              <a:buChar char="•"/>
            </a:pPr>
            <a:r>
              <a:rPr lang="en-IN" sz="1600" b="1" dirty="0">
                <a:solidFill>
                  <a:schemeClr val="dk1"/>
                </a:solidFill>
                <a:latin typeface="Calibri"/>
                <a:ea typeface="Calibri"/>
                <a:cs typeface="Calibri"/>
                <a:sym typeface="Calibri"/>
              </a:rPr>
              <a:t>Pre Masters: </a:t>
            </a:r>
            <a:br>
              <a:rPr lang="en-IN" sz="1600" b="1" dirty="0">
                <a:solidFill>
                  <a:schemeClr val="dk1"/>
                </a:solidFill>
                <a:latin typeface="Calibri"/>
                <a:ea typeface="Calibri"/>
                <a:cs typeface="Calibri"/>
                <a:sym typeface="Calibri"/>
              </a:rPr>
            </a:br>
            <a:r>
              <a:rPr lang="en-IN" sz="1600" b="1" dirty="0">
                <a:solidFill>
                  <a:schemeClr val="dk1"/>
                </a:solidFill>
                <a:latin typeface="Calibri"/>
                <a:ea typeface="Calibri"/>
                <a:cs typeface="Calibri"/>
                <a:sym typeface="Calibri"/>
              </a:rPr>
              <a:t> Academic IELTS 5.5 overall (minimum 5.5 in each component)</a:t>
            </a:r>
            <a:br>
              <a:rPr lang="en-IN" sz="1600" b="1" dirty="0">
                <a:solidFill>
                  <a:schemeClr val="dk1"/>
                </a:solidFill>
                <a:latin typeface="Calibri"/>
                <a:ea typeface="Calibri"/>
                <a:cs typeface="Calibri"/>
                <a:sym typeface="Calibri"/>
              </a:rPr>
            </a:br>
            <a:r>
              <a:rPr lang="en-IN" sz="1600" b="1" dirty="0">
                <a:solidFill>
                  <a:schemeClr val="dk1"/>
                </a:solidFill>
                <a:latin typeface="Calibri"/>
                <a:ea typeface="Calibri"/>
                <a:cs typeface="Calibri"/>
                <a:sym typeface="Calibri"/>
              </a:rPr>
              <a:t> PTE - 59/59</a:t>
            </a:r>
            <a:endParaRPr dirty="0"/>
          </a:p>
          <a:p>
            <a:pPr marL="285750" marR="0" lvl="0" indent="-285750" rtl="0">
              <a:spcBef>
                <a:spcPts val="0"/>
              </a:spcBef>
              <a:spcAft>
                <a:spcPts val="0"/>
              </a:spcAft>
              <a:buClr>
                <a:schemeClr val="dk1"/>
              </a:buClr>
              <a:buSzPts val="1600"/>
              <a:buFont typeface="Calibri"/>
              <a:buChar char="•"/>
            </a:pPr>
            <a:r>
              <a:rPr lang="en-IN" sz="1600" b="1" dirty="0">
                <a:solidFill>
                  <a:schemeClr val="dk1"/>
                </a:solidFill>
                <a:latin typeface="Calibri"/>
                <a:ea typeface="Calibri"/>
                <a:cs typeface="Calibri"/>
                <a:sym typeface="Calibri"/>
              </a:rPr>
              <a:t>Academic: 40%</a:t>
            </a:r>
            <a:endParaRPr sz="1600" dirty="0">
              <a:solidFill>
                <a:schemeClr val="dk1"/>
              </a:solidFill>
              <a:latin typeface="Calibri"/>
              <a:ea typeface="Calibri"/>
              <a:cs typeface="Calibri"/>
              <a:sym typeface="Calibri"/>
            </a:endParaRPr>
          </a:p>
          <a:p>
            <a:pPr marL="285750" marR="0" lvl="0" indent="-285750" rtl="0">
              <a:spcBef>
                <a:spcPts val="0"/>
              </a:spcBef>
              <a:spcAft>
                <a:spcPts val="0"/>
              </a:spcAft>
              <a:buClr>
                <a:schemeClr val="dk1"/>
              </a:buClr>
              <a:buSzPts val="1600"/>
              <a:buFont typeface="Calibri"/>
              <a:buChar char="•"/>
            </a:pPr>
            <a:r>
              <a:rPr lang="en-IN" sz="16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https://www.londonmet.ac.uk/</a:t>
            </a:r>
            <a:endParaRPr sz="1600" dirty="0">
              <a:solidFill>
                <a:schemeClr val="dk1"/>
              </a:solidFill>
              <a:latin typeface="Calibri"/>
              <a:ea typeface="Calibri"/>
              <a:cs typeface="Calibri"/>
              <a:sym typeface="Calibri"/>
            </a:endParaRPr>
          </a:p>
        </p:txBody>
      </p:sp>
      <p:pic>
        <p:nvPicPr>
          <p:cNvPr id="730" name="Google Shape;730;p22" descr="A building with a sign on the front&#10;&#10;Description automatically generated"/>
          <p:cNvPicPr preferRelativeResize="0"/>
          <p:nvPr/>
        </p:nvPicPr>
        <p:blipFill rotWithShape="1">
          <a:blip r:embed="rId4">
            <a:alphaModFix/>
          </a:blip>
          <a:srcRect l="28991" r="28991"/>
          <a:stretch/>
        </p:blipFill>
        <p:spPr>
          <a:xfrm>
            <a:off x="7702895" y="1501393"/>
            <a:ext cx="4283901" cy="4315283"/>
          </a:xfrm>
          <a:prstGeom prst="rect">
            <a:avLst/>
          </a:prstGeom>
          <a:noFill/>
          <a:ln>
            <a:noFill/>
          </a:ln>
          <a:effectLst>
            <a:outerShdw blurRad="107950" dist="12700" dir="5400000" algn="ctr">
              <a:srgbClr val="000000"/>
            </a:outerShdw>
          </a:effec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735"/>
        <p:cNvGrpSpPr/>
        <p:nvPr/>
      </p:nvGrpSpPr>
      <p:grpSpPr>
        <a:xfrm>
          <a:off x="0" y="0"/>
          <a:ext cx="0" cy="0"/>
          <a:chOff x="0" y="0"/>
          <a:chExt cx="0" cy="0"/>
        </a:xfrm>
      </p:grpSpPr>
      <p:sp>
        <p:nvSpPr>
          <p:cNvPr id="751" name="Google Shape;751;p23"/>
          <p:cNvSpPr/>
          <p:nvPr/>
        </p:nvSpPr>
        <p:spPr>
          <a:xfrm>
            <a:off x="2073008" y="261288"/>
            <a:ext cx="6760922" cy="745268"/>
          </a:xfrm>
          <a:prstGeom prst="rect">
            <a:avLst/>
          </a:prstGeom>
          <a:solidFill>
            <a:srgbClr val="F7CAAC"/>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2800" b="1">
                <a:solidFill>
                  <a:schemeClr val="dk1"/>
                </a:solidFill>
                <a:latin typeface="Gill Sans"/>
                <a:ea typeface="Gill Sans"/>
                <a:cs typeface="Gill Sans"/>
                <a:sym typeface="Gill Sans"/>
              </a:rPr>
              <a:t>  Royal Holloway, University of London</a:t>
            </a:r>
            <a:endParaRPr sz="2800" b="1">
              <a:solidFill>
                <a:schemeClr val="dk1"/>
              </a:solidFill>
              <a:latin typeface="Calibri"/>
              <a:ea typeface="Calibri"/>
              <a:cs typeface="Calibri"/>
              <a:sym typeface="Calibri"/>
            </a:endParaRPr>
          </a:p>
        </p:txBody>
      </p:sp>
      <p:sp>
        <p:nvSpPr>
          <p:cNvPr id="752" name="Google Shape;752;p23"/>
          <p:cNvSpPr txBox="1"/>
          <p:nvPr/>
        </p:nvSpPr>
        <p:spPr>
          <a:xfrm>
            <a:off x="303755" y="1249551"/>
            <a:ext cx="6760923" cy="4801274"/>
          </a:xfrm>
          <a:prstGeom prst="rect">
            <a:avLst/>
          </a:prstGeom>
          <a:noFill/>
          <a:ln>
            <a:noFill/>
          </a:ln>
        </p:spPr>
        <p:txBody>
          <a:bodyPr spcFirstLastPara="1" wrap="square" lIns="91425" tIns="45700" rIns="91425" bIns="45700" anchor="t" anchorCtr="0">
            <a:spAutoFit/>
          </a:bodyPr>
          <a:lstStyle/>
          <a:p>
            <a:pPr marL="285750" marR="0" lvl="0" indent="-285750" algn="just" rtl="0">
              <a:lnSpc>
                <a:spcPct val="100000"/>
              </a:lnSpc>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Royal Holloway, University of London stands as a beacon of academic excellence and innovation. The institution has earned a well-deserved reputation for its strong academic programmes and impactful research output, consistently ranking among the top universities in the UK and worldwide. Tin the most recent Research Excellence Framework, it was confirmed that Royal Holloway sits within the top 25% of universities in the UK for research which is rated world-leading or internationally excellent. 30% of research was rated, the highest category and several departments are in the top five highest scoring for their subject in the UK</a:t>
            </a:r>
            <a:endParaRPr sz="1800" dirty="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IELTS – 6.5 Overall / 5.5 each (Note: required scores vary depending on the language demands of the subject you wish to study</a:t>
            </a:r>
            <a:endParaRPr sz="1800" b="1" dirty="0">
              <a:solidFill>
                <a:srgbClr val="000000"/>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Academics - 80% to 85%, (depends  on course)</a:t>
            </a:r>
            <a:endParaRPr dirty="0"/>
          </a:p>
          <a:p>
            <a:pPr marL="285750" marR="0" lvl="0" indent="-285750" algn="l"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 PG :55% to 65% (depends  on Course)</a:t>
            </a:r>
            <a:endParaRPr sz="1800" dirty="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Calibri"/>
              <a:buChar char="•"/>
            </a:pPr>
            <a:r>
              <a:rPr lang="en-IN" sz="18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https://www.royalholloway.ac.uk/</a:t>
            </a:r>
            <a:endParaRPr dirty="0"/>
          </a:p>
        </p:txBody>
      </p:sp>
      <p:pic>
        <p:nvPicPr>
          <p:cNvPr id="753" name="Google Shape;753;p23" descr="A large brick building with a lawn with Holloway in the background"/>
          <p:cNvPicPr preferRelativeResize="0"/>
          <p:nvPr/>
        </p:nvPicPr>
        <p:blipFill rotWithShape="1">
          <a:blip r:embed="rId4">
            <a:alphaModFix/>
          </a:blip>
          <a:srcRect l="27447" r="27447"/>
          <a:stretch/>
        </p:blipFill>
        <p:spPr>
          <a:xfrm>
            <a:off x="7221270" y="1267844"/>
            <a:ext cx="4685779" cy="4491100"/>
          </a:xfrm>
          <a:prstGeom prst="rect">
            <a:avLst/>
          </a:prstGeom>
          <a:noFill/>
          <a:ln>
            <a:noFill/>
          </a:ln>
          <a:effectLst>
            <a:outerShdw blurRad="107950" dist="12700" dir="5400000" algn="ctr">
              <a:srgbClr val="000000"/>
            </a:outerShdw>
          </a:effec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757"/>
        <p:cNvGrpSpPr/>
        <p:nvPr/>
      </p:nvGrpSpPr>
      <p:grpSpPr>
        <a:xfrm>
          <a:off x="0" y="0"/>
          <a:ext cx="0" cy="0"/>
          <a:chOff x="0" y="0"/>
          <a:chExt cx="0" cy="0"/>
        </a:xfrm>
      </p:grpSpPr>
      <p:sp>
        <p:nvSpPr>
          <p:cNvPr id="773" name="Google Shape;773;p24"/>
          <p:cNvSpPr/>
          <p:nvPr/>
        </p:nvSpPr>
        <p:spPr>
          <a:xfrm>
            <a:off x="2996800" y="346621"/>
            <a:ext cx="5511452" cy="745268"/>
          </a:xfrm>
          <a:prstGeom prst="rect">
            <a:avLst/>
          </a:prstGeom>
          <a:solidFill>
            <a:srgbClr val="F7CAAC"/>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2800" b="1">
                <a:solidFill>
                  <a:schemeClr val="dk1"/>
                </a:solidFill>
                <a:latin typeface="Gill Sans"/>
                <a:ea typeface="Gill Sans"/>
                <a:cs typeface="Gill Sans"/>
                <a:sym typeface="Gill Sans"/>
              </a:rPr>
              <a:t>    Holmes Institute Dublin</a:t>
            </a:r>
            <a:endParaRPr sz="2800" b="1">
              <a:solidFill>
                <a:schemeClr val="dk1"/>
              </a:solidFill>
              <a:latin typeface="Calibri"/>
              <a:ea typeface="Calibri"/>
              <a:cs typeface="Calibri"/>
              <a:sym typeface="Calibri"/>
            </a:endParaRPr>
          </a:p>
        </p:txBody>
      </p:sp>
      <p:sp>
        <p:nvSpPr>
          <p:cNvPr id="774" name="Google Shape;774;p24"/>
          <p:cNvSpPr txBox="1"/>
          <p:nvPr/>
        </p:nvSpPr>
        <p:spPr>
          <a:xfrm>
            <a:off x="303755" y="1249551"/>
            <a:ext cx="6760923" cy="4524315"/>
          </a:xfrm>
          <a:prstGeom prst="rect">
            <a:avLst/>
          </a:prstGeom>
          <a:noFill/>
          <a:ln>
            <a:noFill/>
          </a:ln>
        </p:spPr>
        <p:txBody>
          <a:bodyPr spcFirstLastPara="1" wrap="square" lIns="91425" tIns="45700" rIns="91425" bIns="45700" anchor="t" anchorCtr="0">
            <a:spAutoFit/>
          </a:bodyPr>
          <a:lstStyle/>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With a rich history spanning over 30 years, Holmes Institute has been instrumental in shaping exceptional business graduates who make global impacts. Their new campus in Dublin embodies their commitment, offering top-tier educators and dynamic programs at the pulse of modern business. Boasting 85,000+ successful graduates, spread across 19 centres globally and representing over 80 nationalities concurrently, the institute stands as a beacon of diverse and acclaimed education. Moreover, their courses, accredited by QQI (Quality and Qualifications Ireland) and listed on the ILEP, ensure recognized and quality education for aspiring professionals.</a:t>
            </a:r>
            <a:endParaRPr sz="1800" dirty="0">
              <a:solidFill>
                <a:schemeClr val="dk1"/>
              </a:solidFill>
              <a:latin typeface="Calibri"/>
              <a:ea typeface="Calibri"/>
              <a:cs typeface="Calibri"/>
              <a:sym typeface="Calibri"/>
            </a:endParaRPr>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IELTS – UG : 6.0 Overall (No minimum in any module)</a:t>
            </a:r>
            <a:endParaRPr sz="1800" dirty="0">
              <a:solidFill>
                <a:schemeClr val="dk1"/>
              </a:solidFill>
              <a:latin typeface="Calibri"/>
              <a:ea typeface="Calibri"/>
              <a:cs typeface="Calibri"/>
              <a:sym typeface="Calibri"/>
            </a:endParaRPr>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 PG:95 Overall (No minimum in any module)</a:t>
            </a:r>
            <a:endParaRPr sz="1800" dirty="0">
              <a:solidFill>
                <a:schemeClr val="dk1"/>
              </a:solidFill>
              <a:latin typeface="Calibri"/>
              <a:ea typeface="Calibri"/>
              <a:cs typeface="Calibri"/>
              <a:sym typeface="Calibri"/>
            </a:endParaRPr>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Academics - UG: 60% average (5 best), (depends  on profile)</a:t>
            </a:r>
            <a:endParaRPr sz="1800" dirty="0">
              <a:solidFill>
                <a:schemeClr val="dk1"/>
              </a:solidFill>
              <a:latin typeface="Calibri"/>
              <a:ea typeface="Calibri"/>
              <a:cs typeface="Calibri"/>
              <a:sym typeface="Calibri"/>
            </a:endParaRPr>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 PG : 55% / 70% * (depends  on Bords)</a:t>
            </a:r>
            <a:endParaRPr sz="1800" dirty="0">
              <a:solidFill>
                <a:schemeClr val="dk1"/>
              </a:solidFill>
              <a:latin typeface="Calibri"/>
              <a:ea typeface="Calibri"/>
              <a:cs typeface="Calibri"/>
              <a:sym typeface="Calibri"/>
            </a:endParaRPr>
          </a:p>
          <a:p>
            <a:pPr marL="285750" marR="0" lvl="0" indent="-285750" algn="just" rtl="0">
              <a:spcBef>
                <a:spcPts val="0"/>
              </a:spcBef>
              <a:spcAft>
                <a:spcPts val="0"/>
              </a:spcAft>
              <a:buClr>
                <a:schemeClr val="dk1"/>
              </a:buClr>
              <a:buSzPts val="1800"/>
              <a:buFont typeface="Calibri"/>
              <a:buChar char="•"/>
            </a:pPr>
            <a:r>
              <a:rPr lang="en-IN" sz="18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https://www.hid.ie/</a:t>
            </a:r>
            <a:endParaRPr dirty="0"/>
          </a:p>
        </p:txBody>
      </p:sp>
      <p:pic>
        <p:nvPicPr>
          <p:cNvPr id="775" name="Google Shape;775;p24" descr="A grass field next to a building&#10;&#10;Description automatically generated"/>
          <p:cNvPicPr preferRelativeResize="0"/>
          <p:nvPr/>
        </p:nvPicPr>
        <p:blipFill rotWithShape="1">
          <a:blip r:embed="rId4">
            <a:alphaModFix/>
          </a:blip>
          <a:srcRect l="4940" r="4939"/>
          <a:stretch/>
        </p:blipFill>
        <p:spPr>
          <a:xfrm>
            <a:off x="7361155" y="1460189"/>
            <a:ext cx="4527090" cy="4241100"/>
          </a:xfrm>
          <a:prstGeom prst="rect">
            <a:avLst/>
          </a:prstGeom>
          <a:noFill/>
          <a:ln>
            <a:noFill/>
          </a:ln>
          <a:effectLst>
            <a:outerShdw blurRad="107950" dist="12700" dir="5400000" algn="ctr">
              <a:srgbClr val="000000"/>
            </a:outerShdw>
          </a:effectLst>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sp>
        <p:nvSpPr>
          <p:cNvPr id="795" name="Google Shape;795;p25"/>
          <p:cNvSpPr/>
          <p:nvPr/>
        </p:nvSpPr>
        <p:spPr>
          <a:xfrm>
            <a:off x="2996800" y="346621"/>
            <a:ext cx="5511452" cy="745268"/>
          </a:xfrm>
          <a:prstGeom prst="rect">
            <a:avLst/>
          </a:prstGeom>
          <a:solidFill>
            <a:srgbClr val="F7CAAC"/>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2800" b="1">
                <a:solidFill>
                  <a:schemeClr val="dk1"/>
                </a:solidFill>
                <a:latin typeface="Gill Sans"/>
                <a:ea typeface="Gill Sans"/>
                <a:cs typeface="Gill Sans"/>
                <a:sym typeface="Gill Sans"/>
              </a:rPr>
              <a:t>       University of Bedfordshire</a:t>
            </a:r>
            <a:endParaRPr sz="2800" b="1">
              <a:solidFill>
                <a:schemeClr val="dk1"/>
              </a:solidFill>
              <a:latin typeface="Calibri"/>
              <a:ea typeface="Calibri"/>
              <a:cs typeface="Calibri"/>
              <a:sym typeface="Calibri"/>
            </a:endParaRPr>
          </a:p>
        </p:txBody>
      </p:sp>
      <p:sp>
        <p:nvSpPr>
          <p:cNvPr id="796" name="Google Shape;796;p25"/>
          <p:cNvSpPr txBox="1"/>
          <p:nvPr/>
        </p:nvSpPr>
        <p:spPr>
          <a:xfrm>
            <a:off x="287427" y="1699082"/>
            <a:ext cx="6760923" cy="3139321"/>
          </a:xfrm>
          <a:prstGeom prst="rect">
            <a:avLst/>
          </a:prstGeom>
          <a:noFill/>
          <a:ln>
            <a:noFill/>
          </a:ln>
        </p:spPr>
        <p:txBody>
          <a:bodyPr spcFirstLastPara="1" wrap="square" lIns="91425" tIns="45700" rIns="91425" bIns="45700" anchor="t" anchorCtr="0">
            <a:spAutoFit/>
          </a:bodyPr>
          <a:lstStyle/>
          <a:p>
            <a:pPr marL="285750" marR="0" lvl="0" indent="-285750" algn="just" rtl="0">
              <a:lnSpc>
                <a:spcPct val="100000"/>
              </a:lnSpc>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The advantages of studying at the University of Bedfordshire have never been greater: Courses taught by leading experts in their fields, with many lecturers presenting their work at international and national conferences. The university is also an internationally recognized and award-winning institution with a heritage of quality education that goes back more than 100 years.</a:t>
            </a:r>
            <a:endParaRPr sz="1800" dirty="0">
              <a:solidFill>
                <a:schemeClr val="dk1"/>
              </a:solidFill>
              <a:latin typeface="Calibri"/>
              <a:ea typeface="Calibri"/>
              <a:cs typeface="Calibri"/>
              <a:sym typeface="Calibri"/>
            </a:endParaRPr>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IELTS – 6 Overall / 5.5 each element (Note: some courses may require higher levels of English)</a:t>
            </a:r>
            <a:endParaRPr dirty="0"/>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Academics - UG 60%, (depends  on course)</a:t>
            </a:r>
            <a:endParaRPr dirty="0"/>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 PG :55% (depends  on Course)</a:t>
            </a:r>
            <a:endParaRPr sz="1800" dirty="0">
              <a:solidFill>
                <a:schemeClr val="dk1"/>
              </a:solidFill>
              <a:latin typeface="Calibri"/>
              <a:ea typeface="Calibri"/>
              <a:cs typeface="Calibri"/>
              <a:sym typeface="Calibri"/>
            </a:endParaRPr>
          </a:p>
          <a:p>
            <a:pPr marL="285750" marR="0" lvl="0" indent="-285750" algn="just" rtl="0">
              <a:spcBef>
                <a:spcPts val="0"/>
              </a:spcBef>
              <a:spcAft>
                <a:spcPts val="0"/>
              </a:spcAft>
              <a:buClr>
                <a:schemeClr val="dk1"/>
              </a:buClr>
              <a:buSzPts val="1800"/>
              <a:buFont typeface="Calibri"/>
              <a:buChar char="•"/>
            </a:pPr>
            <a:r>
              <a:rPr lang="en-IN" sz="18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https://www.beds.ac.uk/</a:t>
            </a:r>
            <a:endParaRPr sz="1800" dirty="0">
              <a:solidFill>
                <a:schemeClr val="dk1"/>
              </a:solidFill>
              <a:latin typeface="Calibri"/>
              <a:ea typeface="Calibri"/>
              <a:cs typeface="Calibri"/>
              <a:sym typeface="Calibri"/>
            </a:endParaRPr>
          </a:p>
        </p:txBody>
      </p:sp>
      <p:pic>
        <p:nvPicPr>
          <p:cNvPr id="797" name="Google Shape;797;p25" descr="A building with glass windows"/>
          <p:cNvPicPr preferRelativeResize="0"/>
          <p:nvPr/>
        </p:nvPicPr>
        <p:blipFill rotWithShape="1">
          <a:blip r:embed="rId4">
            <a:alphaModFix/>
          </a:blip>
          <a:srcRect l="26003" r="26003"/>
          <a:stretch/>
        </p:blipFill>
        <p:spPr>
          <a:xfrm>
            <a:off x="7449060" y="1438510"/>
            <a:ext cx="4334952" cy="4387541"/>
          </a:xfrm>
          <a:prstGeom prst="rect">
            <a:avLst/>
          </a:prstGeom>
          <a:noFill/>
          <a:ln>
            <a:noFill/>
          </a:ln>
          <a:effectLst>
            <a:outerShdw blurRad="107950" dist="12700" dir="5400000" algn="ctr">
              <a:srgbClr val="000000"/>
            </a:outerShdw>
          </a:effectLst>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801"/>
        <p:cNvGrpSpPr/>
        <p:nvPr/>
      </p:nvGrpSpPr>
      <p:grpSpPr>
        <a:xfrm>
          <a:off x="0" y="0"/>
          <a:ext cx="0" cy="0"/>
          <a:chOff x="0" y="0"/>
          <a:chExt cx="0" cy="0"/>
        </a:xfrm>
      </p:grpSpPr>
      <p:sp>
        <p:nvSpPr>
          <p:cNvPr id="817" name="Google Shape;817;p26"/>
          <p:cNvSpPr/>
          <p:nvPr/>
        </p:nvSpPr>
        <p:spPr>
          <a:xfrm>
            <a:off x="1954060" y="346621"/>
            <a:ext cx="6554192" cy="745268"/>
          </a:xfrm>
          <a:prstGeom prst="rect">
            <a:avLst/>
          </a:prstGeom>
          <a:solidFill>
            <a:srgbClr val="F7CAAC"/>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2800" b="1">
                <a:solidFill>
                  <a:schemeClr val="dk1"/>
                </a:solidFill>
                <a:latin typeface="Gill Sans"/>
                <a:ea typeface="Gill Sans"/>
                <a:cs typeface="Gill Sans"/>
                <a:sym typeface="Gill Sans"/>
              </a:rPr>
              <a:t>   St. George's, University of London</a:t>
            </a:r>
            <a:endParaRPr sz="2800" b="1">
              <a:solidFill>
                <a:schemeClr val="dk1"/>
              </a:solidFill>
              <a:latin typeface="Calibri"/>
              <a:ea typeface="Calibri"/>
              <a:cs typeface="Calibri"/>
              <a:sym typeface="Calibri"/>
            </a:endParaRPr>
          </a:p>
        </p:txBody>
      </p:sp>
      <p:sp>
        <p:nvSpPr>
          <p:cNvPr id="818" name="Google Shape;818;p26"/>
          <p:cNvSpPr txBox="1"/>
          <p:nvPr/>
        </p:nvSpPr>
        <p:spPr>
          <a:xfrm>
            <a:off x="287427" y="1699082"/>
            <a:ext cx="6760923" cy="2862322"/>
          </a:xfrm>
          <a:prstGeom prst="rect">
            <a:avLst/>
          </a:prstGeom>
          <a:noFill/>
          <a:ln>
            <a:noFill/>
          </a:ln>
        </p:spPr>
        <p:txBody>
          <a:bodyPr spcFirstLastPara="1" wrap="square" lIns="91425" tIns="45700" rIns="91425" bIns="45700" anchor="t" anchorCtr="0">
            <a:spAutoFit/>
          </a:bodyPr>
          <a:lstStyle/>
          <a:p>
            <a:pPr marL="285750" marR="0" lvl="0" indent="-285750" algn="just" rtl="0">
              <a:lnSpc>
                <a:spcPct val="100000"/>
              </a:lnSpc>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We are the only UK university to share a campus with a teaching hospital, St George's University Hospitals NHS Foundation Trust, so you are immersed in a professional environment from day one. You can walk from lecture theatre to laboratory to hospital ward or clinic with ease.</a:t>
            </a:r>
            <a:endParaRPr sz="1800" dirty="0">
              <a:solidFill>
                <a:schemeClr val="dk1"/>
              </a:solidFill>
              <a:latin typeface="Calibri"/>
              <a:ea typeface="Calibri"/>
              <a:cs typeface="Calibri"/>
              <a:sym typeface="Calibri"/>
            </a:endParaRPr>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IELTS – 6.5 Overall / 5 each element (Note: some courses may require higher levels of English)</a:t>
            </a:r>
            <a:endParaRPr dirty="0"/>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Academics - Depends  on course</a:t>
            </a:r>
            <a:endParaRPr dirty="0"/>
          </a:p>
          <a:p>
            <a:pPr marL="285750" marR="0" lvl="0" indent="-285750" algn="just" rtl="0">
              <a:spcBef>
                <a:spcPts val="0"/>
              </a:spcBef>
              <a:spcAft>
                <a:spcPts val="0"/>
              </a:spcAft>
              <a:buClr>
                <a:schemeClr val="dk1"/>
              </a:buClr>
              <a:buSzPts val="1800"/>
              <a:buFont typeface="Calibri"/>
              <a:buChar char="•"/>
            </a:pPr>
            <a:r>
              <a:rPr lang="en-IN" sz="18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https://www.sgul.ac.uk/</a:t>
            </a:r>
            <a:endParaRPr dirty="0"/>
          </a:p>
          <a:p>
            <a:pPr marL="285750" marR="0" lvl="0" indent="-171450" algn="just" rtl="0">
              <a:spcBef>
                <a:spcPts val="0"/>
              </a:spcBef>
              <a:spcAft>
                <a:spcPts val="0"/>
              </a:spcAft>
              <a:buClr>
                <a:schemeClr val="dk1"/>
              </a:buClr>
              <a:buSzPts val="1800"/>
              <a:buFont typeface="Calibri"/>
              <a:buNone/>
            </a:pPr>
            <a:endParaRPr sz="1800" dirty="0">
              <a:solidFill>
                <a:schemeClr val="dk1"/>
              </a:solidFill>
              <a:latin typeface="Calibri"/>
              <a:ea typeface="Calibri"/>
              <a:cs typeface="Calibri"/>
              <a:sym typeface="Calibri"/>
            </a:endParaRPr>
          </a:p>
        </p:txBody>
      </p:sp>
      <p:pic>
        <p:nvPicPr>
          <p:cNvPr id="819" name="Google Shape;819;p26" descr="A low angle view of a building"/>
          <p:cNvPicPr preferRelativeResize="0"/>
          <p:nvPr/>
        </p:nvPicPr>
        <p:blipFill rotWithShape="1">
          <a:blip r:embed="rId4">
            <a:alphaModFix/>
          </a:blip>
          <a:srcRect l="29709" r="29709"/>
          <a:stretch/>
        </p:blipFill>
        <p:spPr>
          <a:xfrm>
            <a:off x="7128316" y="1699082"/>
            <a:ext cx="4776257" cy="3890614"/>
          </a:xfrm>
          <a:prstGeom prst="rect">
            <a:avLst/>
          </a:prstGeom>
          <a:noFill/>
          <a:ln>
            <a:noFill/>
          </a:ln>
          <a:effectLst>
            <a:outerShdw blurRad="107950" dist="12700" dir="5400000" algn="ctr">
              <a:srgbClr val="000000"/>
            </a:outerShdw>
          </a:effectLst>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823"/>
        <p:cNvGrpSpPr/>
        <p:nvPr/>
      </p:nvGrpSpPr>
      <p:grpSpPr>
        <a:xfrm>
          <a:off x="0" y="0"/>
          <a:ext cx="0" cy="0"/>
          <a:chOff x="0" y="0"/>
          <a:chExt cx="0" cy="0"/>
        </a:xfrm>
      </p:grpSpPr>
      <p:sp>
        <p:nvSpPr>
          <p:cNvPr id="839" name="Google Shape;839;p27"/>
          <p:cNvSpPr/>
          <p:nvPr/>
        </p:nvSpPr>
        <p:spPr>
          <a:xfrm>
            <a:off x="2959222" y="368300"/>
            <a:ext cx="5511452" cy="745268"/>
          </a:xfrm>
          <a:prstGeom prst="rect">
            <a:avLst/>
          </a:prstGeom>
          <a:solidFill>
            <a:srgbClr val="F7CAAC"/>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2800" b="1">
                <a:solidFill>
                  <a:schemeClr val="dk1"/>
                </a:solidFill>
                <a:latin typeface="Gill Sans"/>
                <a:ea typeface="Gill Sans"/>
                <a:cs typeface="Gill Sans"/>
                <a:sym typeface="Gill Sans"/>
              </a:rPr>
              <a:t>University of Leicester</a:t>
            </a:r>
            <a:endParaRPr sz="2800" b="1">
              <a:solidFill>
                <a:schemeClr val="dk1"/>
              </a:solidFill>
              <a:latin typeface="Calibri"/>
              <a:ea typeface="Calibri"/>
              <a:cs typeface="Calibri"/>
              <a:sym typeface="Calibri"/>
            </a:endParaRPr>
          </a:p>
        </p:txBody>
      </p:sp>
      <p:sp>
        <p:nvSpPr>
          <p:cNvPr id="840" name="Google Shape;840;p27"/>
          <p:cNvSpPr txBox="1"/>
          <p:nvPr/>
        </p:nvSpPr>
        <p:spPr>
          <a:xfrm>
            <a:off x="287427" y="1699082"/>
            <a:ext cx="6760923" cy="2862322"/>
          </a:xfrm>
          <a:prstGeom prst="rect">
            <a:avLst/>
          </a:prstGeom>
          <a:noFill/>
          <a:ln>
            <a:noFill/>
          </a:ln>
        </p:spPr>
        <p:txBody>
          <a:bodyPr spcFirstLastPara="1" wrap="square" lIns="91425" tIns="45700" rIns="91425" bIns="45700" anchor="t" anchorCtr="0">
            <a:spAutoFit/>
          </a:bodyPr>
          <a:lstStyle/>
          <a:p>
            <a:pPr marL="285750" marR="0" lvl="0" indent="-285750" algn="just" rtl="0">
              <a:lnSpc>
                <a:spcPct val="100000"/>
              </a:lnSpc>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Leicester offers more than 150 different degrees across 30 subjects. Most courses include an optional year abroad in one of 27 other countries. Leicester is also a top 25 university in the UK and is ranked 170th in the world out of more than 1,500 universities across 93 countries*.</a:t>
            </a:r>
            <a:endParaRPr sz="1800" dirty="0">
              <a:solidFill>
                <a:schemeClr val="dk1"/>
              </a:solidFill>
              <a:latin typeface="Calibri"/>
              <a:ea typeface="Calibri"/>
              <a:cs typeface="Calibri"/>
              <a:sym typeface="Calibri"/>
            </a:endParaRPr>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IELTS – 6 Overall / 5.5 each element (Note: some courses may require higher levels of English)</a:t>
            </a:r>
            <a:endParaRPr dirty="0"/>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Academics - UG 65%, (depends  on course)</a:t>
            </a:r>
            <a:endParaRPr dirty="0"/>
          </a:p>
          <a:p>
            <a:pPr marL="285750" marR="0" lvl="0" indent="-285750" algn="just" rtl="0">
              <a:spcBef>
                <a:spcPts val="0"/>
              </a:spcBef>
              <a:spcAft>
                <a:spcPts val="0"/>
              </a:spcAft>
              <a:buClr>
                <a:schemeClr val="dk1"/>
              </a:buClr>
              <a:buSzPts val="1800"/>
              <a:buFont typeface="Calibri"/>
              <a:buChar char="•"/>
            </a:pPr>
            <a:r>
              <a:rPr lang="en-IN" sz="1800" b="1" dirty="0">
                <a:solidFill>
                  <a:schemeClr val="dk1"/>
                </a:solidFill>
                <a:latin typeface="Calibri"/>
                <a:ea typeface="Calibri"/>
                <a:cs typeface="Calibri"/>
                <a:sym typeface="Calibri"/>
              </a:rPr>
              <a:t> PG 605% (depends  on Course)</a:t>
            </a:r>
            <a:endParaRPr sz="1800" dirty="0">
              <a:solidFill>
                <a:schemeClr val="dk1"/>
              </a:solidFill>
              <a:latin typeface="Calibri"/>
              <a:ea typeface="Calibri"/>
              <a:cs typeface="Calibri"/>
              <a:sym typeface="Calibri"/>
            </a:endParaRPr>
          </a:p>
          <a:p>
            <a:pPr marL="285750" marR="0" lvl="0" indent="-285750" algn="just" rtl="0">
              <a:spcBef>
                <a:spcPts val="0"/>
              </a:spcBef>
              <a:spcAft>
                <a:spcPts val="0"/>
              </a:spcAft>
              <a:buClr>
                <a:schemeClr val="dk1"/>
              </a:buClr>
              <a:buSzPts val="1800"/>
              <a:buFont typeface="Calibri"/>
              <a:buChar char="•"/>
            </a:pPr>
            <a:r>
              <a:rPr lang="en-IN" sz="18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https://le.ac.uk/</a:t>
            </a:r>
            <a:endParaRPr dirty="0"/>
          </a:p>
        </p:txBody>
      </p:sp>
      <p:pic>
        <p:nvPicPr>
          <p:cNvPr id="841" name="Google Shape;841;p27" descr="A building with a lawn and people sitting on it&#10;&#10;Description automatically generated"/>
          <p:cNvPicPr preferRelativeResize="0"/>
          <p:nvPr/>
        </p:nvPicPr>
        <p:blipFill rotWithShape="1">
          <a:blip r:embed="rId4">
            <a:alphaModFix/>
          </a:blip>
          <a:srcRect l="26803" r="26803"/>
          <a:stretch/>
        </p:blipFill>
        <p:spPr>
          <a:xfrm>
            <a:off x="7158324" y="1442205"/>
            <a:ext cx="4856222" cy="4264220"/>
          </a:xfrm>
          <a:prstGeom prst="rect">
            <a:avLst/>
          </a:prstGeom>
          <a:noFill/>
          <a:ln>
            <a:noFill/>
          </a:ln>
          <a:effectLst>
            <a:outerShdw blurRad="107950" dist="12700" dir="5400000" algn="ctr">
              <a:srgbClr val="000000"/>
            </a:outerShdw>
          </a:effectLst>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845"/>
        <p:cNvGrpSpPr/>
        <p:nvPr/>
      </p:nvGrpSpPr>
      <p:grpSpPr>
        <a:xfrm>
          <a:off x="0" y="0"/>
          <a:ext cx="0" cy="0"/>
          <a:chOff x="0" y="0"/>
          <a:chExt cx="0" cy="0"/>
        </a:xfrm>
      </p:grpSpPr>
      <p:sp>
        <p:nvSpPr>
          <p:cNvPr id="861" name="Google Shape;861;p28"/>
          <p:cNvSpPr/>
          <p:nvPr/>
        </p:nvSpPr>
        <p:spPr>
          <a:xfrm>
            <a:off x="2939143" y="368300"/>
            <a:ext cx="5251268" cy="715917"/>
          </a:xfrm>
          <a:prstGeom prst="rect">
            <a:avLst/>
          </a:prstGeom>
          <a:solidFill>
            <a:srgbClr val="F7CAAC"/>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2800" b="1">
                <a:solidFill>
                  <a:schemeClr val="dk1"/>
                </a:solidFill>
                <a:latin typeface="Calibri"/>
                <a:ea typeface="Calibri"/>
                <a:cs typeface="Calibri"/>
                <a:sym typeface="Calibri"/>
              </a:rPr>
              <a:t>Documents Requirements</a:t>
            </a:r>
            <a:endParaRPr/>
          </a:p>
        </p:txBody>
      </p:sp>
      <p:sp>
        <p:nvSpPr>
          <p:cNvPr id="862" name="Google Shape;862;p28"/>
          <p:cNvSpPr txBox="1"/>
          <p:nvPr/>
        </p:nvSpPr>
        <p:spPr>
          <a:xfrm>
            <a:off x="4820194" y="2312126"/>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863" name="Google Shape;863;p28"/>
          <p:cNvGrpSpPr/>
          <p:nvPr/>
        </p:nvGrpSpPr>
        <p:grpSpPr>
          <a:xfrm>
            <a:off x="-5190978" y="697119"/>
            <a:ext cx="14671007" cy="5871250"/>
            <a:chOff x="-4928081" y="-755398"/>
            <a:chExt cx="12422213" cy="5871250"/>
          </a:xfrm>
        </p:grpSpPr>
        <p:sp>
          <p:nvSpPr>
            <p:cNvPr id="864" name="Google Shape;864;p28"/>
            <p:cNvSpPr/>
            <p:nvPr/>
          </p:nvSpPr>
          <p:spPr>
            <a:xfrm>
              <a:off x="-4928081" y="-755398"/>
              <a:ext cx="5871250" cy="5871250"/>
            </a:xfrm>
            <a:prstGeom prst="blockArc">
              <a:avLst>
                <a:gd name="adj1" fmla="val 18900000"/>
                <a:gd name="adj2" fmla="val 2700000"/>
                <a:gd name="adj3" fmla="val 368"/>
              </a:avLst>
            </a:prstGeom>
            <a:noFill/>
            <a:ln w="12700" cap="flat" cmpd="sng">
              <a:solidFill>
                <a:srgbClr val="345A9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28"/>
            <p:cNvSpPr/>
            <p:nvPr/>
          </p:nvSpPr>
          <p:spPr>
            <a:xfrm>
              <a:off x="305885" y="198226"/>
              <a:ext cx="7188247" cy="396278"/>
            </a:xfrm>
            <a:prstGeom prst="rect">
              <a:avLst/>
            </a:prstGeom>
            <a:solidFill>
              <a:srgbClr val="4372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28"/>
            <p:cNvSpPr txBox="1"/>
            <p:nvPr/>
          </p:nvSpPr>
          <p:spPr>
            <a:xfrm>
              <a:off x="305885" y="198226"/>
              <a:ext cx="7188247" cy="396278"/>
            </a:xfrm>
            <a:prstGeom prst="rect">
              <a:avLst/>
            </a:prstGeom>
            <a:noFill/>
            <a:ln>
              <a:noFill/>
            </a:ln>
          </p:spPr>
          <p:txBody>
            <a:bodyPr spcFirstLastPara="1" wrap="square" lIns="314525" tIns="43175" rIns="43175" bIns="43175" anchor="ctr" anchorCtr="0">
              <a:noAutofit/>
            </a:bodyPr>
            <a:lstStyle/>
            <a:p>
              <a:pPr marL="0" marR="0" lvl="0" indent="0" algn="l" rtl="0">
                <a:lnSpc>
                  <a:spcPct val="90000"/>
                </a:lnSpc>
                <a:spcBef>
                  <a:spcPts val="0"/>
                </a:spcBef>
                <a:spcAft>
                  <a:spcPts val="0"/>
                </a:spcAft>
                <a:buClr>
                  <a:schemeClr val="lt1"/>
                </a:buClr>
                <a:buSzPts val="1700"/>
                <a:buFont typeface="Calibri"/>
                <a:buNone/>
              </a:pPr>
              <a:r>
                <a:rPr lang="en-IN" sz="1700">
                  <a:solidFill>
                    <a:schemeClr val="lt1"/>
                  </a:solidFill>
                  <a:latin typeface="Calibri"/>
                  <a:ea typeface="Calibri"/>
                  <a:cs typeface="Calibri"/>
                  <a:sym typeface="Calibri"/>
                </a:rPr>
                <a:t>10</a:t>
              </a:r>
              <a:r>
                <a:rPr lang="en-IN" sz="1700" baseline="30000">
                  <a:solidFill>
                    <a:schemeClr val="lt1"/>
                  </a:solidFill>
                  <a:latin typeface="Calibri"/>
                  <a:ea typeface="Calibri"/>
                  <a:cs typeface="Calibri"/>
                  <a:sym typeface="Calibri"/>
                </a:rPr>
                <a:t>th</a:t>
              </a:r>
              <a:r>
                <a:rPr lang="en-IN" sz="1700">
                  <a:solidFill>
                    <a:schemeClr val="lt1"/>
                  </a:solidFill>
                  <a:latin typeface="Calibri"/>
                  <a:ea typeface="Calibri"/>
                  <a:cs typeface="Calibri"/>
                  <a:sym typeface="Calibri"/>
                </a:rPr>
                <a:t> Marksheet &amp; Certificate &amp; 12</a:t>
              </a:r>
              <a:r>
                <a:rPr lang="en-IN" sz="1700" baseline="30000">
                  <a:solidFill>
                    <a:schemeClr val="lt1"/>
                  </a:solidFill>
                  <a:latin typeface="Calibri"/>
                  <a:ea typeface="Calibri"/>
                  <a:cs typeface="Calibri"/>
                  <a:sym typeface="Calibri"/>
                </a:rPr>
                <a:t>th</a:t>
              </a:r>
              <a:r>
                <a:rPr lang="en-IN" sz="1700">
                  <a:solidFill>
                    <a:schemeClr val="lt1"/>
                  </a:solidFill>
                  <a:latin typeface="Calibri"/>
                  <a:ea typeface="Calibri"/>
                  <a:cs typeface="Calibri"/>
                  <a:sym typeface="Calibri"/>
                </a:rPr>
                <a:t> Marksheet &amp; Certificate</a:t>
              </a:r>
              <a:endParaRPr/>
            </a:p>
          </p:txBody>
        </p:sp>
        <p:sp>
          <p:nvSpPr>
            <p:cNvPr id="867" name="Google Shape;867;p28"/>
            <p:cNvSpPr/>
            <p:nvPr/>
          </p:nvSpPr>
          <p:spPr>
            <a:xfrm>
              <a:off x="58212" y="148691"/>
              <a:ext cx="495347" cy="495347"/>
            </a:xfrm>
            <a:prstGeom prst="ellipse">
              <a:avLst/>
            </a:prstGeom>
            <a:solidFill>
              <a:schemeClr val="lt1"/>
            </a:solidFill>
            <a:ln w="9525"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28"/>
            <p:cNvSpPr/>
            <p:nvPr/>
          </p:nvSpPr>
          <p:spPr>
            <a:xfrm>
              <a:off x="664751" y="792992"/>
              <a:ext cx="6829381" cy="396278"/>
            </a:xfrm>
            <a:prstGeom prst="rect">
              <a:avLst/>
            </a:prstGeom>
            <a:solidFill>
              <a:srgbClr val="4372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28"/>
            <p:cNvSpPr txBox="1"/>
            <p:nvPr/>
          </p:nvSpPr>
          <p:spPr>
            <a:xfrm>
              <a:off x="664751" y="792992"/>
              <a:ext cx="6829381" cy="396278"/>
            </a:xfrm>
            <a:prstGeom prst="rect">
              <a:avLst/>
            </a:prstGeom>
            <a:noFill/>
            <a:ln>
              <a:noFill/>
            </a:ln>
          </p:spPr>
          <p:txBody>
            <a:bodyPr spcFirstLastPara="1" wrap="square" lIns="314525" tIns="43175" rIns="43175" bIns="43175" anchor="ctr" anchorCtr="0">
              <a:noAutofit/>
            </a:bodyPr>
            <a:lstStyle/>
            <a:p>
              <a:pPr marL="0" marR="0" lvl="0" indent="0" algn="l" rtl="0">
                <a:lnSpc>
                  <a:spcPct val="90000"/>
                </a:lnSpc>
                <a:spcBef>
                  <a:spcPts val="0"/>
                </a:spcBef>
                <a:spcAft>
                  <a:spcPts val="0"/>
                </a:spcAft>
                <a:buClr>
                  <a:schemeClr val="lt1"/>
                </a:buClr>
                <a:buSzPts val="1700"/>
                <a:buFont typeface="Calibri"/>
                <a:buNone/>
              </a:pPr>
              <a:r>
                <a:rPr lang="en-IN" sz="1700">
                  <a:solidFill>
                    <a:schemeClr val="lt1"/>
                  </a:solidFill>
                  <a:latin typeface="Calibri"/>
                  <a:ea typeface="Calibri"/>
                  <a:cs typeface="Calibri"/>
                  <a:sym typeface="Calibri"/>
                </a:rPr>
                <a:t>SOP Course Specific and LOR</a:t>
              </a:r>
              <a:endParaRPr sz="1700">
                <a:solidFill>
                  <a:schemeClr val="lt1"/>
                </a:solidFill>
                <a:latin typeface="Calibri"/>
                <a:ea typeface="Calibri"/>
                <a:cs typeface="Calibri"/>
                <a:sym typeface="Calibri"/>
              </a:endParaRPr>
            </a:p>
          </p:txBody>
        </p:sp>
        <p:sp>
          <p:nvSpPr>
            <p:cNvPr id="870" name="Google Shape;870;p28"/>
            <p:cNvSpPr/>
            <p:nvPr/>
          </p:nvSpPr>
          <p:spPr>
            <a:xfrm>
              <a:off x="417077" y="743457"/>
              <a:ext cx="495347" cy="495347"/>
            </a:xfrm>
            <a:prstGeom prst="ellipse">
              <a:avLst/>
            </a:prstGeom>
            <a:solidFill>
              <a:schemeClr val="lt1"/>
            </a:solidFill>
            <a:ln w="9525"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28"/>
            <p:cNvSpPr/>
            <p:nvPr/>
          </p:nvSpPr>
          <p:spPr>
            <a:xfrm>
              <a:off x="861407" y="1387322"/>
              <a:ext cx="6632725" cy="396278"/>
            </a:xfrm>
            <a:prstGeom prst="rect">
              <a:avLst/>
            </a:prstGeom>
            <a:solidFill>
              <a:srgbClr val="4372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28"/>
            <p:cNvSpPr txBox="1"/>
            <p:nvPr/>
          </p:nvSpPr>
          <p:spPr>
            <a:xfrm>
              <a:off x="861407" y="1387322"/>
              <a:ext cx="6632725" cy="396278"/>
            </a:xfrm>
            <a:prstGeom prst="rect">
              <a:avLst/>
            </a:prstGeom>
            <a:noFill/>
            <a:ln>
              <a:noFill/>
            </a:ln>
          </p:spPr>
          <p:txBody>
            <a:bodyPr spcFirstLastPara="1" wrap="square" lIns="314525" tIns="43175" rIns="43175" bIns="43175" anchor="ctr" anchorCtr="0">
              <a:noAutofit/>
            </a:bodyPr>
            <a:lstStyle/>
            <a:p>
              <a:pPr marL="0" marR="0" lvl="0" indent="0" algn="l" rtl="0">
                <a:lnSpc>
                  <a:spcPct val="90000"/>
                </a:lnSpc>
                <a:spcBef>
                  <a:spcPts val="0"/>
                </a:spcBef>
                <a:spcAft>
                  <a:spcPts val="0"/>
                </a:spcAft>
                <a:buClr>
                  <a:schemeClr val="lt1"/>
                </a:buClr>
                <a:buSzPts val="1700"/>
                <a:buFont typeface="Calibri"/>
                <a:buNone/>
              </a:pPr>
              <a:r>
                <a:rPr lang="en-IN" sz="1700">
                  <a:solidFill>
                    <a:schemeClr val="lt1"/>
                  </a:solidFill>
                  <a:latin typeface="Calibri"/>
                  <a:ea typeface="Calibri"/>
                  <a:cs typeface="Calibri"/>
                  <a:sym typeface="Calibri"/>
                </a:rPr>
                <a:t>Graduation Marksheet &amp; Certificate ( Applicable For PG Application)</a:t>
              </a:r>
              <a:endParaRPr/>
            </a:p>
          </p:txBody>
        </p:sp>
        <p:sp>
          <p:nvSpPr>
            <p:cNvPr id="873" name="Google Shape;873;p28"/>
            <p:cNvSpPr/>
            <p:nvPr/>
          </p:nvSpPr>
          <p:spPr>
            <a:xfrm>
              <a:off x="613733" y="1337787"/>
              <a:ext cx="495347" cy="495347"/>
            </a:xfrm>
            <a:prstGeom prst="ellipse">
              <a:avLst/>
            </a:prstGeom>
            <a:solidFill>
              <a:schemeClr val="lt1"/>
            </a:solidFill>
            <a:ln w="9525"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28"/>
            <p:cNvSpPr/>
            <p:nvPr/>
          </p:nvSpPr>
          <p:spPr>
            <a:xfrm>
              <a:off x="924198" y="1982087"/>
              <a:ext cx="6569934" cy="396278"/>
            </a:xfrm>
            <a:prstGeom prst="rect">
              <a:avLst/>
            </a:prstGeom>
            <a:solidFill>
              <a:srgbClr val="4372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28"/>
            <p:cNvSpPr txBox="1"/>
            <p:nvPr/>
          </p:nvSpPr>
          <p:spPr>
            <a:xfrm>
              <a:off x="924198" y="1982087"/>
              <a:ext cx="6569934" cy="396278"/>
            </a:xfrm>
            <a:prstGeom prst="rect">
              <a:avLst/>
            </a:prstGeom>
            <a:noFill/>
            <a:ln>
              <a:noFill/>
            </a:ln>
          </p:spPr>
          <p:txBody>
            <a:bodyPr spcFirstLastPara="1" wrap="square" lIns="314525" tIns="43175" rIns="43175" bIns="43175" anchor="ctr" anchorCtr="0">
              <a:noAutofit/>
            </a:bodyPr>
            <a:lstStyle/>
            <a:p>
              <a:pPr marL="0" marR="0" lvl="0" indent="0" algn="l" rtl="0">
                <a:lnSpc>
                  <a:spcPct val="90000"/>
                </a:lnSpc>
                <a:spcBef>
                  <a:spcPts val="0"/>
                </a:spcBef>
                <a:spcAft>
                  <a:spcPts val="0"/>
                </a:spcAft>
                <a:buClr>
                  <a:schemeClr val="lt1"/>
                </a:buClr>
                <a:buSzPts val="1700"/>
                <a:buFont typeface="Calibri"/>
                <a:buNone/>
              </a:pPr>
              <a:r>
                <a:rPr lang="en-IN" sz="1700">
                  <a:solidFill>
                    <a:schemeClr val="lt1"/>
                  </a:solidFill>
                  <a:latin typeface="Calibri"/>
                  <a:ea typeface="Calibri"/>
                  <a:cs typeface="Calibri"/>
                  <a:sym typeface="Calibri"/>
                </a:rPr>
                <a:t>English Proficiency Test</a:t>
              </a:r>
              <a:endParaRPr/>
            </a:p>
          </p:txBody>
        </p:sp>
        <p:sp>
          <p:nvSpPr>
            <p:cNvPr id="876" name="Google Shape;876;p28"/>
            <p:cNvSpPr/>
            <p:nvPr/>
          </p:nvSpPr>
          <p:spPr>
            <a:xfrm>
              <a:off x="676524" y="1932553"/>
              <a:ext cx="495347" cy="495347"/>
            </a:xfrm>
            <a:prstGeom prst="ellipse">
              <a:avLst/>
            </a:prstGeom>
            <a:solidFill>
              <a:schemeClr val="lt1"/>
            </a:solidFill>
            <a:ln w="9525"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28"/>
            <p:cNvSpPr/>
            <p:nvPr/>
          </p:nvSpPr>
          <p:spPr>
            <a:xfrm>
              <a:off x="861407" y="2576853"/>
              <a:ext cx="6632725" cy="396278"/>
            </a:xfrm>
            <a:prstGeom prst="rect">
              <a:avLst/>
            </a:prstGeom>
            <a:solidFill>
              <a:srgbClr val="4372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28"/>
            <p:cNvSpPr txBox="1"/>
            <p:nvPr/>
          </p:nvSpPr>
          <p:spPr>
            <a:xfrm>
              <a:off x="861407" y="2576853"/>
              <a:ext cx="6632725" cy="396278"/>
            </a:xfrm>
            <a:prstGeom prst="rect">
              <a:avLst/>
            </a:prstGeom>
            <a:noFill/>
            <a:ln>
              <a:noFill/>
            </a:ln>
          </p:spPr>
          <p:txBody>
            <a:bodyPr spcFirstLastPara="1" wrap="square" lIns="314525" tIns="43175" rIns="43175" bIns="43175" anchor="ctr" anchorCtr="0">
              <a:noAutofit/>
            </a:bodyPr>
            <a:lstStyle/>
            <a:p>
              <a:pPr marL="0" marR="0" lvl="0" indent="0" algn="l" rtl="0">
                <a:lnSpc>
                  <a:spcPct val="90000"/>
                </a:lnSpc>
                <a:spcBef>
                  <a:spcPts val="0"/>
                </a:spcBef>
                <a:spcAft>
                  <a:spcPts val="0"/>
                </a:spcAft>
                <a:buClr>
                  <a:schemeClr val="lt1"/>
                </a:buClr>
                <a:buSzPts val="1700"/>
                <a:buFont typeface="Calibri"/>
                <a:buNone/>
              </a:pPr>
              <a:r>
                <a:rPr lang="en-IN" sz="1700">
                  <a:solidFill>
                    <a:schemeClr val="lt1"/>
                  </a:solidFill>
                  <a:latin typeface="Calibri"/>
                  <a:ea typeface="Calibri"/>
                  <a:cs typeface="Calibri"/>
                  <a:sym typeface="Calibri"/>
                </a:rPr>
                <a:t>SOP Course Specific</a:t>
              </a:r>
              <a:endParaRPr/>
            </a:p>
          </p:txBody>
        </p:sp>
        <p:sp>
          <p:nvSpPr>
            <p:cNvPr id="879" name="Google Shape;879;p28"/>
            <p:cNvSpPr/>
            <p:nvPr/>
          </p:nvSpPr>
          <p:spPr>
            <a:xfrm>
              <a:off x="613733" y="2527319"/>
              <a:ext cx="495347" cy="495347"/>
            </a:xfrm>
            <a:prstGeom prst="ellipse">
              <a:avLst/>
            </a:prstGeom>
            <a:solidFill>
              <a:schemeClr val="lt1"/>
            </a:solidFill>
            <a:ln w="9525"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28"/>
            <p:cNvSpPr/>
            <p:nvPr/>
          </p:nvSpPr>
          <p:spPr>
            <a:xfrm>
              <a:off x="664751" y="3171183"/>
              <a:ext cx="6829381" cy="396278"/>
            </a:xfrm>
            <a:prstGeom prst="rect">
              <a:avLst/>
            </a:prstGeom>
            <a:solidFill>
              <a:srgbClr val="4372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28"/>
            <p:cNvSpPr txBox="1"/>
            <p:nvPr/>
          </p:nvSpPr>
          <p:spPr>
            <a:xfrm>
              <a:off x="664751" y="3171183"/>
              <a:ext cx="6829381" cy="396278"/>
            </a:xfrm>
            <a:prstGeom prst="rect">
              <a:avLst/>
            </a:prstGeom>
            <a:noFill/>
            <a:ln>
              <a:noFill/>
            </a:ln>
          </p:spPr>
          <p:txBody>
            <a:bodyPr spcFirstLastPara="1" wrap="square" lIns="314525" tIns="43175" rIns="43175" bIns="43175" anchor="ctr" anchorCtr="0">
              <a:noAutofit/>
            </a:bodyPr>
            <a:lstStyle/>
            <a:p>
              <a:pPr marL="0" marR="0" lvl="0" indent="0" algn="l" rtl="0">
                <a:lnSpc>
                  <a:spcPct val="90000"/>
                </a:lnSpc>
                <a:spcBef>
                  <a:spcPts val="0"/>
                </a:spcBef>
                <a:spcAft>
                  <a:spcPts val="0"/>
                </a:spcAft>
                <a:buClr>
                  <a:schemeClr val="lt1"/>
                </a:buClr>
                <a:buSzPts val="1700"/>
                <a:buFont typeface="Calibri"/>
                <a:buNone/>
              </a:pPr>
              <a:r>
                <a:rPr lang="en-IN" sz="1700">
                  <a:solidFill>
                    <a:schemeClr val="lt1"/>
                  </a:solidFill>
                  <a:latin typeface="Calibri"/>
                  <a:ea typeface="Calibri"/>
                  <a:cs typeface="Calibri"/>
                  <a:sym typeface="Calibri"/>
                </a:rPr>
                <a:t>Visa Refusal Letter if Applicable</a:t>
              </a:r>
              <a:endParaRPr/>
            </a:p>
          </p:txBody>
        </p:sp>
        <p:sp>
          <p:nvSpPr>
            <p:cNvPr id="882" name="Google Shape;882;p28"/>
            <p:cNvSpPr/>
            <p:nvPr/>
          </p:nvSpPr>
          <p:spPr>
            <a:xfrm>
              <a:off x="417077" y="3121649"/>
              <a:ext cx="495347" cy="495347"/>
            </a:xfrm>
            <a:prstGeom prst="ellipse">
              <a:avLst/>
            </a:prstGeom>
            <a:solidFill>
              <a:schemeClr val="lt1"/>
            </a:solidFill>
            <a:ln w="9525"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28"/>
            <p:cNvSpPr/>
            <p:nvPr/>
          </p:nvSpPr>
          <p:spPr>
            <a:xfrm>
              <a:off x="305885" y="3765949"/>
              <a:ext cx="7188247" cy="396278"/>
            </a:xfrm>
            <a:prstGeom prst="rect">
              <a:avLst/>
            </a:prstGeom>
            <a:solidFill>
              <a:srgbClr val="4372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28"/>
            <p:cNvSpPr txBox="1"/>
            <p:nvPr/>
          </p:nvSpPr>
          <p:spPr>
            <a:xfrm>
              <a:off x="305885" y="3765949"/>
              <a:ext cx="7188247" cy="396278"/>
            </a:xfrm>
            <a:prstGeom prst="rect">
              <a:avLst/>
            </a:prstGeom>
            <a:noFill/>
            <a:ln>
              <a:noFill/>
            </a:ln>
          </p:spPr>
          <p:txBody>
            <a:bodyPr spcFirstLastPara="1" wrap="square" lIns="314525" tIns="43175" rIns="43175" bIns="43175" anchor="ctr" anchorCtr="0">
              <a:noAutofit/>
            </a:bodyPr>
            <a:lstStyle/>
            <a:p>
              <a:pPr marL="0" marR="0" lvl="0" indent="0" algn="l" rtl="0">
                <a:lnSpc>
                  <a:spcPct val="90000"/>
                </a:lnSpc>
                <a:spcBef>
                  <a:spcPts val="0"/>
                </a:spcBef>
                <a:spcAft>
                  <a:spcPts val="0"/>
                </a:spcAft>
                <a:buClr>
                  <a:schemeClr val="lt1"/>
                </a:buClr>
                <a:buSzPts val="1700"/>
                <a:buFont typeface="Calibri"/>
                <a:buNone/>
              </a:pPr>
              <a:r>
                <a:rPr lang="en-IN" sz="1700">
                  <a:solidFill>
                    <a:schemeClr val="lt1"/>
                  </a:solidFill>
                  <a:latin typeface="Calibri"/>
                  <a:ea typeface="Calibri"/>
                  <a:cs typeface="Calibri"/>
                  <a:sym typeface="Calibri"/>
                </a:rPr>
                <a:t>Gap Justification if Applicabe </a:t>
              </a:r>
              <a:endParaRPr/>
            </a:p>
          </p:txBody>
        </p:sp>
        <p:sp>
          <p:nvSpPr>
            <p:cNvPr id="885" name="Google Shape;885;p28"/>
            <p:cNvSpPr/>
            <p:nvPr/>
          </p:nvSpPr>
          <p:spPr>
            <a:xfrm>
              <a:off x="58212" y="3716414"/>
              <a:ext cx="495347" cy="495347"/>
            </a:xfrm>
            <a:prstGeom prst="ellipse">
              <a:avLst/>
            </a:prstGeom>
            <a:solidFill>
              <a:schemeClr val="lt1"/>
            </a:solidFill>
            <a:ln w="9525"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889"/>
        <p:cNvGrpSpPr/>
        <p:nvPr/>
      </p:nvGrpSpPr>
      <p:grpSpPr>
        <a:xfrm>
          <a:off x="0" y="0"/>
          <a:ext cx="0" cy="0"/>
          <a:chOff x="0" y="0"/>
          <a:chExt cx="0" cy="0"/>
        </a:xfrm>
      </p:grpSpPr>
      <p:sp>
        <p:nvSpPr>
          <p:cNvPr id="905" name="Google Shape;905;p29"/>
          <p:cNvSpPr txBox="1"/>
          <p:nvPr/>
        </p:nvSpPr>
        <p:spPr>
          <a:xfrm>
            <a:off x="1331165" y="722557"/>
            <a:ext cx="739310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aphicFrame>
        <p:nvGraphicFramePr>
          <p:cNvPr id="906" name="Google Shape;906;p29"/>
          <p:cNvGraphicFramePr/>
          <p:nvPr>
            <p:extLst>
              <p:ext uri="{D42A27DB-BD31-4B8C-83A1-F6EECF244321}">
                <p14:modId xmlns:p14="http://schemas.microsoft.com/office/powerpoint/2010/main" val="2192893868"/>
              </p:ext>
            </p:extLst>
          </p:nvPr>
        </p:nvGraphicFramePr>
        <p:xfrm>
          <a:off x="1615438" y="907223"/>
          <a:ext cx="8961121" cy="5257920"/>
        </p:xfrm>
        <a:graphic>
          <a:graphicData uri="http://schemas.openxmlformats.org/drawingml/2006/table">
            <a:tbl>
              <a:tblPr firstRow="1" bandRow="1">
                <a:noFill/>
              </a:tblPr>
              <a:tblGrid>
                <a:gridCol w="3733884">
                  <a:extLst>
                    <a:ext uri="{9D8B030D-6E8A-4147-A177-3AD203B41FA5}">
                      <a16:colId xmlns:a16="http://schemas.microsoft.com/office/drawing/2014/main" val="20000"/>
                    </a:ext>
                  </a:extLst>
                </a:gridCol>
                <a:gridCol w="1756645">
                  <a:extLst>
                    <a:ext uri="{9D8B030D-6E8A-4147-A177-3AD203B41FA5}">
                      <a16:colId xmlns:a16="http://schemas.microsoft.com/office/drawing/2014/main" val="20001"/>
                    </a:ext>
                  </a:extLst>
                </a:gridCol>
                <a:gridCol w="1735296">
                  <a:extLst>
                    <a:ext uri="{9D8B030D-6E8A-4147-A177-3AD203B41FA5}">
                      <a16:colId xmlns:a16="http://schemas.microsoft.com/office/drawing/2014/main" val="20002"/>
                    </a:ext>
                  </a:extLst>
                </a:gridCol>
                <a:gridCol w="1735296">
                  <a:extLst>
                    <a:ext uri="{9D8B030D-6E8A-4147-A177-3AD203B41FA5}">
                      <a16:colId xmlns:a16="http://schemas.microsoft.com/office/drawing/2014/main" val="20003"/>
                    </a:ext>
                  </a:extLst>
                </a:gridCol>
              </a:tblGrid>
              <a:tr h="566352">
                <a:tc>
                  <a:txBody>
                    <a:bodyPr/>
                    <a:lstStyle/>
                    <a:p>
                      <a:pPr marL="0" marR="0" lvl="0" indent="0" algn="l" rtl="0">
                        <a:lnSpc>
                          <a:spcPct val="100000"/>
                        </a:lnSpc>
                        <a:spcBef>
                          <a:spcPts val="0"/>
                        </a:spcBef>
                        <a:spcAft>
                          <a:spcPts val="0"/>
                        </a:spcAft>
                        <a:buClr>
                          <a:schemeClr val="dk1"/>
                        </a:buClr>
                        <a:buSzPts val="1050"/>
                        <a:buFont typeface="Calibri"/>
                        <a:buNone/>
                      </a:pPr>
                      <a:r>
                        <a:rPr lang="en-IN" sz="1050" b="1" u="none" strike="noStrike" cap="none" dirty="0"/>
                        <a:t>Estimated cost to be incurred by a student for a year of study</a:t>
                      </a:r>
                      <a:endParaRPr sz="1050" b="1" i="0" u="none" strike="noStrike" cap="none" dirty="0">
                        <a:solidFill>
                          <a:srgbClr val="000000"/>
                        </a:solidFill>
                        <a:latin typeface="Calibri"/>
                        <a:ea typeface="Calibri"/>
                        <a:cs typeface="Calibri"/>
                        <a:sym typeface="Calibri"/>
                      </a:endParaRPr>
                    </a:p>
                    <a:p>
                      <a:pPr marL="0" marR="0" lvl="0" indent="0" algn="l" rtl="0">
                        <a:spcBef>
                          <a:spcPts val="0"/>
                        </a:spcBef>
                        <a:spcAft>
                          <a:spcPts val="0"/>
                        </a:spcAft>
                        <a:buNone/>
                      </a:pPr>
                      <a:endParaRPr sz="1050" dirty="0"/>
                    </a:p>
                  </a:txBody>
                  <a:tcPr marL="91450" marR="91450" marT="45725" marB="45725"/>
                </a:tc>
                <a:tc gridSpan="3">
                  <a:txBody>
                    <a:bodyPr/>
                    <a:lstStyle/>
                    <a:p>
                      <a:pPr marL="0" marR="0" lvl="0" indent="0" algn="l" rtl="0">
                        <a:lnSpc>
                          <a:spcPct val="100000"/>
                        </a:lnSpc>
                        <a:spcBef>
                          <a:spcPts val="0"/>
                        </a:spcBef>
                        <a:spcAft>
                          <a:spcPts val="0"/>
                        </a:spcAft>
                        <a:buClr>
                          <a:schemeClr val="dk1"/>
                        </a:buClr>
                        <a:buSzPts val="1050"/>
                        <a:buFont typeface="Calibri"/>
                        <a:buNone/>
                      </a:pPr>
                      <a:r>
                        <a:rPr lang="en-IN" sz="1050" b="1" u="none" strike="noStrike"/>
                        <a:t>1 £ = INR 100/- (Approx. The amount is subject to be changed as per Currency Rate) </a:t>
                      </a:r>
                      <a:endParaRPr sz="1050" b="1"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1050"/>
                    </a:p>
                  </a:txBody>
                  <a:tcPr marL="91450" marR="91450" marT="45725" marB="45725"/>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07776">
                <a:tc>
                  <a:txBody>
                    <a:bodyPr/>
                    <a:lstStyle/>
                    <a:p>
                      <a:pPr marL="0" marR="0" lvl="0" indent="0" algn="l" rtl="0">
                        <a:lnSpc>
                          <a:spcPct val="100000"/>
                        </a:lnSpc>
                        <a:spcBef>
                          <a:spcPts val="0"/>
                        </a:spcBef>
                        <a:spcAft>
                          <a:spcPts val="0"/>
                        </a:spcAft>
                        <a:buClr>
                          <a:schemeClr val="dk1"/>
                        </a:buClr>
                        <a:buSzPts val="1050"/>
                        <a:buFont typeface="Calibri"/>
                        <a:buNone/>
                      </a:pPr>
                      <a:r>
                        <a:rPr lang="en-IN" sz="1050" b="1" u="none" strike="noStrike">
                          <a:latin typeface="Calibri"/>
                          <a:ea typeface="Calibri"/>
                          <a:cs typeface="Calibri"/>
                          <a:sym typeface="Calibri"/>
                        </a:rPr>
                        <a:t>Particulars</a:t>
                      </a:r>
                      <a:endParaRPr sz="1050" b="1"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1050" b="1">
                        <a:latin typeface="Calibri"/>
                        <a:ea typeface="Calibri"/>
                        <a:cs typeface="Calibri"/>
                        <a:sym typeface="Calibri"/>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050"/>
                        <a:buFont typeface="Calibri"/>
                        <a:buNone/>
                      </a:pPr>
                      <a:r>
                        <a:rPr lang="en-IN" sz="1050" b="1" u="none" strike="noStrike"/>
                        <a:t>Amount in £</a:t>
                      </a:r>
                      <a:endParaRPr sz="1050" b="1"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1050"/>
                    </a:p>
                  </a:txBody>
                  <a:tcPr marL="91450" marR="91450" marT="45725" marB="45725"/>
                </a:tc>
                <a:tc>
                  <a:txBody>
                    <a:bodyPr/>
                    <a:lstStyle/>
                    <a:p>
                      <a:pPr marL="0" marR="0" lvl="0" indent="0" algn="l" rtl="0">
                        <a:lnSpc>
                          <a:spcPct val="100000"/>
                        </a:lnSpc>
                        <a:spcBef>
                          <a:spcPts val="0"/>
                        </a:spcBef>
                        <a:spcAft>
                          <a:spcPts val="0"/>
                        </a:spcAft>
                        <a:buClr>
                          <a:schemeClr val="dk1"/>
                        </a:buClr>
                        <a:buSzPts val="1050"/>
                        <a:buFont typeface="Calibri"/>
                        <a:buNone/>
                      </a:pPr>
                      <a:r>
                        <a:rPr lang="en-IN" sz="1050" b="1" u="none" strike="noStrike"/>
                        <a:t>Amount in Rs</a:t>
                      </a:r>
                      <a:endParaRPr sz="1050" b="1"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1050"/>
                    </a:p>
                  </a:txBody>
                  <a:tcPr marL="91450" marR="91450" marT="45725" marB="45725"/>
                </a:tc>
                <a:tc>
                  <a:txBody>
                    <a:bodyPr/>
                    <a:lstStyle/>
                    <a:p>
                      <a:pPr marL="0" marR="0" lvl="0" indent="0" algn="l" rtl="0">
                        <a:spcBef>
                          <a:spcPts val="0"/>
                        </a:spcBef>
                        <a:spcAft>
                          <a:spcPts val="0"/>
                        </a:spcAft>
                        <a:buNone/>
                      </a:pPr>
                      <a:endParaRPr sz="1050"/>
                    </a:p>
                  </a:txBody>
                  <a:tcPr marL="91450" marR="91450" marT="45725" marB="45725"/>
                </a:tc>
                <a:extLst>
                  <a:ext uri="{0D108BD9-81ED-4DB2-BD59-A6C34878D82A}">
                    <a16:rowId xmlns:a16="http://schemas.microsoft.com/office/drawing/2014/main" val="10001"/>
                  </a:ext>
                </a:extLst>
              </a:tr>
              <a:tr h="566352">
                <a:tc>
                  <a:txBody>
                    <a:bodyPr/>
                    <a:lstStyle/>
                    <a:p>
                      <a:pPr marL="0" marR="0" lvl="0" indent="0" algn="l" rtl="0">
                        <a:lnSpc>
                          <a:spcPct val="100000"/>
                        </a:lnSpc>
                        <a:spcBef>
                          <a:spcPts val="0"/>
                        </a:spcBef>
                        <a:spcAft>
                          <a:spcPts val="0"/>
                        </a:spcAft>
                        <a:buClr>
                          <a:schemeClr val="dk1"/>
                        </a:buClr>
                        <a:buSzPts val="1050"/>
                        <a:buFont typeface="Calibri"/>
                        <a:buNone/>
                      </a:pPr>
                      <a:r>
                        <a:rPr lang="en-IN" sz="1050" b="1" u="none" strike="noStrike">
                          <a:latin typeface="Calibri"/>
                          <a:ea typeface="Calibri"/>
                          <a:cs typeface="Calibri"/>
                          <a:sym typeface="Calibri"/>
                        </a:rPr>
                        <a:t>Exam Fees (IELTS- General/ Academic)</a:t>
                      </a:r>
                      <a:endParaRPr sz="1050" b="1"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1050" b="1">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endParaRPr sz="1050"/>
                    </a:p>
                  </a:txBody>
                  <a:tcPr marL="91450" marR="91450" marT="45725" marB="45725"/>
                </a:tc>
                <a:tc>
                  <a:txBody>
                    <a:bodyPr/>
                    <a:lstStyle/>
                    <a:p>
                      <a:pPr marL="0" marR="0" lvl="0" indent="0" algn="l" rtl="0">
                        <a:lnSpc>
                          <a:spcPct val="100000"/>
                        </a:lnSpc>
                        <a:spcBef>
                          <a:spcPts val="0"/>
                        </a:spcBef>
                        <a:spcAft>
                          <a:spcPts val="0"/>
                        </a:spcAft>
                        <a:buClr>
                          <a:schemeClr val="dk1"/>
                        </a:buClr>
                        <a:buSzPts val="1050"/>
                        <a:buFont typeface="Calibri"/>
                        <a:buNone/>
                      </a:pPr>
                      <a:r>
                        <a:rPr lang="en-IN" sz="1050" b="1" u="none" strike="noStrike"/>
                        <a:t>16,250 (For UKVI IELTS 16,500)</a:t>
                      </a:r>
                      <a:endParaRPr sz="1050" b="1"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1050"/>
                    </a:p>
                  </a:txBody>
                  <a:tcPr marL="91450" marR="91450" marT="45725" marB="45725"/>
                </a:tc>
                <a:tc>
                  <a:txBody>
                    <a:bodyPr/>
                    <a:lstStyle/>
                    <a:p>
                      <a:pPr marL="0" marR="0" lvl="0" indent="0" algn="l" rtl="0">
                        <a:spcBef>
                          <a:spcPts val="0"/>
                        </a:spcBef>
                        <a:spcAft>
                          <a:spcPts val="0"/>
                        </a:spcAft>
                        <a:buNone/>
                      </a:pPr>
                      <a:endParaRPr sz="1050"/>
                    </a:p>
                  </a:txBody>
                  <a:tcPr marL="91450" marR="91450" marT="45725" marB="45725"/>
                </a:tc>
                <a:extLst>
                  <a:ext uri="{0D108BD9-81ED-4DB2-BD59-A6C34878D82A}">
                    <a16:rowId xmlns:a16="http://schemas.microsoft.com/office/drawing/2014/main" val="10002"/>
                  </a:ext>
                </a:extLst>
              </a:tr>
              <a:tr h="407776">
                <a:tc>
                  <a:txBody>
                    <a:bodyPr/>
                    <a:lstStyle/>
                    <a:p>
                      <a:pPr marL="0" marR="0" lvl="0" indent="0" algn="l" rtl="0">
                        <a:lnSpc>
                          <a:spcPct val="100000"/>
                        </a:lnSpc>
                        <a:spcBef>
                          <a:spcPts val="0"/>
                        </a:spcBef>
                        <a:spcAft>
                          <a:spcPts val="0"/>
                        </a:spcAft>
                        <a:buClr>
                          <a:schemeClr val="dk1"/>
                        </a:buClr>
                        <a:buSzPts val="1050"/>
                        <a:buFont typeface="Calibri"/>
                        <a:buNone/>
                      </a:pPr>
                      <a:r>
                        <a:rPr lang="en-IN" sz="1050" b="1" u="none" strike="noStrike">
                          <a:latin typeface="Calibri"/>
                          <a:ea typeface="Calibri"/>
                          <a:cs typeface="Calibri"/>
                          <a:sym typeface="Calibri"/>
                        </a:rPr>
                        <a:t>Tuition Fees</a:t>
                      </a:r>
                      <a:endParaRPr sz="1050" b="1"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1050" b="1">
                        <a:latin typeface="Calibri"/>
                        <a:ea typeface="Calibri"/>
                        <a:cs typeface="Calibri"/>
                        <a:sym typeface="Calibri"/>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050"/>
                        <a:buFont typeface="Calibri"/>
                        <a:buNone/>
                      </a:pPr>
                      <a:r>
                        <a:rPr lang="en-IN" sz="1050" b="1" u="none" strike="noStrike"/>
                        <a:t>14,000</a:t>
                      </a:r>
                      <a:endParaRPr sz="1050" b="1"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1050"/>
                    </a:p>
                  </a:txBody>
                  <a:tcPr marL="91450" marR="91450" marT="45725" marB="45725"/>
                </a:tc>
                <a:tc>
                  <a:txBody>
                    <a:bodyPr/>
                    <a:lstStyle/>
                    <a:p>
                      <a:pPr marL="0" marR="0" lvl="0" indent="0" algn="l" rtl="0">
                        <a:lnSpc>
                          <a:spcPct val="100000"/>
                        </a:lnSpc>
                        <a:spcBef>
                          <a:spcPts val="0"/>
                        </a:spcBef>
                        <a:spcAft>
                          <a:spcPts val="0"/>
                        </a:spcAft>
                        <a:buClr>
                          <a:schemeClr val="dk1"/>
                        </a:buClr>
                        <a:buSzPts val="1050"/>
                        <a:buFont typeface="Calibri"/>
                        <a:buNone/>
                      </a:pPr>
                      <a:r>
                        <a:rPr lang="en-IN" sz="1050" b="1" u="none" strike="noStrike"/>
                        <a:t>14,00,000</a:t>
                      </a:r>
                      <a:endParaRPr sz="1050" b="1"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1050"/>
                    </a:p>
                  </a:txBody>
                  <a:tcPr marL="91450" marR="91450" marT="45725" marB="45725"/>
                </a:tc>
                <a:tc>
                  <a:txBody>
                    <a:bodyPr/>
                    <a:lstStyle/>
                    <a:p>
                      <a:pPr marL="0" marR="0" lvl="0" indent="0" algn="l" rtl="0">
                        <a:spcBef>
                          <a:spcPts val="0"/>
                        </a:spcBef>
                        <a:spcAft>
                          <a:spcPts val="0"/>
                        </a:spcAft>
                        <a:buNone/>
                      </a:pPr>
                      <a:endParaRPr sz="1050"/>
                    </a:p>
                  </a:txBody>
                  <a:tcPr marL="91450" marR="91450" marT="45725" marB="45725"/>
                </a:tc>
                <a:extLst>
                  <a:ext uri="{0D108BD9-81ED-4DB2-BD59-A6C34878D82A}">
                    <a16:rowId xmlns:a16="http://schemas.microsoft.com/office/drawing/2014/main" val="10003"/>
                  </a:ext>
                </a:extLst>
              </a:tr>
              <a:tr h="407776">
                <a:tc>
                  <a:txBody>
                    <a:bodyPr/>
                    <a:lstStyle/>
                    <a:p>
                      <a:pPr marL="0" marR="0" lvl="0" indent="0" algn="l" rtl="0">
                        <a:lnSpc>
                          <a:spcPct val="100000"/>
                        </a:lnSpc>
                        <a:spcBef>
                          <a:spcPts val="0"/>
                        </a:spcBef>
                        <a:spcAft>
                          <a:spcPts val="0"/>
                        </a:spcAft>
                        <a:buClr>
                          <a:schemeClr val="dk1"/>
                        </a:buClr>
                        <a:buSzPts val="1050"/>
                        <a:buFont typeface="Calibri"/>
                        <a:buNone/>
                      </a:pPr>
                      <a:r>
                        <a:rPr lang="en-IN" sz="1050" b="1" u="none" strike="noStrike">
                          <a:latin typeface="Calibri"/>
                          <a:ea typeface="Calibri"/>
                          <a:cs typeface="Calibri"/>
                          <a:sym typeface="Calibri"/>
                        </a:rPr>
                        <a:t>Living Cost</a:t>
                      </a:r>
                      <a:endParaRPr sz="1050" b="1"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1050" b="1">
                        <a:latin typeface="Calibri"/>
                        <a:ea typeface="Calibri"/>
                        <a:cs typeface="Calibri"/>
                        <a:sym typeface="Calibri"/>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050"/>
                        <a:buFont typeface="Calibri"/>
                        <a:buNone/>
                      </a:pPr>
                      <a:r>
                        <a:rPr lang="en-IN" sz="1050" b="1" u="none" strike="noStrike" dirty="0"/>
                        <a:t>9207</a:t>
                      </a:r>
                      <a:endParaRPr sz="1050" b="1" i="0" u="none" strike="noStrike" dirty="0">
                        <a:solidFill>
                          <a:srgbClr val="000000"/>
                        </a:solidFill>
                        <a:latin typeface="Calibri"/>
                        <a:ea typeface="Calibri"/>
                        <a:cs typeface="Calibri"/>
                        <a:sym typeface="Calibri"/>
                      </a:endParaRPr>
                    </a:p>
                    <a:p>
                      <a:pPr marL="0" marR="0" lvl="0" indent="0" algn="l" rtl="0">
                        <a:spcBef>
                          <a:spcPts val="0"/>
                        </a:spcBef>
                        <a:spcAft>
                          <a:spcPts val="0"/>
                        </a:spcAft>
                        <a:buNone/>
                      </a:pPr>
                      <a:endParaRPr sz="1050" dirty="0"/>
                    </a:p>
                  </a:txBody>
                  <a:tcPr marL="91450" marR="91450" marT="45725" marB="45725"/>
                </a:tc>
                <a:tc>
                  <a:txBody>
                    <a:bodyPr/>
                    <a:lstStyle/>
                    <a:p>
                      <a:pPr marL="0" marR="0" lvl="0" indent="0" algn="l" rtl="0">
                        <a:lnSpc>
                          <a:spcPct val="100000"/>
                        </a:lnSpc>
                        <a:spcBef>
                          <a:spcPts val="0"/>
                        </a:spcBef>
                        <a:spcAft>
                          <a:spcPts val="0"/>
                        </a:spcAft>
                        <a:buClr>
                          <a:schemeClr val="dk1"/>
                        </a:buClr>
                        <a:buSzPts val="1050"/>
                        <a:buFont typeface="Calibri"/>
                        <a:buNone/>
                      </a:pPr>
                      <a:r>
                        <a:rPr lang="en-IN" sz="1050" b="1" u="none" strike="noStrike"/>
                        <a:t>9,20,700</a:t>
                      </a:r>
                      <a:endParaRPr sz="1050" b="1"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1050"/>
                    </a:p>
                  </a:txBody>
                  <a:tcPr marL="91450" marR="91450" marT="45725" marB="45725"/>
                </a:tc>
                <a:tc>
                  <a:txBody>
                    <a:bodyPr/>
                    <a:lstStyle/>
                    <a:p>
                      <a:pPr marL="0" marR="0" lvl="0" indent="0" algn="l" rtl="0">
                        <a:spcBef>
                          <a:spcPts val="0"/>
                        </a:spcBef>
                        <a:spcAft>
                          <a:spcPts val="0"/>
                        </a:spcAft>
                        <a:buNone/>
                      </a:pPr>
                      <a:endParaRPr sz="1050"/>
                    </a:p>
                  </a:txBody>
                  <a:tcPr marL="91450" marR="91450" marT="45725" marB="45725"/>
                </a:tc>
                <a:extLst>
                  <a:ext uri="{0D108BD9-81ED-4DB2-BD59-A6C34878D82A}">
                    <a16:rowId xmlns:a16="http://schemas.microsoft.com/office/drawing/2014/main" val="10004"/>
                  </a:ext>
                </a:extLst>
              </a:tr>
              <a:tr h="407776">
                <a:tc>
                  <a:txBody>
                    <a:bodyPr/>
                    <a:lstStyle/>
                    <a:p>
                      <a:pPr marL="0" marR="0" lvl="0" indent="0" algn="l" rtl="0">
                        <a:lnSpc>
                          <a:spcPct val="100000"/>
                        </a:lnSpc>
                        <a:spcBef>
                          <a:spcPts val="0"/>
                        </a:spcBef>
                        <a:spcAft>
                          <a:spcPts val="0"/>
                        </a:spcAft>
                        <a:buClr>
                          <a:schemeClr val="dk1"/>
                        </a:buClr>
                        <a:buSzPts val="1050"/>
                        <a:buFont typeface="Calibri"/>
                        <a:buNone/>
                      </a:pPr>
                      <a:r>
                        <a:rPr lang="en-IN" sz="1050" b="1" u="none" strike="noStrike">
                          <a:latin typeface="Calibri"/>
                          <a:ea typeface="Calibri"/>
                          <a:cs typeface="Calibri"/>
                          <a:sym typeface="Calibri"/>
                        </a:rPr>
                        <a:t>Visa Fees</a:t>
                      </a:r>
                      <a:endParaRPr sz="1050" b="1"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1050" b="1">
                        <a:latin typeface="Calibri"/>
                        <a:ea typeface="Calibri"/>
                        <a:cs typeface="Calibri"/>
                        <a:sym typeface="Calibri"/>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050"/>
                        <a:buFont typeface="Calibri"/>
                        <a:buNone/>
                      </a:pPr>
                      <a:r>
                        <a:rPr lang="en-IN" sz="1050" b="1" u="none" strike="noStrike"/>
                        <a:t>490</a:t>
                      </a:r>
                      <a:endParaRPr sz="1050" b="1"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1050"/>
                    </a:p>
                  </a:txBody>
                  <a:tcPr marL="91450" marR="91450" marT="45725" marB="45725"/>
                </a:tc>
                <a:tc>
                  <a:txBody>
                    <a:bodyPr/>
                    <a:lstStyle/>
                    <a:p>
                      <a:pPr marL="0" marR="0" lvl="0" indent="0" algn="l" rtl="0">
                        <a:lnSpc>
                          <a:spcPct val="100000"/>
                        </a:lnSpc>
                        <a:spcBef>
                          <a:spcPts val="0"/>
                        </a:spcBef>
                        <a:spcAft>
                          <a:spcPts val="0"/>
                        </a:spcAft>
                        <a:buClr>
                          <a:schemeClr val="dk1"/>
                        </a:buClr>
                        <a:buSzPts val="1050"/>
                        <a:buFont typeface="Calibri"/>
                        <a:buNone/>
                      </a:pPr>
                      <a:r>
                        <a:rPr lang="en-IN" sz="1050" b="1" u="none" strike="noStrike"/>
                        <a:t>49000</a:t>
                      </a:r>
                      <a:endParaRPr sz="1050" b="1"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1050"/>
                    </a:p>
                  </a:txBody>
                  <a:tcPr marL="91450" marR="91450" marT="45725" marB="45725"/>
                </a:tc>
                <a:tc>
                  <a:txBody>
                    <a:bodyPr/>
                    <a:lstStyle/>
                    <a:p>
                      <a:pPr marL="0" marR="0" lvl="0" indent="0" algn="l" rtl="0">
                        <a:spcBef>
                          <a:spcPts val="0"/>
                        </a:spcBef>
                        <a:spcAft>
                          <a:spcPts val="0"/>
                        </a:spcAft>
                        <a:buNone/>
                      </a:pPr>
                      <a:endParaRPr sz="1050"/>
                    </a:p>
                  </a:txBody>
                  <a:tcPr marL="91450" marR="91450" marT="45725" marB="45725"/>
                </a:tc>
                <a:extLst>
                  <a:ext uri="{0D108BD9-81ED-4DB2-BD59-A6C34878D82A}">
                    <a16:rowId xmlns:a16="http://schemas.microsoft.com/office/drawing/2014/main" val="10005"/>
                  </a:ext>
                </a:extLst>
              </a:tr>
              <a:tr h="407776">
                <a:tc>
                  <a:txBody>
                    <a:bodyPr/>
                    <a:lstStyle/>
                    <a:p>
                      <a:pPr marL="0" marR="0" lvl="0" indent="0" algn="l" rtl="0">
                        <a:lnSpc>
                          <a:spcPct val="100000"/>
                        </a:lnSpc>
                        <a:spcBef>
                          <a:spcPts val="0"/>
                        </a:spcBef>
                        <a:spcAft>
                          <a:spcPts val="0"/>
                        </a:spcAft>
                        <a:buClr>
                          <a:schemeClr val="dk1"/>
                        </a:buClr>
                        <a:buSzPts val="1050"/>
                        <a:buFont typeface="Calibri"/>
                        <a:buNone/>
                      </a:pPr>
                      <a:r>
                        <a:rPr lang="en-IN" sz="1050" b="1" u="none" strike="noStrike" dirty="0">
                          <a:latin typeface="Calibri"/>
                          <a:ea typeface="Calibri"/>
                          <a:cs typeface="Calibri"/>
                          <a:sym typeface="Calibri"/>
                        </a:rPr>
                        <a:t>NHS Health Surcharge (£470 per year + £235)</a:t>
                      </a:r>
                      <a:endParaRPr sz="1050" b="1" i="0" u="none" strike="noStrike" dirty="0">
                        <a:solidFill>
                          <a:srgbClr val="000000"/>
                        </a:solidFill>
                        <a:latin typeface="Calibri"/>
                        <a:ea typeface="Calibri"/>
                        <a:cs typeface="Calibri"/>
                        <a:sym typeface="Calibri"/>
                      </a:endParaRPr>
                    </a:p>
                    <a:p>
                      <a:pPr marL="0" marR="0" lvl="0" indent="0" algn="l" rtl="0">
                        <a:spcBef>
                          <a:spcPts val="0"/>
                        </a:spcBef>
                        <a:spcAft>
                          <a:spcPts val="0"/>
                        </a:spcAft>
                        <a:buNone/>
                      </a:pPr>
                      <a:endParaRPr sz="1050" b="1" dirty="0">
                        <a:latin typeface="Calibri"/>
                        <a:ea typeface="Calibri"/>
                        <a:cs typeface="Calibri"/>
                        <a:sym typeface="Calibri"/>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050"/>
                        <a:buFont typeface="Calibri"/>
                        <a:buNone/>
                      </a:pPr>
                      <a:r>
                        <a:rPr lang="en-IN" sz="1050" b="1" u="none" strike="noStrike"/>
                        <a:t>705</a:t>
                      </a:r>
                      <a:endParaRPr sz="1050" b="1"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1050"/>
                    </a:p>
                  </a:txBody>
                  <a:tcPr marL="91450" marR="91450" marT="45725" marB="45725"/>
                </a:tc>
                <a:tc>
                  <a:txBody>
                    <a:bodyPr/>
                    <a:lstStyle/>
                    <a:p>
                      <a:pPr marL="0" marR="0" lvl="0" indent="0" algn="l" rtl="0">
                        <a:lnSpc>
                          <a:spcPct val="100000"/>
                        </a:lnSpc>
                        <a:spcBef>
                          <a:spcPts val="0"/>
                        </a:spcBef>
                        <a:spcAft>
                          <a:spcPts val="0"/>
                        </a:spcAft>
                        <a:buClr>
                          <a:schemeClr val="dk1"/>
                        </a:buClr>
                        <a:buSzPts val="1050"/>
                        <a:buFont typeface="Calibri"/>
                        <a:buNone/>
                      </a:pPr>
                      <a:r>
                        <a:rPr lang="en-IN" sz="1050" b="1" u="none" strike="noStrike"/>
                        <a:t>70,500</a:t>
                      </a:r>
                      <a:endParaRPr sz="1050" b="1"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1050"/>
                    </a:p>
                  </a:txBody>
                  <a:tcPr marL="91450" marR="91450" marT="45725" marB="45725"/>
                </a:tc>
                <a:tc>
                  <a:txBody>
                    <a:bodyPr/>
                    <a:lstStyle/>
                    <a:p>
                      <a:pPr marL="0" marR="0" lvl="0" indent="0" algn="l" rtl="0">
                        <a:spcBef>
                          <a:spcPts val="0"/>
                        </a:spcBef>
                        <a:spcAft>
                          <a:spcPts val="0"/>
                        </a:spcAft>
                        <a:buNone/>
                      </a:pPr>
                      <a:endParaRPr sz="1050"/>
                    </a:p>
                  </a:txBody>
                  <a:tcPr marL="91450" marR="91450" marT="45725" marB="45725"/>
                </a:tc>
                <a:extLst>
                  <a:ext uri="{0D108BD9-81ED-4DB2-BD59-A6C34878D82A}">
                    <a16:rowId xmlns:a16="http://schemas.microsoft.com/office/drawing/2014/main" val="10006"/>
                  </a:ext>
                </a:extLst>
              </a:tr>
              <a:tr h="407776">
                <a:tc>
                  <a:txBody>
                    <a:bodyPr/>
                    <a:lstStyle/>
                    <a:p>
                      <a:pPr marL="0" marR="0" lvl="0" indent="0" algn="l" rtl="0">
                        <a:lnSpc>
                          <a:spcPct val="100000"/>
                        </a:lnSpc>
                        <a:spcBef>
                          <a:spcPts val="0"/>
                        </a:spcBef>
                        <a:spcAft>
                          <a:spcPts val="0"/>
                        </a:spcAft>
                        <a:buClr>
                          <a:schemeClr val="dk1"/>
                        </a:buClr>
                        <a:buSzPts val="1050"/>
                        <a:buFont typeface="Calibri"/>
                        <a:buNone/>
                      </a:pPr>
                      <a:r>
                        <a:rPr lang="en-IN" sz="1050" b="1" u="none" strike="noStrike">
                          <a:latin typeface="Calibri"/>
                          <a:ea typeface="Calibri"/>
                          <a:cs typeface="Calibri"/>
                          <a:sym typeface="Calibri"/>
                        </a:rPr>
                        <a:t>Total</a:t>
                      </a:r>
                      <a:endParaRPr sz="1050" b="1"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1050" b="1">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endParaRPr sz="1050"/>
                    </a:p>
                  </a:txBody>
                  <a:tcPr marL="91450" marR="91450" marT="45725" marB="45725"/>
                </a:tc>
                <a:tc>
                  <a:txBody>
                    <a:bodyPr/>
                    <a:lstStyle/>
                    <a:p>
                      <a:pPr marL="0" marR="0" lvl="0" indent="0" algn="l" rtl="0">
                        <a:lnSpc>
                          <a:spcPct val="100000"/>
                        </a:lnSpc>
                        <a:spcBef>
                          <a:spcPts val="0"/>
                        </a:spcBef>
                        <a:spcAft>
                          <a:spcPts val="0"/>
                        </a:spcAft>
                        <a:buClr>
                          <a:srgbClr val="000000"/>
                        </a:buClr>
                        <a:buSzPts val="1050"/>
                        <a:buFont typeface="Calibri"/>
                        <a:buNone/>
                      </a:pPr>
                      <a:r>
                        <a:rPr lang="en-IN" sz="1050" b="1" i="0" u="none" strike="noStrike" dirty="0">
                          <a:solidFill>
                            <a:srgbClr val="000000"/>
                          </a:solidFill>
                          <a:latin typeface="Calibri"/>
                          <a:ea typeface="Calibri"/>
                          <a:cs typeface="Calibri"/>
                          <a:sym typeface="Calibri"/>
                        </a:rPr>
                        <a:t>24,40,200</a:t>
                      </a:r>
                      <a:endParaRPr dirty="0"/>
                    </a:p>
                    <a:p>
                      <a:pPr marL="0" marR="0" lvl="0" indent="0" algn="l" rtl="0">
                        <a:spcBef>
                          <a:spcPts val="0"/>
                        </a:spcBef>
                        <a:spcAft>
                          <a:spcPts val="0"/>
                        </a:spcAft>
                        <a:buNone/>
                      </a:pPr>
                      <a:endParaRPr sz="1050" dirty="0"/>
                    </a:p>
                  </a:txBody>
                  <a:tcPr marL="91450" marR="91450" marT="45725" marB="45725"/>
                </a:tc>
                <a:tc>
                  <a:txBody>
                    <a:bodyPr/>
                    <a:lstStyle/>
                    <a:p>
                      <a:pPr marL="0" marR="0" lvl="0" indent="0" algn="l" rtl="0">
                        <a:spcBef>
                          <a:spcPts val="0"/>
                        </a:spcBef>
                        <a:spcAft>
                          <a:spcPts val="0"/>
                        </a:spcAft>
                        <a:buNone/>
                      </a:pPr>
                      <a:endParaRPr sz="1050" dirty="0"/>
                    </a:p>
                  </a:txBody>
                  <a:tcPr marL="91450" marR="91450" marT="45725" marB="45725"/>
                </a:tc>
                <a:extLst>
                  <a:ext uri="{0D108BD9-81ED-4DB2-BD59-A6C34878D82A}">
                    <a16:rowId xmlns:a16="http://schemas.microsoft.com/office/drawing/2014/main" val="10007"/>
                  </a:ext>
                </a:extLst>
              </a:tr>
              <a:tr h="407776">
                <a:tc>
                  <a:txBody>
                    <a:bodyPr/>
                    <a:lstStyle/>
                    <a:p>
                      <a:pPr marL="0" marR="0" lvl="0" indent="0" algn="l" rtl="0">
                        <a:lnSpc>
                          <a:spcPct val="100000"/>
                        </a:lnSpc>
                        <a:spcBef>
                          <a:spcPts val="0"/>
                        </a:spcBef>
                        <a:spcAft>
                          <a:spcPts val="0"/>
                        </a:spcAft>
                        <a:buClr>
                          <a:schemeClr val="dk1"/>
                        </a:buClr>
                        <a:buSzPts val="1050"/>
                        <a:buFont typeface="Calibri"/>
                        <a:buNone/>
                      </a:pPr>
                      <a:r>
                        <a:rPr lang="en-IN" sz="1050" b="1" u="none" strike="noStrike">
                          <a:latin typeface="Calibri"/>
                          <a:ea typeface="Calibri"/>
                          <a:cs typeface="Calibri"/>
                          <a:sym typeface="Calibri"/>
                        </a:rPr>
                        <a:t>Less Part Time Earnings</a:t>
                      </a:r>
                      <a:endParaRPr sz="1050" b="1"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1050" b="1">
                        <a:latin typeface="Calibri"/>
                        <a:ea typeface="Calibri"/>
                        <a:cs typeface="Calibri"/>
                        <a:sym typeface="Calibri"/>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050"/>
                        <a:buFont typeface="Calibri"/>
                        <a:buNone/>
                      </a:pPr>
                      <a:r>
                        <a:rPr lang="en-IN" sz="1050" b="1" u="none" strike="noStrike"/>
                        <a:t>9880</a:t>
                      </a:r>
                      <a:endParaRPr sz="1050" b="1"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1050"/>
                    </a:p>
                  </a:txBody>
                  <a:tcPr marL="91450" marR="91450" marT="45725" marB="45725"/>
                </a:tc>
                <a:tc>
                  <a:txBody>
                    <a:bodyPr/>
                    <a:lstStyle/>
                    <a:p>
                      <a:pPr marL="0" marR="0" lvl="0" indent="0" algn="l" rtl="0">
                        <a:lnSpc>
                          <a:spcPct val="100000"/>
                        </a:lnSpc>
                        <a:spcBef>
                          <a:spcPts val="0"/>
                        </a:spcBef>
                        <a:spcAft>
                          <a:spcPts val="0"/>
                        </a:spcAft>
                        <a:buClr>
                          <a:schemeClr val="dk1"/>
                        </a:buClr>
                        <a:buSzPts val="1050"/>
                        <a:buFont typeface="Calibri"/>
                        <a:buNone/>
                      </a:pPr>
                      <a:r>
                        <a:rPr lang="en-IN" sz="1050" b="1" u="none" strike="noStrike"/>
                        <a:t>9,80,800</a:t>
                      </a:r>
                      <a:endParaRPr sz="1050" b="1"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1050"/>
                    </a:p>
                  </a:txBody>
                  <a:tcPr marL="91450" marR="91450" marT="45725" marB="45725"/>
                </a:tc>
                <a:tc>
                  <a:txBody>
                    <a:bodyPr/>
                    <a:lstStyle/>
                    <a:p>
                      <a:pPr marL="0" marR="0" lvl="0" indent="0" algn="l" rtl="0">
                        <a:spcBef>
                          <a:spcPts val="0"/>
                        </a:spcBef>
                        <a:spcAft>
                          <a:spcPts val="0"/>
                        </a:spcAft>
                        <a:buNone/>
                      </a:pPr>
                      <a:endParaRPr sz="1050"/>
                    </a:p>
                  </a:txBody>
                  <a:tcPr marL="91450" marR="91450" marT="45725" marB="45725"/>
                </a:tc>
                <a:extLst>
                  <a:ext uri="{0D108BD9-81ED-4DB2-BD59-A6C34878D82A}">
                    <a16:rowId xmlns:a16="http://schemas.microsoft.com/office/drawing/2014/main" val="10008"/>
                  </a:ext>
                </a:extLst>
              </a:tr>
              <a:tr h="407776">
                <a:tc>
                  <a:txBody>
                    <a:bodyPr/>
                    <a:lstStyle/>
                    <a:p>
                      <a:pPr marL="0" marR="0" lvl="0" indent="0" algn="l" rtl="0">
                        <a:lnSpc>
                          <a:spcPct val="100000"/>
                        </a:lnSpc>
                        <a:spcBef>
                          <a:spcPts val="0"/>
                        </a:spcBef>
                        <a:spcAft>
                          <a:spcPts val="0"/>
                        </a:spcAft>
                        <a:buClr>
                          <a:srgbClr val="000000"/>
                        </a:buClr>
                        <a:buSzPts val="1050"/>
                        <a:buFont typeface="Calibri"/>
                        <a:buNone/>
                      </a:pPr>
                      <a:r>
                        <a:rPr lang="en-IN" sz="1050" b="1" i="0" u="none" strike="noStrike">
                          <a:solidFill>
                            <a:srgbClr val="000000"/>
                          </a:solidFill>
                          <a:latin typeface="Calibri"/>
                          <a:ea typeface="Calibri"/>
                          <a:cs typeface="Calibri"/>
                          <a:sym typeface="Calibri"/>
                        </a:rPr>
                        <a:t>Net Cost</a:t>
                      </a:r>
                      <a:endParaRPr/>
                    </a:p>
                    <a:p>
                      <a:pPr marL="0" marR="0" lvl="0" indent="0" algn="l" rtl="0">
                        <a:spcBef>
                          <a:spcPts val="0"/>
                        </a:spcBef>
                        <a:spcAft>
                          <a:spcPts val="0"/>
                        </a:spcAft>
                        <a:buNone/>
                      </a:pPr>
                      <a:endParaRPr sz="1050" b="1">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endParaRPr sz="1050"/>
                    </a:p>
                  </a:txBody>
                  <a:tcPr marL="91450" marR="91450" marT="45725" marB="45725"/>
                </a:tc>
                <a:tc>
                  <a:txBody>
                    <a:bodyPr/>
                    <a:lstStyle/>
                    <a:p>
                      <a:pPr marL="0" marR="0" lvl="0" indent="0" algn="l" rtl="0">
                        <a:lnSpc>
                          <a:spcPct val="100000"/>
                        </a:lnSpc>
                        <a:spcBef>
                          <a:spcPts val="0"/>
                        </a:spcBef>
                        <a:spcAft>
                          <a:spcPts val="0"/>
                        </a:spcAft>
                        <a:buClr>
                          <a:schemeClr val="dk1"/>
                        </a:buClr>
                        <a:buSzPts val="1050"/>
                        <a:buFont typeface="Calibri"/>
                        <a:buNone/>
                      </a:pPr>
                      <a:r>
                        <a:rPr lang="en-IN" sz="1050" b="1" u="none" strike="noStrike"/>
                        <a:t>14,39,400</a:t>
                      </a:r>
                      <a:endParaRPr sz="1050" b="1"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1050"/>
                    </a:p>
                  </a:txBody>
                  <a:tcPr marL="91450" marR="91450" marT="45725" marB="45725"/>
                </a:tc>
                <a:tc>
                  <a:txBody>
                    <a:bodyPr/>
                    <a:lstStyle/>
                    <a:p>
                      <a:pPr marL="0" marR="0" lvl="0" indent="0" algn="l" rtl="0">
                        <a:spcBef>
                          <a:spcPts val="0"/>
                        </a:spcBef>
                        <a:spcAft>
                          <a:spcPts val="0"/>
                        </a:spcAft>
                        <a:buNone/>
                      </a:pPr>
                      <a:endParaRPr sz="1050"/>
                    </a:p>
                  </a:txBody>
                  <a:tcPr marL="91450" marR="91450" marT="45725" marB="45725"/>
                </a:tc>
                <a:extLst>
                  <a:ext uri="{0D108BD9-81ED-4DB2-BD59-A6C34878D82A}">
                    <a16:rowId xmlns:a16="http://schemas.microsoft.com/office/drawing/2014/main" val="10009"/>
                  </a:ext>
                </a:extLst>
              </a:tr>
              <a:tr h="407776">
                <a:tc>
                  <a:txBody>
                    <a:bodyPr/>
                    <a:lstStyle/>
                    <a:p>
                      <a:pPr marL="0" marR="0" lvl="0" indent="0" algn="l" rtl="0">
                        <a:lnSpc>
                          <a:spcPct val="100000"/>
                        </a:lnSpc>
                        <a:spcBef>
                          <a:spcPts val="0"/>
                        </a:spcBef>
                        <a:spcAft>
                          <a:spcPts val="0"/>
                        </a:spcAft>
                        <a:buClr>
                          <a:schemeClr val="dk1"/>
                        </a:buClr>
                        <a:buSzPts val="1050"/>
                        <a:buFont typeface="Calibri"/>
                        <a:buNone/>
                      </a:pPr>
                      <a:r>
                        <a:rPr lang="en-IN" sz="1050" b="1" u="none" strike="noStrike">
                          <a:latin typeface="Calibri"/>
                          <a:ea typeface="Calibri"/>
                          <a:cs typeface="Calibri"/>
                          <a:sym typeface="Calibri"/>
                        </a:rPr>
                        <a:t>Assistantships/Scholarships</a:t>
                      </a:r>
                      <a:endParaRPr sz="1050" b="1"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1050" b="1">
                        <a:latin typeface="Calibri"/>
                        <a:ea typeface="Calibri"/>
                        <a:cs typeface="Calibri"/>
                        <a:sym typeface="Calibri"/>
                      </a:endParaRPr>
                    </a:p>
                  </a:txBody>
                  <a:tcPr marL="91450" marR="91450" marT="45725" marB="45725"/>
                </a:tc>
                <a:tc gridSpan="3">
                  <a:txBody>
                    <a:bodyPr/>
                    <a:lstStyle/>
                    <a:p>
                      <a:pPr marL="0" marR="0" lvl="0" indent="0" algn="ctr" rtl="0">
                        <a:lnSpc>
                          <a:spcPct val="100000"/>
                        </a:lnSpc>
                        <a:spcBef>
                          <a:spcPts val="0"/>
                        </a:spcBef>
                        <a:spcAft>
                          <a:spcPts val="0"/>
                        </a:spcAft>
                        <a:buClr>
                          <a:schemeClr val="dk1"/>
                        </a:buClr>
                        <a:buSzPts val="1050"/>
                        <a:buFont typeface="Calibri"/>
                        <a:buNone/>
                      </a:pPr>
                      <a:r>
                        <a:rPr lang="en-IN" sz="1050" b="1" u="none" strike="noStrike"/>
                        <a:t>Yes</a:t>
                      </a:r>
                      <a:endParaRPr sz="1050" b="1" i="0" u="none" strike="noStrike">
                        <a:solidFill>
                          <a:srgbClr val="000000"/>
                        </a:solidFill>
                        <a:latin typeface="Calibri"/>
                        <a:ea typeface="Calibri"/>
                        <a:cs typeface="Calibri"/>
                        <a:sym typeface="Calibri"/>
                      </a:endParaRPr>
                    </a:p>
                    <a:p>
                      <a:pPr marL="0" marR="0" lvl="0" indent="0" algn="ctr" rtl="0">
                        <a:spcBef>
                          <a:spcPts val="0"/>
                        </a:spcBef>
                        <a:spcAft>
                          <a:spcPts val="0"/>
                        </a:spcAft>
                        <a:buNone/>
                      </a:pPr>
                      <a:endParaRPr sz="1050"/>
                    </a:p>
                  </a:txBody>
                  <a:tcPr marL="91450" marR="91450" marT="45725" marB="45725"/>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0"/>
                  </a:ext>
                </a:extLst>
              </a:tr>
              <a:tr h="407776">
                <a:tc>
                  <a:txBody>
                    <a:bodyPr/>
                    <a:lstStyle/>
                    <a:p>
                      <a:pPr marL="0" marR="0" lvl="0" indent="0" algn="l" rtl="0">
                        <a:lnSpc>
                          <a:spcPct val="100000"/>
                        </a:lnSpc>
                        <a:spcBef>
                          <a:spcPts val="0"/>
                        </a:spcBef>
                        <a:spcAft>
                          <a:spcPts val="0"/>
                        </a:spcAft>
                        <a:buClr>
                          <a:schemeClr val="dk1"/>
                        </a:buClr>
                        <a:buSzPts val="1050"/>
                        <a:buFont typeface="Calibri"/>
                        <a:buNone/>
                      </a:pPr>
                      <a:r>
                        <a:rPr lang="en-IN" sz="1050" b="1" u="none" strike="noStrike" dirty="0">
                          <a:latin typeface="Calibri"/>
                          <a:ea typeface="Calibri"/>
                          <a:cs typeface="Calibri"/>
                          <a:sym typeface="Calibri"/>
                        </a:rPr>
                        <a:t>Nature of Part Time Jobs</a:t>
                      </a:r>
                      <a:endParaRPr sz="1050" b="1" i="0" u="none" strike="noStrike" dirty="0">
                        <a:solidFill>
                          <a:srgbClr val="000000"/>
                        </a:solidFill>
                        <a:latin typeface="Calibri"/>
                        <a:ea typeface="Calibri"/>
                        <a:cs typeface="Calibri"/>
                        <a:sym typeface="Calibri"/>
                      </a:endParaRPr>
                    </a:p>
                    <a:p>
                      <a:pPr marL="0" marR="0" lvl="0" indent="0" algn="l" rtl="0">
                        <a:spcBef>
                          <a:spcPts val="0"/>
                        </a:spcBef>
                        <a:spcAft>
                          <a:spcPts val="0"/>
                        </a:spcAft>
                        <a:buNone/>
                      </a:pPr>
                      <a:endParaRPr sz="1050" b="1" dirty="0">
                        <a:latin typeface="Calibri"/>
                        <a:ea typeface="Calibri"/>
                        <a:cs typeface="Calibri"/>
                        <a:sym typeface="Calibri"/>
                      </a:endParaRPr>
                    </a:p>
                  </a:txBody>
                  <a:tcPr marL="91450" marR="91450" marT="45725" marB="45725"/>
                </a:tc>
                <a:tc gridSpan="3">
                  <a:txBody>
                    <a:bodyPr/>
                    <a:lstStyle/>
                    <a:p>
                      <a:pPr marL="0" marR="0" lvl="0" indent="0" algn="l" rtl="0">
                        <a:lnSpc>
                          <a:spcPct val="100000"/>
                        </a:lnSpc>
                        <a:spcBef>
                          <a:spcPts val="0"/>
                        </a:spcBef>
                        <a:spcAft>
                          <a:spcPts val="0"/>
                        </a:spcAft>
                        <a:buClr>
                          <a:schemeClr val="dk1"/>
                        </a:buClr>
                        <a:buSzPts val="1050"/>
                        <a:buFont typeface="Calibri"/>
                        <a:buNone/>
                      </a:pPr>
                      <a:r>
                        <a:rPr lang="en-IN" sz="1050" b="1" u="none" strike="noStrike" dirty="0"/>
                        <a:t>Off campus 20 hrs. per week During Vacation 40 hrs. per week</a:t>
                      </a:r>
                      <a:endParaRPr sz="1050" b="1" i="0" u="none" strike="noStrike" dirty="0">
                        <a:solidFill>
                          <a:srgbClr val="000000"/>
                        </a:solidFill>
                        <a:latin typeface="Calibri"/>
                        <a:ea typeface="Calibri"/>
                        <a:cs typeface="Calibri"/>
                        <a:sym typeface="Calibri"/>
                      </a:endParaRPr>
                    </a:p>
                    <a:p>
                      <a:pPr marL="0" marR="0" lvl="0" indent="0" algn="l" rtl="0">
                        <a:spcBef>
                          <a:spcPts val="0"/>
                        </a:spcBef>
                        <a:spcAft>
                          <a:spcPts val="0"/>
                        </a:spcAft>
                        <a:buNone/>
                      </a:pPr>
                      <a:endParaRPr sz="1050" dirty="0"/>
                    </a:p>
                  </a:txBody>
                  <a:tcPr marL="91450" marR="91450" marT="45725" marB="45725"/>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1"/>
                  </a:ext>
                </a:extLst>
              </a:tr>
            </a:tbl>
          </a:graphicData>
        </a:graphic>
      </p:graphicFrame>
      <p:sp>
        <p:nvSpPr>
          <p:cNvPr id="907" name="Google Shape;907;p29"/>
          <p:cNvSpPr/>
          <p:nvPr/>
        </p:nvSpPr>
        <p:spPr>
          <a:xfrm>
            <a:off x="3951514" y="256012"/>
            <a:ext cx="4288971" cy="554338"/>
          </a:xfrm>
          <a:prstGeom prst="rect">
            <a:avLst/>
          </a:prstGeom>
          <a:solidFill>
            <a:srgbClr val="D8E2F3"/>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2000" b="1" i="0" u="none" strike="noStrike" dirty="0">
                <a:solidFill>
                  <a:srgbClr val="333333"/>
                </a:solidFill>
                <a:latin typeface="Calibri"/>
                <a:ea typeface="Calibri"/>
                <a:cs typeface="Calibri"/>
                <a:sym typeface="Calibri"/>
              </a:rPr>
              <a:t>Average Cost of Studying in UK</a:t>
            </a:r>
            <a:endParaRPr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11"/>
        <p:cNvGrpSpPr/>
        <p:nvPr/>
      </p:nvGrpSpPr>
      <p:grpSpPr>
        <a:xfrm>
          <a:off x="0" y="0"/>
          <a:ext cx="0" cy="0"/>
          <a:chOff x="0" y="0"/>
          <a:chExt cx="0" cy="0"/>
        </a:xfrm>
      </p:grpSpPr>
      <p:graphicFrame>
        <p:nvGraphicFramePr>
          <p:cNvPr id="927" name="Google Shape;927;p30"/>
          <p:cNvGraphicFramePr/>
          <p:nvPr/>
        </p:nvGraphicFramePr>
        <p:xfrm>
          <a:off x="1053798" y="1291233"/>
          <a:ext cx="10151325" cy="4397700"/>
        </p:xfrm>
        <a:graphic>
          <a:graphicData uri="http://schemas.openxmlformats.org/drawingml/2006/table">
            <a:tbl>
              <a:tblPr>
                <a:noFill/>
              </a:tblPr>
              <a:tblGrid>
                <a:gridCol w="3679875">
                  <a:extLst>
                    <a:ext uri="{9D8B030D-6E8A-4147-A177-3AD203B41FA5}">
                      <a16:colId xmlns:a16="http://schemas.microsoft.com/office/drawing/2014/main" val="20000"/>
                    </a:ext>
                  </a:extLst>
                </a:gridCol>
                <a:gridCol w="1258800">
                  <a:extLst>
                    <a:ext uri="{9D8B030D-6E8A-4147-A177-3AD203B41FA5}">
                      <a16:colId xmlns:a16="http://schemas.microsoft.com/office/drawing/2014/main" val="20001"/>
                    </a:ext>
                  </a:extLst>
                </a:gridCol>
                <a:gridCol w="1771025">
                  <a:extLst>
                    <a:ext uri="{9D8B030D-6E8A-4147-A177-3AD203B41FA5}">
                      <a16:colId xmlns:a16="http://schemas.microsoft.com/office/drawing/2014/main" val="20002"/>
                    </a:ext>
                  </a:extLst>
                </a:gridCol>
                <a:gridCol w="1550525">
                  <a:extLst>
                    <a:ext uri="{9D8B030D-6E8A-4147-A177-3AD203B41FA5}">
                      <a16:colId xmlns:a16="http://schemas.microsoft.com/office/drawing/2014/main" val="20003"/>
                    </a:ext>
                  </a:extLst>
                </a:gridCol>
                <a:gridCol w="811600">
                  <a:extLst>
                    <a:ext uri="{9D8B030D-6E8A-4147-A177-3AD203B41FA5}">
                      <a16:colId xmlns:a16="http://schemas.microsoft.com/office/drawing/2014/main" val="20004"/>
                    </a:ext>
                  </a:extLst>
                </a:gridCol>
                <a:gridCol w="1079500">
                  <a:extLst>
                    <a:ext uri="{9D8B030D-6E8A-4147-A177-3AD203B41FA5}">
                      <a16:colId xmlns:a16="http://schemas.microsoft.com/office/drawing/2014/main" val="20005"/>
                    </a:ext>
                  </a:extLst>
                </a:gridCol>
              </a:tblGrid>
              <a:tr h="602350">
                <a:tc gridSpan="6">
                  <a:txBody>
                    <a:bodyPr/>
                    <a:lstStyle/>
                    <a:p>
                      <a:pPr marL="0" marR="0" lvl="0" indent="0" algn="ctr" rtl="0">
                        <a:spcBef>
                          <a:spcPts val="0"/>
                        </a:spcBef>
                        <a:spcAft>
                          <a:spcPts val="0"/>
                        </a:spcAft>
                        <a:buNone/>
                      </a:pPr>
                      <a:endParaRPr sz="1400" b="1" i="0" u="none" strike="noStrike">
                        <a:solidFill>
                          <a:srgbClr val="333333"/>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15950">
                <a:tc>
                  <a:txBody>
                    <a:bodyPr/>
                    <a:lstStyle/>
                    <a:p>
                      <a:pPr marL="0" marR="0" lvl="0" indent="0" algn="ctr" rtl="0">
                        <a:spcBef>
                          <a:spcPts val="0"/>
                        </a:spcBef>
                        <a:spcAft>
                          <a:spcPts val="0"/>
                        </a:spcAft>
                        <a:buNone/>
                      </a:pPr>
                      <a:r>
                        <a:rPr lang="en-IN" sz="1400" b="1" u="none" strike="noStrike"/>
                        <a:t>Place</a:t>
                      </a:r>
                      <a:endParaRPr sz="1400" b="1" i="0" u="none" strike="noStrike">
                        <a:solidFill>
                          <a:srgbClr val="FFFFFF"/>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gradFill>
                      <a:gsLst>
                        <a:gs pos="0">
                          <a:srgbClr val="FFFF7E"/>
                        </a:gs>
                        <a:gs pos="50000">
                          <a:srgbClr val="FFFFB1"/>
                        </a:gs>
                        <a:gs pos="100000">
                          <a:srgbClr val="FFFFD9"/>
                        </a:gs>
                      </a:gsLst>
                      <a:lin ang="2700000" scaled="0"/>
                    </a:gradFill>
                  </a:tcPr>
                </a:tc>
                <a:tc>
                  <a:txBody>
                    <a:bodyPr/>
                    <a:lstStyle/>
                    <a:p>
                      <a:pPr marL="0" marR="0" lvl="0" indent="0" algn="ctr" rtl="0">
                        <a:spcBef>
                          <a:spcPts val="0"/>
                        </a:spcBef>
                        <a:spcAft>
                          <a:spcPts val="0"/>
                        </a:spcAft>
                        <a:buNone/>
                      </a:pPr>
                      <a:r>
                        <a:rPr lang="en-IN" sz="1400" b="1" u="none" strike="noStrike"/>
                        <a:t>Students</a:t>
                      </a:r>
                      <a:endParaRPr sz="1400" b="1"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gradFill>
                      <a:gsLst>
                        <a:gs pos="0">
                          <a:srgbClr val="FFFF7E"/>
                        </a:gs>
                        <a:gs pos="50000">
                          <a:srgbClr val="FFFFB1"/>
                        </a:gs>
                        <a:gs pos="100000">
                          <a:srgbClr val="FFFFD9"/>
                        </a:gs>
                      </a:gsLst>
                      <a:lin ang="2700000" scaled="0"/>
                    </a:gradFill>
                  </a:tcPr>
                </a:tc>
                <a:tc>
                  <a:txBody>
                    <a:bodyPr/>
                    <a:lstStyle/>
                    <a:p>
                      <a:pPr marL="0" marR="0" lvl="0" indent="0" algn="ctr" rtl="0">
                        <a:spcBef>
                          <a:spcPts val="0"/>
                        </a:spcBef>
                        <a:spcAft>
                          <a:spcPts val="0"/>
                        </a:spcAft>
                        <a:buNone/>
                      </a:pPr>
                      <a:r>
                        <a:rPr lang="en-IN" sz="1400" b="1" u="none" strike="noStrike"/>
                        <a:t>Population used for research *</a:t>
                      </a:r>
                      <a:endParaRPr sz="1400" b="1"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gradFill>
                      <a:gsLst>
                        <a:gs pos="0">
                          <a:srgbClr val="FFFF7E"/>
                        </a:gs>
                        <a:gs pos="50000">
                          <a:srgbClr val="FFFFB1"/>
                        </a:gs>
                        <a:gs pos="100000">
                          <a:srgbClr val="FFFFD9"/>
                        </a:gs>
                      </a:gsLst>
                      <a:lin ang="2700000" scaled="0"/>
                    </a:gradFill>
                  </a:tcPr>
                </a:tc>
                <a:tc>
                  <a:txBody>
                    <a:bodyPr/>
                    <a:lstStyle/>
                    <a:p>
                      <a:pPr marL="0" marR="0" lvl="0" indent="0" algn="ctr" rtl="0">
                        <a:spcBef>
                          <a:spcPts val="0"/>
                        </a:spcBef>
                        <a:spcAft>
                          <a:spcPts val="0"/>
                        </a:spcAft>
                        <a:buNone/>
                      </a:pPr>
                      <a:r>
                        <a:rPr lang="en-IN" sz="1400" b="1" u="none" strike="noStrike"/>
                        <a:t>Number employed or studying</a:t>
                      </a:r>
                      <a:endParaRPr sz="1400" b="1"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gradFill>
                      <a:gsLst>
                        <a:gs pos="0">
                          <a:srgbClr val="FFFF7E"/>
                        </a:gs>
                        <a:gs pos="50000">
                          <a:srgbClr val="FFFFB1"/>
                        </a:gs>
                        <a:gs pos="100000">
                          <a:srgbClr val="FFFFD9"/>
                        </a:gs>
                      </a:gsLst>
                      <a:lin ang="2700000" scaled="0"/>
                    </a:gradFill>
                  </a:tcPr>
                </a:tc>
                <a:tc>
                  <a:txBody>
                    <a:bodyPr/>
                    <a:lstStyle/>
                    <a:p>
                      <a:pPr marL="0" marR="0" lvl="0" indent="0" algn="ctr" rtl="0">
                        <a:spcBef>
                          <a:spcPts val="0"/>
                        </a:spcBef>
                        <a:spcAft>
                          <a:spcPts val="0"/>
                        </a:spcAft>
                        <a:buNone/>
                      </a:pPr>
                      <a:r>
                        <a:rPr lang="en-IN" sz="1400" b="1" u="none" strike="noStrike"/>
                        <a:t>%</a:t>
                      </a:r>
                      <a:endParaRPr sz="1400" b="1" i="0" u="none" strike="noStrike">
                        <a:solidFill>
                          <a:srgbClr val="DD0806"/>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gradFill>
                      <a:gsLst>
                        <a:gs pos="0">
                          <a:srgbClr val="FFFF7E"/>
                        </a:gs>
                        <a:gs pos="50000">
                          <a:srgbClr val="FFFFB1"/>
                        </a:gs>
                        <a:gs pos="100000">
                          <a:srgbClr val="FFFFD9"/>
                        </a:gs>
                      </a:gsLst>
                      <a:lin ang="2700000" scaled="0"/>
                    </a:gradFill>
                  </a:tcPr>
                </a:tc>
                <a:tc>
                  <a:txBody>
                    <a:bodyPr/>
                    <a:lstStyle/>
                    <a:p>
                      <a:pPr marL="0" marR="0" lvl="0" indent="0" algn="ctr" rtl="0">
                        <a:spcBef>
                          <a:spcPts val="0"/>
                        </a:spcBef>
                        <a:spcAft>
                          <a:spcPts val="0"/>
                        </a:spcAft>
                        <a:buNone/>
                      </a:pPr>
                      <a:r>
                        <a:rPr lang="en-IN" sz="1400" b="1" u="none" strike="noStrike"/>
                        <a:t>Bench- mark (%)</a:t>
                      </a:r>
                      <a:endParaRPr sz="1400" b="1"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gradFill>
                      <a:gsLst>
                        <a:gs pos="0">
                          <a:srgbClr val="FFFF7E"/>
                        </a:gs>
                        <a:gs pos="50000">
                          <a:srgbClr val="FFFFB1"/>
                        </a:gs>
                        <a:gs pos="100000">
                          <a:srgbClr val="FFFFD9"/>
                        </a:gs>
                      </a:gsLst>
                      <a:lin ang="2700000" scaled="0"/>
                    </a:gradFill>
                  </a:tcPr>
                </a:tc>
                <a:extLst>
                  <a:ext uri="{0D108BD9-81ED-4DB2-BD59-A6C34878D82A}">
                    <a16:rowId xmlns:a16="http://schemas.microsoft.com/office/drawing/2014/main" val="10001"/>
                  </a:ext>
                </a:extLst>
              </a:tr>
              <a:tr h="382875">
                <a:tc>
                  <a:txBody>
                    <a:bodyPr/>
                    <a:lstStyle/>
                    <a:p>
                      <a:pPr marL="0" marR="0" lvl="0" indent="0" algn="ctr" rtl="0">
                        <a:spcBef>
                          <a:spcPts val="0"/>
                        </a:spcBef>
                        <a:spcAft>
                          <a:spcPts val="0"/>
                        </a:spcAft>
                        <a:buNone/>
                      </a:pPr>
                      <a:r>
                        <a:rPr lang="en-IN" sz="1400" u="none" strike="noStrike"/>
                        <a:t>Anglia Ruskin University</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1490</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1115</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970</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86.8</a:t>
                      </a:r>
                      <a:endParaRPr sz="1400" b="1" i="0" u="none" strike="noStrike">
                        <a:solidFill>
                          <a:srgbClr val="DD0806"/>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88.8</a:t>
                      </a:r>
                      <a:endParaRPr sz="1400" b="1"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2"/>
                  </a:ext>
                </a:extLst>
              </a:tr>
              <a:tr h="506375">
                <a:tc>
                  <a:txBody>
                    <a:bodyPr/>
                    <a:lstStyle/>
                    <a:p>
                      <a:pPr marL="0" marR="0" lvl="0" indent="0" algn="ctr" rtl="0">
                        <a:spcBef>
                          <a:spcPts val="0"/>
                        </a:spcBef>
                        <a:spcAft>
                          <a:spcPts val="0"/>
                        </a:spcAft>
                        <a:buNone/>
                      </a:pPr>
                      <a:r>
                        <a:rPr lang="en-IN" sz="1400" u="none" strike="noStrike"/>
                        <a:t>Bishop Grosseteste University College Lincoln</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355</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300</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285</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96</a:t>
                      </a:r>
                      <a:endParaRPr sz="1400" b="1" i="0" u="none" strike="noStrike">
                        <a:solidFill>
                          <a:srgbClr val="DD0806"/>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94.7</a:t>
                      </a:r>
                      <a:endParaRPr sz="1400" b="1"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3"/>
                  </a:ext>
                </a:extLst>
              </a:tr>
              <a:tr h="243350">
                <a:tc>
                  <a:txBody>
                    <a:bodyPr/>
                    <a:lstStyle/>
                    <a:p>
                      <a:pPr marL="0" marR="0" lvl="0" indent="0" algn="ctr" rtl="0">
                        <a:spcBef>
                          <a:spcPts val="0"/>
                        </a:spcBef>
                        <a:spcAft>
                          <a:spcPts val="0"/>
                        </a:spcAft>
                        <a:buNone/>
                      </a:pPr>
                      <a:r>
                        <a:rPr lang="en-IN" sz="1400" u="none" strike="noStrike"/>
                        <a:t>Aberystwyth University</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1435</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1045</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930</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89</a:t>
                      </a:r>
                      <a:endParaRPr sz="1400" b="1" i="0" u="none" strike="noStrike">
                        <a:solidFill>
                          <a:srgbClr val="DD0806"/>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89.8</a:t>
                      </a:r>
                      <a:endParaRPr sz="1400" b="1"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4"/>
                  </a:ext>
                </a:extLst>
              </a:tr>
              <a:tr h="243350">
                <a:tc>
                  <a:txBody>
                    <a:bodyPr/>
                    <a:lstStyle/>
                    <a:p>
                      <a:pPr marL="0" marR="0" lvl="0" indent="0" algn="ctr" rtl="0">
                        <a:spcBef>
                          <a:spcPts val="0"/>
                        </a:spcBef>
                        <a:spcAft>
                          <a:spcPts val="0"/>
                        </a:spcAft>
                        <a:buNone/>
                      </a:pPr>
                      <a:r>
                        <a:rPr lang="en-IN" sz="1400" u="none" strike="noStrike"/>
                        <a:t>The University of Bolton</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500</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330</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265</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80.5</a:t>
                      </a:r>
                      <a:endParaRPr sz="1400" b="1" i="0" u="none" strike="noStrike">
                        <a:solidFill>
                          <a:srgbClr val="DD0806"/>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86</a:t>
                      </a:r>
                      <a:endParaRPr sz="1400" b="1"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5"/>
                  </a:ext>
                </a:extLst>
              </a:tr>
              <a:tr h="243350">
                <a:tc>
                  <a:txBody>
                    <a:bodyPr/>
                    <a:lstStyle/>
                    <a:p>
                      <a:pPr marL="0" marR="0" lvl="0" indent="0" algn="ctr" rtl="0">
                        <a:spcBef>
                          <a:spcPts val="0"/>
                        </a:spcBef>
                        <a:spcAft>
                          <a:spcPts val="0"/>
                        </a:spcAft>
                        <a:buNone/>
                      </a:pPr>
                      <a:r>
                        <a:rPr lang="en-IN" sz="1400" u="none" strike="noStrike"/>
                        <a:t>Edinburgh Napier University</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1230</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800</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750</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93.7</a:t>
                      </a:r>
                      <a:endParaRPr sz="1400" b="1" i="0" u="none" strike="noStrike">
                        <a:solidFill>
                          <a:srgbClr val="DD0806"/>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89.4</a:t>
                      </a:r>
                      <a:endParaRPr sz="1400" b="1"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6"/>
                  </a:ext>
                </a:extLst>
              </a:tr>
              <a:tr h="243350">
                <a:tc>
                  <a:txBody>
                    <a:bodyPr/>
                    <a:lstStyle/>
                    <a:p>
                      <a:pPr marL="0" marR="0" lvl="0" indent="0" algn="ctr" rtl="0">
                        <a:spcBef>
                          <a:spcPts val="0"/>
                        </a:spcBef>
                        <a:spcAft>
                          <a:spcPts val="0"/>
                        </a:spcAft>
                        <a:buNone/>
                      </a:pPr>
                      <a:r>
                        <a:rPr lang="en-IN" sz="1400" u="none" strike="noStrike"/>
                        <a:t>University of Bedfordshire</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1185</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870</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780</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89.4</a:t>
                      </a:r>
                      <a:endParaRPr sz="1400" b="1" i="0" u="none" strike="noStrike">
                        <a:solidFill>
                          <a:srgbClr val="DD0806"/>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88.6</a:t>
                      </a:r>
                      <a:endParaRPr sz="1400" b="1"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7"/>
                  </a:ext>
                </a:extLst>
              </a:tr>
              <a:tr h="243350">
                <a:tc>
                  <a:txBody>
                    <a:bodyPr/>
                    <a:lstStyle/>
                    <a:p>
                      <a:pPr marL="0" marR="0" lvl="0" indent="0" algn="ctr" rtl="0">
                        <a:spcBef>
                          <a:spcPts val="0"/>
                        </a:spcBef>
                        <a:spcAft>
                          <a:spcPts val="0"/>
                        </a:spcAft>
                        <a:buNone/>
                      </a:pPr>
                      <a:r>
                        <a:rPr lang="en-IN" sz="1400" u="none" strike="noStrike"/>
                        <a:t>Royal Holloway</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1235</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945</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840</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89.1</a:t>
                      </a:r>
                      <a:endParaRPr sz="1400" b="1" i="0" u="none" strike="noStrike">
                        <a:solidFill>
                          <a:srgbClr val="DD0806"/>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89.6</a:t>
                      </a:r>
                      <a:endParaRPr sz="1400" b="1"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8"/>
                  </a:ext>
                </a:extLst>
              </a:tr>
              <a:tr h="243350">
                <a:tc>
                  <a:txBody>
                    <a:bodyPr/>
                    <a:lstStyle/>
                    <a:p>
                      <a:pPr marL="0" marR="0" lvl="0" indent="0" algn="ctr" rtl="0">
                        <a:spcBef>
                          <a:spcPts val="0"/>
                        </a:spcBef>
                        <a:spcAft>
                          <a:spcPts val="0"/>
                        </a:spcAft>
                        <a:buNone/>
                      </a:pPr>
                      <a:r>
                        <a:rPr lang="en-IN" sz="1400" u="none" strike="noStrike"/>
                        <a:t>The University of Greenwich</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2340</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1665</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1330</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79.8</a:t>
                      </a:r>
                      <a:endParaRPr sz="1400" b="1" i="0" u="none" strike="noStrike">
                        <a:solidFill>
                          <a:srgbClr val="DD0806"/>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84.7</a:t>
                      </a:r>
                      <a:endParaRPr sz="1400" b="1"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9"/>
                  </a:ext>
                </a:extLst>
              </a:tr>
              <a:tr h="243350">
                <a:tc>
                  <a:txBody>
                    <a:bodyPr/>
                    <a:lstStyle/>
                    <a:p>
                      <a:pPr marL="0" marR="0" lvl="0" indent="0" algn="ctr" rtl="0">
                        <a:spcBef>
                          <a:spcPts val="0"/>
                        </a:spcBef>
                        <a:spcAft>
                          <a:spcPts val="0"/>
                        </a:spcAft>
                        <a:buNone/>
                      </a:pPr>
                      <a:r>
                        <a:rPr lang="en-IN" sz="1400" u="none" strike="noStrike"/>
                        <a:t>De Montfort University</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2770</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2285</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1970</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86.3</a:t>
                      </a:r>
                      <a:endParaRPr sz="1400" b="1" i="0" u="none" strike="noStrike">
                        <a:solidFill>
                          <a:srgbClr val="DD0806"/>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86.4</a:t>
                      </a:r>
                      <a:endParaRPr sz="1400" b="1"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10"/>
                  </a:ext>
                </a:extLst>
              </a:tr>
              <a:tr h="243350">
                <a:tc>
                  <a:txBody>
                    <a:bodyPr/>
                    <a:lstStyle/>
                    <a:p>
                      <a:pPr marL="0" marR="0" lvl="0" indent="0" algn="ctr" rtl="0">
                        <a:spcBef>
                          <a:spcPts val="0"/>
                        </a:spcBef>
                        <a:spcAft>
                          <a:spcPts val="0"/>
                        </a:spcAft>
                        <a:buNone/>
                      </a:pPr>
                      <a:r>
                        <a:rPr lang="en-IN" sz="1400" u="none" strike="noStrike"/>
                        <a:t>The University of Leicester</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1620</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1305</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1190</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91</a:t>
                      </a:r>
                      <a:endParaRPr sz="1400" b="1" i="0" u="none" strike="noStrike">
                        <a:solidFill>
                          <a:srgbClr val="DD0806"/>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91.1</a:t>
                      </a:r>
                      <a:endParaRPr sz="1400" b="1"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11"/>
                  </a:ext>
                </a:extLst>
              </a:tr>
              <a:tr h="243350">
                <a:tc>
                  <a:txBody>
                    <a:bodyPr/>
                    <a:lstStyle/>
                    <a:p>
                      <a:pPr marL="0" marR="0" lvl="0" indent="0" algn="ctr" rtl="0">
                        <a:spcBef>
                          <a:spcPts val="0"/>
                        </a:spcBef>
                        <a:spcAft>
                          <a:spcPts val="0"/>
                        </a:spcAft>
                        <a:buNone/>
                      </a:pPr>
                      <a:r>
                        <a:rPr lang="en-IN" sz="1400" u="none" strike="noStrike"/>
                        <a:t>Coventry University</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1975</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1485</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1310</a:t>
                      </a:r>
                      <a:endParaRPr sz="1400" b="0"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88.2</a:t>
                      </a:r>
                      <a:endParaRPr sz="1400" b="1" i="0" u="none" strike="noStrike">
                        <a:solidFill>
                          <a:srgbClr val="DD0806"/>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spcBef>
                          <a:spcPts val="0"/>
                        </a:spcBef>
                        <a:spcAft>
                          <a:spcPts val="0"/>
                        </a:spcAft>
                        <a:buNone/>
                      </a:pPr>
                      <a:r>
                        <a:rPr lang="en-IN" sz="1400" u="none" strike="noStrike"/>
                        <a:t>87.9</a:t>
                      </a:r>
                      <a:endParaRPr sz="1400" b="1" i="0" u="none" strike="noStrike">
                        <a:solidFill>
                          <a:srgbClr val="000000"/>
                        </a:solidFill>
                        <a:latin typeface="Arial"/>
                        <a:ea typeface="Arial"/>
                        <a:cs typeface="Arial"/>
                        <a:sym typeface="Arial"/>
                      </a:endParaRP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12"/>
                  </a:ext>
                </a:extLst>
              </a:tr>
            </a:tbl>
          </a:graphicData>
        </a:graphic>
      </p:graphicFrame>
      <p:sp>
        <p:nvSpPr>
          <p:cNvPr id="928" name="Google Shape;928;p30"/>
          <p:cNvSpPr/>
          <p:nvPr/>
        </p:nvSpPr>
        <p:spPr>
          <a:xfrm>
            <a:off x="4038600" y="348343"/>
            <a:ext cx="4288971" cy="554338"/>
          </a:xfrm>
          <a:prstGeom prst="rect">
            <a:avLst/>
          </a:prstGeom>
          <a:solidFill>
            <a:srgbClr val="D8E2F3"/>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1800" b="1" u="none" strike="noStrike">
                <a:solidFill>
                  <a:schemeClr val="dk1"/>
                </a:solidFill>
                <a:latin typeface="Calibri"/>
                <a:ea typeface="Calibri"/>
                <a:cs typeface="Calibri"/>
                <a:sym typeface="Calibri"/>
              </a:rPr>
              <a:t>Employment rates by university</a:t>
            </a:r>
            <a:endParaRPr sz="1800" b="1" i="0" u="none" strike="noStrike">
              <a:solidFill>
                <a:srgbClr val="333333"/>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7"/>
                                        </p:tgtEl>
                                        <p:attrNameLst>
                                          <p:attrName>style.visibility</p:attrName>
                                        </p:attrNameLst>
                                      </p:cBhvr>
                                      <p:to>
                                        <p:strVal val="visible"/>
                                      </p:to>
                                    </p:set>
                                    <p:animEffect transition="in" filter="fade">
                                      <p:cBhvr>
                                        <p:cTn id="7" dur="1000"/>
                                        <p:tgtEl>
                                          <p:spTgt spid="9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32"/>
        <p:cNvGrpSpPr/>
        <p:nvPr/>
      </p:nvGrpSpPr>
      <p:grpSpPr>
        <a:xfrm>
          <a:off x="0" y="0"/>
          <a:ext cx="0" cy="0"/>
          <a:chOff x="0" y="0"/>
          <a:chExt cx="0" cy="0"/>
        </a:xfrm>
      </p:grpSpPr>
      <p:graphicFrame>
        <p:nvGraphicFramePr>
          <p:cNvPr id="948" name="Google Shape;948;p31"/>
          <p:cNvGraphicFramePr/>
          <p:nvPr/>
        </p:nvGraphicFramePr>
        <p:xfrm>
          <a:off x="977701" y="946346"/>
          <a:ext cx="9616975" cy="5018230"/>
        </p:xfrm>
        <a:graphic>
          <a:graphicData uri="http://schemas.openxmlformats.org/drawingml/2006/table">
            <a:tbl>
              <a:tblPr>
                <a:noFill/>
              </a:tblPr>
              <a:tblGrid>
                <a:gridCol w="4023025">
                  <a:extLst>
                    <a:ext uri="{9D8B030D-6E8A-4147-A177-3AD203B41FA5}">
                      <a16:colId xmlns:a16="http://schemas.microsoft.com/office/drawing/2014/main" val="20000"/>
                    </a:ext>
                  </a:extLst>
                </a:gridCol>
                <a:gridCol w="3524950">
                  <a:extLst>
                    <a:ext uri="{9D8B030D-6E8A-4147-A177-3AD203B41FA5}">
                      <a16:colId xmlns:a16="http://schemas.microsoft.com/office/drawing/2014/main" val="20001"/>
                    </a:ext>
                  </a:extLst>
                </a:gridCol>
                <a:gridCol w="2069000">
                  <a:extLst>
                    <a:ext uri="{9D8B030D-6E8A-4147-A177-3AD203B41FA5}">
                      <a16:colId xmlns:a16="http://schemas.microsoft.com/office/drawing/2014/main" val="20002"/>
                    </a:ext>
                  </a:extLst>
                </a:gridCol>
              </a:tblGrid>
              <a:tr h="398925">
                <a:tc gridSpan="3">
                  <a:txBody>
                    <a:bodyPr/>
                    <a:lstStyle/>
                    <a:p>
                      <a:pPr marL="0" marR="0" lvl="0" indent="0" algn="ctr" rtl="0">
                        <a:spcBef>
                          <a:spcPts val="0"/>
                        </a:spcBef>
                        <a:spcAft>
                          <a:spcPts val="0"/>
                        </a:spcAft>
                        <a:buNone/>
                      </a:pPr>
                      <a:r>
                        <a:rPr lang="en-IN" sz="1200" b="1" u="none" strike="noStrike"/>
                        <a:t>Data summary</a:t>
                      </a:r>
                      <a:endParaRPr sz="1200" b="1" i="0" u="none" strike="noStrike">
                        <a:solidFill>
                          <a:srgbClr val="333333"/>
                        </a:solidFill>
                        <a:latin typeface="Calibri"/>
                        <a:ea typeface="Calibri"/>
                        <a:cs typeface="Calibri"/>
                        <a:sym typeface="Calibri"/>
                      </a:endParaRPr>
                    </a:p>
                  </a:txBody>
                  <a:tcPr marL="2825" marR="2825" marT="28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63225">
                <a:tc gridSpan="3">
                  <a:txBody>
                    <a:bodyPr/>
                    <a:lstStyle/>
                    <a:p>
                      <a:pPr marL="0" marR="0" lvl="0" indent="0" algn="ctr" rtl="0">
                        <a:spcBef>
                          <a:spcPts val="0"/>
                        </a:spcBef>
                        <a:spcAft>
                          <a:spcPts val="0"/>
                        </a:spcAft>
                        <a:buNone/>
                      </a:pPr>
                      <a:endParaRPr sz="1800" b="1" i="0">
                        <a:solidFill>
                          <a:schemeClr val="dk1"/>
                        </a:solidFill>
                        <a:latin typeface="Calibri"/>
                        <a:ea typeface="Calibri"/>
                        <a:cs typeface="Calibri"/>
                        <a:sym typeface="Calibri"/>
                      </a:endParaRPr>
                    </a:p>
                  </a:txBody>
                  <a:tcPr marL="2825" marR="2825" marT="28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376050">
                <a:tc>
                  <a:txBody>
                    <a:bodyPr/>
                    <a:lstStyle/>
                    <a:p>
                      <a:pPr marL="0" marR="0" lvl="0" indent="0" algn="ctr" rtl="0">
                        <a:spcBef>
                          <a:spcPts val="0"/>
                        </a:spcBef>
                        <a:spcAft>
                          <a:spcPts val="0"/>
                        </a:spcAft>
                        <a:buNone/>
                      </a:pPr>
                      <a:r>
                        <a:rPr lang="en-IN" sz="1200" b="1" u="none" strike="noStrike"/>
                        <a:t>Subjects</a:t>
                      </a:r>
                      <a:endParaRPr sz="1200" b="1" i="0" u="none" strike="noStrike">
                        <a:solidFill>
                          <a:srgbClr val="000000"/>
                        </a:solidFill>
                        <a:latin typeface="Calibri"/>
                        <a:ea typeface="Calibri"/>
                        <a:cs typeface="Calibri"/>
                        <a:sym typeface="Calibri"/>
                      </a:endParaRPr>
                    </a:p>
                  </a:txBody>
                  <a:tcPr marL="2825" marR="2825" marT="28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gradFill>
                      <a:gsLst>
                        <a:gs pos="0">
                          <a:srgbClr val="FFFF7E"/>
                        </a:gs>
                        <a:gs pos="50000">
                          <a:srgbClr val="FFFFB1"/>
                        </a:gs>
                        <a:gs pos="100000">
                          <a:srgbClr val="FFFFD9"/>
                        </a:gs>
                      </a:gsLst>
                      <a:lin ang="2700000" scaled="0"/>
                    </a:gradFill>
                  </a:tcPr>
                </a:tc>
                <a:tc>
                  <a:txBody>
                    <a:bodyPr/>
                    <a:lstStyle/>
                    <a:p>
                      <a:pPr marL="0" marR="0" lvl="0" indent="0" algn="ctr" rtl="0">
                        <a:spcBef>
                          <a:spcPts val="0"/>
                        </a:spcBef>
                        <a:spcAft>
                          <a:spcPts val="0"/>
                        </a:spcAft>
                        <a:buNone/>
                      </a:pPr>
                      <a:r>
                        <a:rPr lang="en-IN" sz="1200" b="1" u="none" strike="noStrike"/>
                        <a:t>Population studied, first degree</a:t>
                      </a:r>
                      <a:endParaRPr sz="1200" b="1" i="0" u="none" strike="noStrike">
                        <a:solidFill>
                          <a:srgbClr val="000000"/>
                        </a:solidFill>
                        <a:latin typeface="Calibri"/>
                        <a:ea typeface="Calibri"/>
                        <a:cs typeface="Calibri"/>
                        <a:sym typeface="Calibri"/>
                      </a:endParaRPr>
                    </a:p>
                  </a:txBody>
                  <a:tcPr marL="2825" marR="2825" marT="28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gradFill>
                      <a:gsLst>
                        <a:gs pos="0">
                          <a:srgbClr val="FFFF7E"/>
                        </a:gs>
                        <a:gs pos="50000">
                          <a:srgbClr val="FFFFB1"/>
                        </a:gs>
                        <a:gs pos="100000">
                          <a:srgbClr val="FFFFD9"/>
                        </a:gs>
                      </a:gsLst>
                      <a:lin ang="2700000" scaled="0"/>
                    </a:gradFill>
                  </a:tcPr>
                </a:tc>
                <a:tc>
                  <a:txBody>
                    <a:bodyPr/>
                    <a:lstStyle/>
                    <a:p>
                      <a:pPr marL="0" marR="0" lvl="0" indent="0" algn="ctr" rtl="0">
                        <a:spcBef>
                          <a:spcPts val="0"/>
                        </a:spcBef>
                        <a:spcAft>
                          <a:spcPts val="0"/>
                        </a:spcAft>
                        <a:buNone/>
                      </a:pPr>
                      <a:r>
                        <a:rPr lang="en-IN" sz="1200" b="1" u="none" strike="noStrike"/>
                        <a:t>%</a:t>
                      </a:r>
                      <a:endParaRPr sz="1200" b="1" i="0" u="none" strike="noStrike">
                        <a:solidFill>
                          <a:srgbClr val="DD0806"/>
                        </a:solidFill>
                        <a:latin typeface="Calibri"/>
                        <a:ea typeface="Calibri"/>
                        <a:cs typeface="Calibri"/>
                        <a:sym typeface="Calibri"/>
                      </a:endParaRPr>
                    </a:p>
                  </a:txBody>
                  <a:tcPr marL="2825" marR="2825" marT="28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gradFill>
                      <a:gsLst>
                        <a:gs pos="0">
                          <a:srgbClr val="FFFF7E"/>
                        </a:gs>
                        <a:gs pos="50000">
                          <a:srgbClr val="FFFFB1"/>
                        </a:gs>
                        <a:gs pos="100000">
                          <a:srgbClr val="FFFFD9"/>
                        </a:gs>
                      </a:gsLst>
                      <a:lin ang="2700000" scaled="0"/>
                    </a:gradFill>
                  </a:tcPr>
                </a:tc>
                <a:extLst>
                  <a:ext uri="{0D108BD9-81ED-4DB2-BD59-A6C34878D82A}">
                    <a16:rowId xmlns:a16="http://schemas.microsoft.com/office/drawing/2014/main" val="10002"/>
                  </a:ext>
                </a:extLst>
              </a:tr>
              <a:tr h="185800">
                <a:tc gridSpan="3">
                  <a:txBody>
                    <a:bodyPr/>
                    <a:lstStyle/>
                    <a:p>
                      <a:pPr marL="0" marR="0" lvl="0" indent="0" algn="ctr" rtl="0">
                        <a:spcBef>
                          <a:spcPts val="0"/>
                        </a:spcBef>
                        <a:spcAft>
                          <a:spcPts val="0"/>
                        </a:spcAft>
                        <a:buNone/>
                      </a:pPr>
                      <a:r>
                        <a:rPr lang="en-IN" sz="1200" u="none" strike="noStrike"/>
                        <a:t>SOURCE: HESA</a:t>
                      </a:r>
                      <a:endParaRPr sz="1200" b="0" i="0" u="none" strike="noStrike">
                        <a:solidFill>
                          <a:srgbClr val="000000"/>
                        </a:solidFill>
                        <a:latin typeface="Calibri"/>
                        <a:ea typeface="Calibri"/>
                        <a:cs typeface="Calibri"/>
                        <a:sym typeface="Calibri"/>
                      </a:endParaRPr>
                    </a:p>
                  </a:txBody>
                  <a:tcPr marL="2825" marR="2825" marT="28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176375">
                <a:tc>
                  <a:txBody>
                    <a:bodyPr/>
                    <a:lstStyle/>
                    <a:p>
                      <a:pPr marL="0" marR="0" lvl="0" indent="0" algn="ctr" rtl="0">
                        <a:spcBef>
                          <a:spcPts val="0"/>
                        </a:spcBef>
                        <a:spcAft>
                          <a:spcPts val="0"/>
                        </a:spcAft>
                        <a:buNone/>
                      </a:pPr>
                      <a:r>
                        <a:rPr lang="en-IN" sz="1200" u="none" strike="noStrike"/>
                        <a:t>Medicine &amp; dentistry and veterinary science</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7,330</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99.3</a:t>
                      </a:r>
                      <a:endParaRPr sz="1200" b="0" i="0" u="none" strike="noStrike">
                        <a:solidFill>
                          <a:srgbClr val="DD0806"/>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r h="176375">
                <a:tc>
                  <a:txBody>
                    <a:bodyPr/>
                    <a:lstStyle/>
                    <a:p>
                      <a:pPr marL="0" marR="0" lvl="0" indent="0" algn="ctr" rtl="0">
                        <a:spcBef>
                          <a:spcPts val="0"/>
                        </a:spcBef>
                        <a:spcAft>
                          <a:spcPts val="0"/>
                        </a:spcAft>
                        <a:buNone/>
                      </a:pPr>
                      <a:r>
                        <a:rPr lang="en-IN" sz="1200" u="none" strike="noStrike"/>
                        <a:t>Subjects allied to medicine</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15,905</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95</a:t>
                      </a:r>
                      <a:endParaRPr sz="1200" b="0" i="0" u="none" strike="noStrike">
                        <a:solidFill>
                          <a:srgbClr val="DD0806"/>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5"/>
                  </a:ext>
                </a:extLst>
              </a:tr>
              <a:tr h="185800">
                <a:tc>
                  <a:txBody>
                    <a:bodyPr/>
                    <a:lstStyle/>
                    <a:p>
                      <a:pPr marL="0" marR="0" lvl="0" indent="0" algn="ctr" rtl="0">
                        <a:spcBef>
                          <a:spcPts val="0"/>
                        </a:spcBef>
                        <a:spcAft>
                          <a:spcPts val="0"/>
                        </a:spcAft>
                        <a:buNone/>
                      </a:pPr>
                      <a:r>
                        <a:rPr lang="en-IN" sz="1200" u="none" strike="noStrike"/>
                        <a:t>Biological sciences</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19,680</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90.6</a:t>
                      </a:r>
                      <a:endParaRPr sz="1200" b="0" i="0" u="none" strike="noStrike">
                        <a:solidFill>
                          <a:srgbClr val="DD0806"/>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6"/>
                  </a:ext>
                </a:extLst>
              </a:tr>
              <a:tr h="185800">
                <a:tc>
                  <a:txBody>
                    <a:bodyPr/>
                    <a:lstStyle/>
                    <a:p>
                      <a:pPr marL="0" marR="0" lvl="0" indent="0" algn="ctr" rtl="0">
                        <a:spcBef>
                          <a:spcPts val="0"/>
                        </a:spcBef>
                        <a:spcAft>
                          <a:spcPts val="0"/>
                        </a:spcAft>
                        <a:buNone/>
                      </a:pPr>
                      <a:r>
                        <a:rPr lang="en-IN" sz="1200" u="none" strike="noStrike"/>
                        <a:t>Agriculture &amp; related subjects</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1,335</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89.3</a:t>
                      </a:r>
                      <a:endParaRPr sz="1200" b="0" i="0" u="none" strike="noStrike">
                        <a:solidFill>
                          <a:srgbClr val="DD0806"/>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7"/>
                  </a:ext>
                </a:extLst>
              </a:tr>
              <a:tr h="185800">
                <a:tc>
                  <a:txBody>
                    <a:bodyPr/>
                    <a:lstStyle/>
                    <a:p>
                      <a:pPr marL="0" marR="0" lvl="0" indent="0" algn="ctr" rtl="0">
                        <a:spcBef>
                          <a:spcPts val="0"/>
                        </a:spcBef>
                        <a:spcAft>
                          <a:spcPts val="0"/>
                        </a:spcAft>
                        <a:buNone/>
                      </a:pPr>
                      <a:r>
                        <a:rPr lang="en-IN" sz="1200" u="none" strike="noStrike"/>
                        <a:t>Physical sciences</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9,195</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88.8</a:t>
                      </a:r>
                      <a:endParaRPr sz="1200" b="0" i="0" u="none" strike="noStrike">
                        <a:solidFill>
                          <a:srgbClr val="DD0806"/>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8"/>
                  </a:ext>
                </a:extLst>
              </a:tr>
              <a:tr h="185800">
                <a:tc>
                  <a:txBody>
                    <a:bodyPr/>
                    <a:lstStyle/>
                    <a:p>
                      <a:pPr marL="0" marR="0" lvl="0" indent="0" algn="ctr" rtl="0">
                        <a:spcBef>
                          <a:spcPts val="0"/>
                        </a:spcBef>
                        <a:spcAft>
                          <a:spcPts val="0"/>
                        </a:spcAft>
                        <a:buNone/>
                      </a:pPr>
                      <a:r>
                        <a:rPr lang="en-IN" sz="1200" u="none" strike="noStrike"/>
                        <a:t>Mathematical sciences</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3,630</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88.9</a:t>
                      </a:r>
                      <a:endParaRPr sz="1200" b="0" i="0" u="none" strike="noStrike">
                        <a:solidFill>
                          <a:srgbClr val="DD0806"/>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9"/>
                  </a:ext>
                </a:extLst>
              </a:tr>
              <a:tr h="185800">
                <a:tc>
                  <a:txBody>
                    <a:bodyPr/>
                    <a:lstStyle/>
                    <a:p>
                      <a:pPr marL="0" marR="0" lvl="0" indent="0" algn="ctr" rtl="0">
                        <a:spcBef>
                          <a:spcPts val="0"/>
                        </a:spcBef>
                        <a:spcAft>
                          <a:spcPts val="0"/>
                        </a:spcAft>
                        <a:buNone/>
                      </a:pPr>
                      <a:r>
                        <a:rPr lang="en-IN" sz="1200" u="none" strike="noStrike"/>
                        <a:t>Computer sciences</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7,330</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81.8</a:t>
                      </a:r>
                      <a:endParaRPr sz="1200" b="0" i="0" u="none" strike="noStrike">
                        <a:solidFill>
                          <a:srgbClr val="DD0806"/>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10"/>
                  </a:ext>
                </a:extLst>
              </a:tr>
              <a:tr h="185800">
                <a:tc>
                  <a:txBody>
                    <a:bodyPr/>
                    <a:lstStyle/>
                    <a:p>
                      <a:pPr marL="0" marR="0" lvl="0" indent="0" algn="ctr" rtl="0">
                        <a:spcBef>
                          <a:spcPts val="0"/>
                        </a:spcBef>
                        <a:spcAft>
                          <a:spcPts val="0"/>
                        </a:spcAft>
                        <a:buNone/>
                      </a:pPr>
                      <a:r>
                        <a:rPr lang="en-IN" sz="1200" u="none" strike="noStrike"/>
                        <a:t>Engineering &amp; technology</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9,360</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85.9</a:t>
                      </a:r>
                      <a:endParaRPr sz="1200" b="0" i="0" u="none" strike="noStrike">
                        <a:solidFill>
                          <a:srgbClr val="DD0806"/>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11"/>
                  </a:ext>
                </a:extLst>
              </a:tr>
              <a:tr h="243875">
                <a:tc>
                  <a:txBody>
                    <a:bodyPr/>
                    <a:lstStyle/>
                    <a:p>
                      <a:pPr marL="0" marR="0" lvl="0" indent="0" algn="ctr" rtl="0">
                        <a:spcBef>
                          <a:spcPts val="0"/>
                        </a:spcBef>
                        <a:spcAft>
                          <a:spcPts val="0"/>
                        </a:spcAft>
                        <a:buNone/>
                      </a:pPr>
                      <a:r>
                        <a:rPr lang="en-IN" sz="1200" u="none" strike="noStrike"/>
                        <a:t>Architecture, building, and planning</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4,280</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86.3</a:t>
                      </a:r>
                      <a:endParaRPr sz="1200" b="0" i="0" u="none" strike="noStrike">
                        <a:solidFill>
                          <a:srgbClr val="DD0806"/>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12"/>
                  </a:ext>
                </a:extLst>
              </a:tr>
              <a:tr h="185800">
                <a:tc>
                  <a:txBody>
                    <a:bodyPr/>
                    <a:lstStyle/>
                    <a:p>
                      <a:pPr marL="0" marR="0" lvl="0" indent="0" algn="ctr" rtl="0">
                        <a:spcBef>
                          <a:spcPts val="0"/>
                        </a:spcBef>
                        <a:spcAft>
                          <a:spcPts val="0"/>
                        </a:spcAft>
                        <a:buNone/>
                      </a:pPr>
                      <a:r>
                        <a:rPr lang="en-IN" sz="1200" u="none" strike="noStrike"/>
                        <a:t>Social studies</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17,970</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89.8</a:t>
                      </a:r>
                      <a:endParaRPr sz="1200" b="0" i="0" u="none" strike="noStrike">
                        <a:solidFill>
                          <a:srgbClr val="DD0806"/>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13"/>
                  </a:ext>
                </a:extLst>
              </a:tr>
              <a:tr h="185800">
                <a:tc>
                  <a:txBody>
                    <a:bodyPr/>
                    <a:lstStyle/>
                    <a:p>
                      <a:pPr marL="0" marR="0" lvl="0" indent="0" algn="ctr" rtl="0">
                        <a:spcBef>
                          <a:spcPts val="0"/>
                        </a:spcBef>
                        <a:spcAft>
                          <a:spcPts val="0"/>
                        </a:spcAft>
                        <a:buNone/>
                      </a:pPr>
                      <a:r>
                        <a:rPr lang="en-IN" sz="1200" u="none" strike="noStrike"/>
                        <a:t>Law</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8,505</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93.3</a:t>
                      </a:r>
                      <a:endParaRPr sz="1200" b="0" i="0" u="none" strike="noStrike">
                        <a:solidFill>
                          <a:srgbClr val="DD0806"/>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14"/>
                  </a:ext>
                </a:extLst>
              </a:tr>
              <a:tr h="238350">
                <a:tc>
                  <a:txBody>
                    <a:bodyPr/>
                    <a:lstStyle/>
                    <a:p>
                      <a:pPr marL="0" marR="0" lvl="0" indent="0" algn="ctr" rtl="0">
                        <a:spcBef>
                          <a:spcPts val="0"/>
                        </a:spcBef>
                        <a:spcAft>
                          <a:spcPts val="0"/>
                        </a:spcAft>
                        <a:buNone/>
                      </a:pPr>
                      <a:r>
                        <a:rPr lang="en-IN" sz="1200" u="none" strike="noStrike"/>
                        <a:t>Business &amp; administrative studies</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20,200</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88.4</a:t>
                      </a:r>
                      <a:endParaRPr sz="1200" b="0" i="0" u="none" strike="noStrike">
                        <a:solidFill>
                          <a:srgbClr val="DD0806"/>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15"/>
                  </a:ext>
                </a:extLst>
              </a:tr>
              <a:tr h="237775">
                <a:tc>
                  <a:txBody>
                    <a:bodyPr/>
                    <a:lstStyle/>
                    <a:p>
                      <a:pPr marL="0" marR="0" lvl="0" indent="0" algn="ctr" rtl="0">
                        <a:spcBef>
                          <a:spcPts val="0"/>
                        </a:spcBef>
                        <a:spcAft>
                          <a:spcPts val="0"/>
                        </a:spcAft>
                        <a:buNone/>
                      </a:pPr>
                      <a:r>
                        <a:rPr lang="en-IN" sz="1200" u="none" strike="noStrike"/>
                        <a:t>Mass communications &amp; documentation</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5,795</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85.3</a:t>
                      </a:r>
                      <a:endParaRPr sz="1200" b="0" i="0" u="none" strike="noStrike">
                        <a:solidFill>
                          <a:srgbClr val="DD0806"/>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16"/>
                  </a:ext>
                </a:extLst>
              </a:tr>
              <a:tr h="185800">
                <a:tc>
                  <a:txBody>
                    <a:bodyPr/>
                    <a:lstStyle/>
                    <a:p>
                      <a:pPr marL="0" marR="0" lvl="0" indent="0" algn="ctr" rtl="0">
                        <a:spcBef>
                          <a:spcPts val="0"/>
                        </a:spcBef>
                        <a:spcAft>
                          <a:spcPts val="0"/>
                        </a:spcAft>
                        <a:buNone/>
                      </a:pPr>
                      <a:r>
                        <a:rPr lang="en-IN" sz="1200" u="none" strike="noStrike"/>
                        <a:t>Languages</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13,225</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90.4</a:t>
                      </a:r>
                      <a:endParaRPr sz="1200" b="0" i="0" u="none" strike="noStrike">
                        <a:solidFill>
                          <a:srgbClr val="DD0806"/>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17"/>
                  </a:ext>
                </a:extLst>
              </a:tr>
              <a:tr h="269075">
                <a:tc>
                  <a:txBody>
                    <a:bodyPr/>
                    <a:lstStyle/>
                    <a:p>
                      <a:pPr marL="0" marR="0" lvl="0" indent="0" algn="ctr" rtl="0">
                        <a:spcBef>
                          <a:spcPts val="0"/>
                        </a:spcBef>
                        <a:spcAft>
                          <a:spcPts val="0"/>
                        </a:spcAft>
                        <a:buNone/>
                      </a:pPr>
                      <a:r>
                        <a:rPr lang="en-IN" sz="1200" u="none" strike="noStrike"/>
                        <a:t>Historical &amp; philosophical studies</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10,290</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89.3</a:t>
                      </a:r>
                      <a:endParaRPr sz="1200" b="0" i="0" u="none" strike="noStrike">
                        <a:solidFill>
                          <a:srgbClr val="DD0806"/>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18"/>
                  </a:ext>
                </a:extLst>
              </a:tr>
              <a:tr h="185800">
                <a:tc>
                  <a:txBody>
                    <a:bodyPr/>
                    <a:lstStyle/>
                    <a:p>
                      <a:pPr marL="0" marR="0" lvl="0" indent="0" algn="ctr" rtl="0">
                        <a:spcBef>
                          <a:spcPts val="0"/>
                        </a:spcBef>
                        <a:spcAft>
                          <a:spcPts val="0"/>
                        </a:spcAft>
                        <a:buNone/>
                      </a:pPr>
                      <a:r>
                        <a:rPr lang="en-IN" sz="1200" u="none" strike="noStrike"/>
                        <a:t>Creative arts &amp; design</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21,485</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86.8</a:t>
                      </a:r>
                      <a:endParaRPr sz="1200" b="0" i="0" u="none" strike="noStrike">
                        <a:solidFill>
                          <a:srgbClr val="DD0806"/>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19"/>
                  </a:ext>
                </a:extLst>
              </a:tr>
              <a:tr h="185800">
                <a:tc>
                  <a:txBody>
                    <a:bodyPr/>
                    <a:lstStyle/>
                    <a:p>
                      <a:pPr marL="0" marR="0" lvl="0" indent="0" algn="ctr" rtl="0">
                        <a:spcBef>
                          <a:spcPts val="0"/>
                        </a:spcBef>
                        <a:spcAft>
                          <a:spcPts val="0"/>
                        </a:spcAft>
                        <a:buNone/>
                      </a:pPr>
                      <a:r>
                        <a:rPr lang="en-IN" sz="1200" u="none" strike="noStrike"/>
                        <a:t>Education</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9,265</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95.2</a:t>
                      </a:r>
                      <a:endParaRPr sz="1200" b="0" i="0" u="none" strike="noStrike">
                        <a:solidFill>
                          <a:srgbClr val="DD0806"/>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20"/>
                  </a:ext>
                </a:extLst>
              </a:tr>
              <a:tr h="185800">
                <a:tc>
                  <a:txBody>
                    <a:bodyPr/>
                    <a:lstStyle/>
                    <a:p>
                      <a:pPr marL="0" marR="0" lvl="0" indent="0" algn="ctr" rtl="0">
                        <a:spcBef>
                          <a:spcPts val="0"/>
                        </a:spcBef>
                        <a:spcAft>
                          <a:spcPts val="0"/>
                        </a:spcAft>
                        <a:buNone/>
                      </a:pPr>
                      <a:r>
                        <a:rPr lang="en-IN" sz="1200" u="none" strike="noStrike"/>
                        <a:t>Combined subjects</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535</a:t>
                      </a:r>
                      <a:endParaRPr sz="1200" b="0"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90</a:t>
                      </a:r>
                      <a:endParaRPr sz="1200" b="0" i="0" u="none" strike="noStrike">
                        <a:solidFill>
                          <a:srgbClr val="DD0806"/>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21"/>
                  </a:ext>
                </a:extLst>
              </a:tr>
              <a:tr h="190225">
                <a:tc>
                  <a:txBody>
                    <a:bodyPr/>
                    <a:lstStyle/>
                    <a:p>
                      <a:pPr marL="0" marR="0" lvl="0" indent="0" algn="ctr" rtl="0">
                        <a:spcBef>
                          <a:spcPts val="0"/>
                        </a:spcBef>
                        <a:spcAft>
                          <a:spcPts val="0"/>
                        </a:spcAft>
                        <a:buNone/>
                      </a:pPr>
                      <a:r>
                        <a:rPr lang="en-IN" sz="1200" u="none" strike="noStrike"/>
                        <a:t>All subjects</a:t>
                      </a:r>
                      <a:endParaRPr sz="1200" b="1"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1,85,310</a:t>
                      </a:r>
                      <a:endParaRPr sz="1200" b="1" i="0" u="none" strike="noStrike">
                        <a:solidFill>
                          <a:srgbClr val="000000"/>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IN" sz="1200" u="none" strike="noStrike"/>
                        <a:t>89.9 </a:t>
                      </a:r>
                      <a:endParaRPr sz="1200" b="1" i="0" u="none" strike="noStrike">
                        <a:solidFill>
                          <a:srgbClr val="DD0806"/>
                        </a:solidFill>
                        <a:latin typeface="Calibri"/>
                        <a:ea typeface="Calibri"/>
                        <a:cs typeface="Calibri"/>
                        <a:sym typeface="Calibri"/>
                      </a:endParaRPr>
                    </a:p>
                  </a:txBody>
                  <a:tcPr marL="2825" marR="2825" marT="28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22"/>
                  </a:ext>
                </a:extLst>
              </a:tr>
            </a:tbl>
          </a:graphicData>
        </a:graphic>
      </p:graphicFrame>
      <p:sp>
        <p:nvSpPr>
          <p:cNvPr id="949" name="Google Shape;949;p31"/>
          <p:cNvSpPr/>
          <p:nvPr/>
        </p:nvSpPr>
        <p:spPr>
          <a:xfrm>
            <a:off x="3836583" y="298682"/>
            <a:ext cx="4518833" cy="554338"/>
          </a:xfrm>
          <a:prstGeom prst="rect">
            <a:avLst/>
          </a:prstGeom>
          <a:solidFill>
            <a:srgbClr val="D8E2F3"/>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1800" b="1" i="0">
                <a:solidFill>
                  <a:schemeClr val="dk1"/>
                </a:solidFill>
                <a:latin typeface="Calibri"/>
                <a:ea typeface="Calibri"/>
                <a:cs typeface="Calibri"/>
                <a:sym typeface="Calibri"/>
              </a:rPr>
              <a:t>Employment Rate by course of study</a:t>
            </a:r>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53"/>
        <p:cNvGrpSpPr/>
        <p:nvPr/>
      </p:nvGrpSpPr>
      <p:grpSpPr>
        <a:xfrm>
          <a:off x="0" y="0"/>
          <a:ext cx="0" cy="0"/>
          <a:chOff x="0" y="0"/>
          <a:chExt cx="0" cy="0"/>
        </a:xfrm>
      </p:grpSpPr>
      <p:sp>
        <p:nvSpPr>
          <p:cNvPr id="969" name="Google Shape;969;p32"/>
          <p:cNvSpPr txBox="1"/>
          <p:nvPr/>
        </p:nvSpPr>
        <p:spPr>
          <a:xfrm>
            <a:off x="1331165" y="722557"/>
            <a:ext cx="739310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0" name="Google Shape;970;p32"/>
          <p:cNvSpPr/>
          <p:nvPr/>
        </p:nvSpPr>
        <p:spPr>
          <a:xfrm>
            <a:off x="577722" y="606490"/>
            <a:ext cx="5210821" cy="554338"/>
          </a:xfrm>
          <a:prstGeom prst="rect">
            <a:avLst/>
          </a:prstGeom>
          <a:solidFill>
            <a:srgbClr val="D8E2F3"/>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1800">
                <a:solidFill>
                  <a:schemeClr val="dk1"/>
                </a:solidFill>
                <a:latin typeface="Calibri"/>
                <a:ea typeface="Calibri"/>
                <a:cs typeface="Calibri"/>
                <a:sym typeface="Calibri"/>
              </a:rPr>
              <a:t>      </a:t>
            </a:r>
            <a:r>
              <a:rPr lang="en-IN" sz="1800" b="1">
                <a:solidFill>
                  <a:schemeClr val="dk1"/>
                </a:solidFill>
                <a:latin typeface="Calibri"/>
                <a:ea typeface="Calibri"/>
                <a:cs typeface="Calibri"/>
                <a:sym typeface="Calibri"/>
              </a:rPr>
              <a:t>Student Part time Work Rights</a:t>
            </a:r>
            <a:endParaRPr sz="1800" b="1" i="0" u="none" strike="noStrike">
              <a:solidFill>
                <a:srgbClr val="333333"/>
              </a:solidFill>
              <a:latin typeface="Arial"/>
              <a:ea typeface="Arial"/>
              <a:cs typeface="Arial"/>
              <a:sym typeface="Arial"/>
            </a:endParaRPr>
          </a:p>
        </p:txBody>
      </p:sp>
      <p:sp>
        <p:nvSpPr>
          <p:cNvPr id="971" name="Google Shape;971;p32"/>
          <p:cNvSpPr/>
          <p:nvPr/>
        </p:nvSpPr>
        <p:spPr>
          <a:xfrm>
            <a:off x="559083" y="1358856"/>
            <a:ext cx="5228676" cy="1660569"/>
          </a:xfrm>
          <a:prstGeom prst="rect">
            <a:avLst/>
          </a:prstGeom>
          <a:solidFill>
            <a:srgbClr val="EDEDED"/>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rgbClr val="0B0C0C"/>
              </a:buClr>
              <a:buSzPts val="1800"/>
              <a:buFont typeface="Calibri"/>
              <a:buNone/>
            </a:pPr>
            <a:r>
              <a:rPr lang="en-IN" sz="1800" b="1" u="sng">
                <a:solidFill>
                  <a:srgbClr val="0B0C0C"/>
                </a:solidFill>
                <a:latin typeface="Calibri"/>
                <a:ea typeface="Calibri"/>
                <a:cs typeface="Calibri"/>
                <a:sym typeface="Calibri"/>
              </a:rPr>
              <a:t>How long you can work while Studying in UK</a:t>
            </a:r>
            <a:endParaRPr/>
          </a:p>
          <a:p>
            <a:pPr marL="0" marR="0" lvl="0" indent="0" algn="ctr" rtl="0">
              <a:spcBef>
                <a:spcPts val="0"/>
              </a:spcBef>
              <a:spcAft>
                <a:spcPts val="0"/>
              </a:spcAft>
              <a:buClr>
                <a:schemeClr val="dk1"/>
              </a:buClr>
              <a:buSzPts val="1800"/>
              <a:buFont typeface="Calibri"/>
              <a:buNone/>
            </a:pPr>
            <a:endParaRPr sz="1800" b="1" u="sng">
              <a:solidFill>
                <a:srgbClr val="0B0C0C"/>
              </a:solidFill>
              <a:latin typeface="Calibri"/>
              <a:ea typeface="Calibri"/>
              <a:cs typeface="Calibri"/>
              <a:sym typeface="Calibri"/>
            </a:endParaRPr>
          </a:p>
          <a:p>
            <a:pPr marL="0" marR="0" lvl="0" indent="0" algn="ctr" rtl="0">
              <a:spcBef>
                <a:spcPts val="0"/>
              </a:spcBef>
              <a:spcAft>
                <a:spcPts val="0"/>
              </a:spcAft>
              <a:buClr>
                <a:srgbClr val="0B0C0C"/>
              </a:buClr>
              <a:buSzPts val="1800"/>
              <a:buFont typeface="Calibri"/>
              <a:buNone/>
            </a:pPr>
            <a:br>
              <a:rPr lang="en-IN" sz="1800" b="1" u="sng">
                <a:solidFill>
                  <a:srgbClr val="0B0C0C"/>
                </a:solidFill>
                <a:latin typeface="Calibri"/>
                <a:ea typeface="Calibri"/>
                <a:cs typeface="Calibri"/>
                <a:sym typeface="Calibri"/>
              </a:rPr>
            </a:br>
            <a:r>
              <a:rPr lang="en-IN" sz="1800" b="1" u="sng">
                <a:solidFill>
                  <a:srgbClr val="0B0C0C"/>
                </a:solidFill>
                <a:latin typeface="Calibri"/>
                <a:ea typeface="Calibri"/>
                <a:cs typeface="Calibri"/>
                <a:sym typeface="Calibri"/>
              </a:rPr>
              <a:t>20 Hours Per Week As a Student</a:t>
            </a:r>
            <a:endParaRPr sz="1800" u="sng">
              <a:solidFill>
                <a:schemeClr val="dk1"/>
              </a:solidFill>
              <a:latin typeface="Calibri"/>
              <a:ea typeface="Calibri"/>
              <a:cs typeface="Calibri"/>
              <a:sym typeface="Calibri"/>
            </a:endParaRPr>
          </a:p>
        </p:txBody>
      </p:sp>
      <p:sp>
        <p:nvSpPr>
          <p:cNvPr id="972" name="Google Shape;972;p32"/>
          <p:cNvSpPr/>
          <p:nvPr/>
        </p:nvSpPr>
        <p:spPr>
          <a:xfrm>
            <a:off x="577722" y="3236976"/>
            <a:ext cx="5210037" cy="554338"/>
          </a:xfrm>
          <a:prstGeom prst="rect">
            <a:avLst/>
          </a:prstGeom>
          <a:solidFill>
            <a:srgbClr val="D8E2F3"/>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1800" b="1">
                <a:solidFill>
                  <a:schemeClr val="dk1"/>
                </a:solidFill>
                <a:latin typeface="Calibri"/>
                <a:ea typeface="Calibri"/>
                <a:cs typeface="Calibri"/>
                <a:sym typeface="Calibri"/>
              </a:rPr>
              <a:t>             Post Study Work Rights</a:t>
            </a:r>
            <a:endParaRPr sz="1800" b="1" i="0" u="none" strike="noStrike">
              <a:solidFill>
                <a:srgbClr val="333333"/>
              </a:solidFill>
              <a:latin typeface="Arial"/>
              <a:ea typeface="Arial"/>
              <a:cs typeface="Arial"/>
              <a:sym typeface="Arial"/>
            </a:endParaRPr>
          </a:p>
        </p:txBody>
      </p:sp>
      <p:sp>
        <p:nvSpPr>
          <p:cNvPr id="973" name="Google Shape;973;p32"/>
          <p:cNvSpPr/>
          <p:nvPr/>
        </p:nvSpPr>
        <p:spPr>
          <a:xfrm>
            <a:off x="577722" y="4038658"/>
            <a:ext cx="5228676" cy="1882221"/>
          </a:xfrm>
          <a:prstGeom prst="rect">
            <a:avLst/>
          </a:prstGeom>
          <a:solidFill>
            <a:srgbClr val="EDEDED"/>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rgbClr val="0B0C0C"/>
              </a:buClr>
              <a:buSzPts val="1800"/>
              <a:buFont typeface="Calibri"/>
              <a:buNone/>
            </a:pPr>
            <a:r>
              <a:rPr lang="en-IN" sz="1800" b="1" u="sng" dirty="0">
                <a:solidFill>
                  <a:srgbClr val="0B0C0C"/>
                </a:solidFill>
                <a:latin typeface="Calibri"/>
                <a:ea typeface="Calibri"/>
                <a:cs typeface="Calibri"/>
                <a:sym typeface="Calibri"/>
              </a:rPr>
              <a:t>How long you can stay</a:t>
            </a:r>
            <a:endParaRPr sz="1800" u="sng"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Calibri"/>
              <a:buNone/>
            </a:pPr>
            <a:endParaRPr sz="1800" b="1" dirty="0">
              <a:solidFill>
                <a:srgbClr val="0B0C0C"/>
              </a:solidFill>
              <a:latin typeface="Calibri"/>
              <a:ea typeface="Calibri"/>
              <a:cs typeface="Calibri"/>
              <a:sym typeface="Calibri"/>
            </a:endParaRPr>
          </a:p>
          <a:p>
            <a:pPr marL="0" marR="0" lvl="0" indent="0" algn="l" rtl="0">
              <a:spcBef>
                <a:spcPts val="0"/>
              </a:spcBef>
              <a:spcAft>
                <a:spcPts val="0"/>
              </a:spcAft>
              <a:buClr>
                <a:srgbClr val="0B0C0C"/>
              </a:buClr>
              <a:buSzPts val="1800"/>
              <a:buFont typeface="Calibri"/>
              <a:buNone/>
            </a:pPr>
            <a:r>
              <a:rPr lang="en-IN" sz="1800" b="1" u="sng" dirty="0">
                <a:solidFill>
                  <a:srgbClr val="0B0C0C"/>
                </a:solidFill>
                <a:latin typeface="Calibri"/>
                <a:ea typeface="Calibri"/>
                <a:cs typeface="Calibri"/>
                <a:sym typeface="Calibri"/>
              </a:rPr>
              <a:t>A Graduate visa lasts for 2 years. If you have a PHD or other doctoral qualification, it will last for 3 years</a:t>
            </a:r>
            <a:r>
              <a:rPr lang="en-IN" sz="1800" b="1" dirty="0">
                <a:solidFill>
                  <a:srgbClr val="0B0C0C"/>
                </a:solidFill>
                <a:latin typeface="Calibri"/>
                <a:ea typeface="Calibri"/>
                <a:cs typeface="Calibri"/>
                <a:sym typeface="Calibri"/>
              </a:rPr>
              <a:t>.</a:t>
            </a:r>
            <a:endParaRPr sz="1800" b="1" dirty="0">
              <a:solidFill>
                <a:schemeClr val="dk1"/>
              </a:solidFill>
              <a:latin typeface="Calibri"/>
              <a:ea typeface="Calibri"/>
              <a:cs typeface="Calibri"/>
              <a:sym typeface="Calibri"/>
            </a:endParaRPr>
          </a:p>
        </p:txBody>
      </p:sp>
      <p:pic>
        <p:nvPicPr>
          <p:cNvPr id="974" name="Google Shape;974;p32" descr="A couple of people standing next to a clock and a sign"/>
          <p:cNvPicPr preferRelativeResize="0"/>
          <p:nvPr/>
        </p:nvPicPr>
        <p:blipFill rotWithShape="1">
          <a:blip r:embed="rId3">
            <a:alphaModFix/>
          </a:blip>
          <a:srcRect/>
          <a:stretch/>
        </p:blipFill>
        <p:spPr>
          <a:xfrm>
            <a:off x="6846692" y="1000842"/>
            <a:ext cx="5210820" cy="4976814"/>
          </a:xfrm>
          <a:prstGeom prst="rect">
            <a:avLst/>
          </a:prstGeom>
          <a:noFill/>
          <a:ln>
            <a:noFill/>
          </a:ln>
          <a:effectLst>
            <a:outerShdw blurRad="107950" dist="12700" dir="5400000" algn="ctr">
              <a:srgbClr val="000000"/>
            </a:outerShdw>
          </a:effec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79"/>
        <p:cNvGrpSpPr/>
        <p:nvPr/>
      </p:nvGrpSpPr>
      <p:grpSpPr>
        <a:xfrm>
          <a:off x="0" y="0"/>
          <a:ext cx="0" cy="0"/>
          <a:chOff x="0" y="0"/>
          <a:chExt cx="0" cy="0"/>
        </a:xfrm>
      </p:grpSpPr>
      <p:sp>
        <p:nvSpPr>
          <p:cNvPr id="995" name="Google Shape;995;p33"/>
          <p:cNvSpPr txBox="1"/>
          <p:nvPr/>
        </p:nvSpPr>
        <p:spPr>
          <a:xfrm>
            <a:off x="1331165" y="722557"/>
            <a:ext cx="739310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96" name="Google Shape;996;p33"/>
          <p:cNvSpPr txBox="1"/>
          <p:nvPr/>
        </p:nvSpPr>
        <p:spPr>
          <a:xfrm>
            <a:off x="338666" y="1636319"/>
            <a:ext cx="11853334" cy="3539430"/>
          </a:xfrm>
          <a:prstGeom prst="rect">
            <a:avLst/>
          </a:prstGeom>
          <a:noFill/>
          <a:ln>
            <a:noFill/>
          </a:ln>
        </p:spPr>
        <p:txBody>
          <a:bodyPr spcFirstLastPara="1" wrap="square" lIns="91425" tIns="45700" rIns="91425" bIns="45700" anchor="t" anchorCtr="0">
            <a:spAutoFit/>
          </a:bodyPr>
          <a:lstStyle/>
          <a:p>
            <a:pPr marL="285750" marR="0" lvl="0" indent="-285750" rtl="0">
              <a:spcBef>
                <a:spcPts val="0"/>
              </a:spcBef>
              <a:spcAft>
                <a:spcPts val="0"/>
              </a:spcAft>
              <a:buClr>
                <a:schemeClr val="dk1"/>
              </a:buClr>
              <a:buSzPts val="1400"/>
              <a:buFont typeface="Arial"/>
              <a:buChar char="•"/>
            </a:pPr>
            <a:r>
              <a:rPr lang="en-IN" sz="1400" dirty="0">
                <a:solidFill>
                  <a:schemeClr val="dk1"/>
                </a:solidFill>
                <a:latin typeface="Calibri"/>
                <a:ea typeface="Calibri"/>
                <a:cs typeface="Calibri"/>
                <a:sym typeface="Calibri"/>
              </a:rPr>
              <a:t>The student is looking for a one-year Masters course from a world class university. </a:t>
            </a:r>
            <a:endParaRPr dirty="0"/>
          </a:p>
          <a:p>
            <a:pPr marL="0" marR="0" lvl="0" indent="0" rtl="0">
              <a:spcBef>
                <a:spcPts val="0"/>
              </a:spcBef>
              <a:spcAft>
                <a:spcPts val="0"/>
              </a:spcAft>
              <a:buNone/>
            </a:pPr>
            <a:endParaRPr sz="1400" dirty="0">
              <a:solidFill>
                <a:schemeClr val="dk1"/>
              </a:solidFill>
              <a:latin typeface="Calibri"/>
              <a:ea typeface="Calibri"/>
              <a:cs typeface="Calibri"/>
              <a:sym typeface="Calibri"/>
            </a:endParaRPr>
          </a:p>
          <a:p>
            <a:pPr marL="285750" marR="0" lvl="0" indent="-285750" rtl="0">
              <a:spcBef>
                <a:spcPts val="0"/>
              </a:spcBef>
              <a:spcAft>
                <a:spcPts val="0"/>
              </a:spcAft>
              <a:buClr>
                <a:schemeClr val="dk1"/>
              </a:buClr>
              <a:buSzPts val="1400"/>
              <a:buFont typeface="Arial"/>
              <a:buChar char="•"/>
            </a:pPr>
            <a:r>
              <a:rPr lang="en-IN" sz="1400" dirty="0">
                <a:solidFill>
                  <a:schemeClr val="dk1"/>
                </a:solidFill>
                <a:latin typeface="Calibri"/>
                <a:ea typeface="Calibri"/>
                <a:cs typeface="Calibri"/>
                <a:sym typeface="Calibri"/>
              </a:rPr>
              <a:t>The student is having a net budget of around INR 18 -19 lakhs. </a:t>
            </a:r>
            <a:br>
              <a:rPr lang="en-IN" sz="1400" dirty="0">
                <a:solidFill>
                  <a:schemeClr val="dk1"/>
                </a:solidFill>
                <a:latin typeface="Calibri"/>
                <a:ea typeface="Calibri"/>
                <a:cs typeface="Calibri"/>
                <a:sym typeface="Calibri"/>
              </a:rPr>
            </a:br>
            <a:endParaRPr sz="1400" dirty="0">
              <a:solidFill>
                <a:schemeClr val="dk1"/>
              </a:solidFill>
              <a:latin typeface="Calibri"/>
              <a:ea typeface="Calibri"/>
              <a:cs typeface="Calibri"/>
              <a:sym typeface="Calibri"/>
            </a:endParaRPr>
          </a:p>
          <a:p>
            <a:pPr marL="285750" marR="0" lvl="0" indent="-285750" rtl="0">
              <a:spcBef>
                <a:spcPts val="0"/>
              </a:spcBef>
              <a:spcAft>
                <a:spcPts val="0"/>
              </a:spcAft>
              <a:buClr>
                <a:schemeClr val="dk1"/>
              </a:buClr>
              <a:buSzPts val="1400"/>
              <a:buFont typeface="Arial"/>
              <a:buChar char="•"/>
            </a:pPr>
            <a:r>
              <a:rPr lang="en-IN" sz="1400" dirty="0">
                <a:solidFill>
                  <a:schemeClr val="dk1"/>
                </a:solidFill>
                <a:latin typeface="Calibri"/>
                <a:ea typeface="Calibri"/>
                <a:cs typeface="Calibri"/>
                <a:sym typeface="Calibri"/>
              </a:rPr>
              <a:t>The student is having good marks in English in 12th standard or has studied in English Medium and does not want to take up an English proficiency test and wants to apply based on MOI*/English Sub Score in class 12</a:t>
            </a:r>
            <a:r>
              <a:rPr lang="en-IN" sz="1400" baseline="30000" dirty="0">
                <a:solidFill>
                  <a:schemeClr val="dk1"/>
                </a:solidFill>
                <a:latin typeface="Calibri"/>
                <a:ea typeface="Calibri"/>
                <a:cs typeface="Calibri"/>
                <a:sym typeface="Calibri"/>
              </a:rPr>
              <a:t>th (Valid for Specific boards only)</a:t>
            </a:r>
            <a:endParaRPr dirty="0"/>
          </a:p>
          <a:p>
            <a:pPr marL="285750" marR="0" lvl="0" indent="-196850" rtl="0">
              <a:spcBef>
                <a:spcPts val="0"/>
              </a:spcBef>
              <a:spcAft>
                <a:spcPts val="0"/>
              </a:spcAft>
              <a:buClr>
                <a:schemeClr val="dk1"/>
              </a:buClr>
              <a:buSzPts val="1400"/>
              <a:buFont typeface="Arial"/>
              <a:buNone/>
            </a:pPr>
            <a:endParaRPr sz="1400" dirty="0">
              <a:solidFill>
                <a:schemeClr val="dk1"/>
              </a:solidFill>
              <a:latin typeface="Calibri"/>
              <a:ea typeface="Calibri"/>
              <a:cs typeface="Calibri"/>
              <a:sym typeface="Calibri"/>
            </a:endParaRPr>
          </a:p>
          <a:p>
            <a:pPr marL="285750" marR="0" lvl="0" indent="-285750" rtl="0">
              <a:spcBef>
                <a:spcPts val="0"/>
              </a:spcBef>
              <a:spcAft>
                <a:spcPts val="0"/>
              </a:spcAft>
              <a:buClr>
                <a:schemeClr val="dk1"/>
              </a:buClr>
              <a:buSzPts val="1400"/>
              <a:buFont typeface="Arial"/>
              <a:buChar char="•"/>
            </a:pPr>
            <a:r>
              <a:rPr lang="en-IN" sz="1400" dirty="0">
                <a:solidFill>
                  <a:schemeClr val="dk1"/>
                </a:solidFill>
                <a:latin typeface="Calibri"/>
                <a:ea typeface="Calibri"/>
                <a:cs typeface="Calibri"/>
                <a:sym typeface="Calibri"/>
              </a:rPr>
              <a:t>Acceptance for gaps during or after completion of studies. </a:t>
            </a:r>
            <a:endParaRPr dirty="0"/>
          </a:p>
          <a:p>
            <a:pPr marL="0" marR="0" lvl="0" indent="0" rtl="0">
              <a:spcBef>
                <a:spcPts val="0"/>
              </a:spcBef>
              <a:spcAft>
                <a:spcPts val="0"/>
              </a:spcAft>
              <a:buNone/>
            </a:pPr>
            <a:endParaRPr sz="1400" dirty="0">
              <a:solidFill>
                <a:schemeClr val="dk1"/>
              </a:solidFill>
              <a:latin typeface="Calibri"/>
              <a:ea typeface="Calibri"/>
              <a:cs typeface="Calibri"/>
              <a:sym typeface="Calibri"/>
            </a:endParaRPr>
          </a:p>
          <a:p>
            <a:pPr marL="285750" marR="0" lvl="0" indent="-285750" rtl="0">
              <a:spcBef>
                <a:spcPts val="0"/>
              </a:spcBef>
              <a:spcAft>
                <a:spcPts val="0"/>
              </a:spcAft>
              <a:buClr>
                <a:schemeClr val="dk1"/>
              </a:buClr>
              <a:buSzPts val="1400"/>
              <a:buFont typeface="Arial"/>
              <a:buChar char="•"/>
            </a:pPr>
            <a:r>
              <a:rPr lang="en-IN" sz="1400" dirty="0">
                <a:solidFill>
                  <a:schemeClr val="dk1"/>
                </a:solidFill>
                <a:latin typeface="Calibri"/>
                <a:ea typeface="Calibri"/>
                <a:cs typeface="Calibri"/>
                <a:sym typeface="Calibri"/>
              </a:rPr>
              <a:t>If a student is looking for high ranked Universities but does not meet the Entry Criteria then, we can suggest admission through Foundation and Pre-Masters courses offered by Pathway providers which offer progression into Bachelor’s degree after Foundation and Master’s degree after successfully completing the Pre-masters at high ranked Universities.</a:t>
            </a:r>
            <a:endParaRPr dirty="0"/>
          </a:p>
          <a:p>
            <a:pPr marL="285750" marR="0" lvl="0" indent="-196850" rtl="0">
              <a:spcBef>
                <a:spcPts val="0"/>
              </a:spcBef>
              <a:spcAft>
                <a:spcPts val="0"/>
              </a:spcAft>
              <a:buClr>
                <a:schemeClr val="dk1"/>
              </a:buClr>
              <a:buSzPts val="1400"/>
              <a:buFont typeface="Arial"/>
              <a:buNone/>
            </a:pPr>
            <a:endParaRPr sz="1400" dirty="0">
              <a:solidFill>
                <a:schemeClr val="dk1"/>
              </a:solidFill>
              <a:latin typeface="Calibri"/>
              <a:ea typeface="Calibri"/>
              <a:cs typeface="Calibri"/>
              <a:sym typeface="Calibri"/>
            </a:endParaRPr>
          </a:p>
          <a:p>
            <a:pPr marL="285750" marR="0" lvl="0" indent="-285750" rtl="0">
              <a:spcBef>
                <a:spcPts val="0"/>
              </a:spcBef>
              <a:spcAft>
                <a:spcPts val="0"/>
              </a:spcAft>
              <a:buClr>
                <a:schemeClr val="dk1"/>
              </a:buClr>
              <a:buSzPts val="1400"/>
              <a:buFont typeface="Arial"/>
              <a:buChar char="•"/>
            </a:pPr>
            <a:r>
              <a:rPr lang="en-IN" sz="1400" dirty="0">
                <a:solidFill>
                  <a:schemeClr val="dk1"/>
                </a:solidFill>
                <a:latin typeface="Calibri"/>
                <a:ea typeface="Calibri"/>
                <a:cs typeface="Calibri"/>
                <a:sym typeface="Calibri"/>
              </a:rPr>
              <a:t>If the student is marginally missing the entry requirements of highly ranked universities, then the above-mentioned pathway providers also offer a Year One entry called: International Diploma at undergraduate level for few courses leading to direct progression into the second year of a Bachelor’s degree in some of their respective universities.</a:t>
            </a:r>
            <a:endParaRPr dirty="0"/>
          </a:p>
        </p:txBody>
      </p:sp>
      <p:sp>
        <p:nvSpPr>
          <p:cNvPr id="997" name="Google Shape;997;p33"/>
          <p:cNvSpPr/>
          <p:nvPr/>
        </p:nvSpPr>
        <p:spPr>
          <a:xfrm>
            <a:off x="3589867" y="368300"/>
            <a:ext cx="5134407" cy="723589"/>
          </a:xfrm>
          <a:prstGeom prst="rect">
            <a:avLst/>
          </a:prstGeom>
          <a:solidFill>
            <a:srgbClr val="F7CAAC"/>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2800" b="1">
                <a:solidFill>
                  <a:schemeClr val="dk1"/>
                </a:solidFill>
                <a:latin typeface="Calibri"/>
                <a:ea typeface="Calibri"/>
                <a:cs typeface="Calibri"/>
                <a:sym typeface="Calibri"/>
              </a:rPr>
              <a:t>Counselling Tips- UK 1 </a:t>
            </a:r>
            <a:endParaRPr sz="2800" b="1">
              <a:solidFill>
                <a:schemeClr val="dk1"/>
              </a:solidFill>
              <a:latin typeface="Calibri"/>
              <a:ea typeface="Calibri"/>
              <a:cs typeface="Calibri"/>
              <a:sym typeface="Calibri"/>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1001"/>
        <p:cNvGrpSpPr/>
        <p:nvPr/>
      </p:nvGrpSpPr>
      <p:grpSpPr>
        <a:xfrm>
          <a:off x="0" y="0"/>
          <a:ext cx="0" cy="0"/>
          <a:chOff x="0" y="0"/>
          <a:chExt cx="0" cy="0"/>
        </a:xfrm>
      </p:grpSpPr>
      <p:sp>
        <p:nvSpPr>
          <p:cNvPr id="1017" name="Google Shape;1017;p34"/>
          <p:cNvSpPr/>
          <p:nvPr/>
        </p:nvSpPr>
        <p:spPr>
          <a:xfrm>
            <a:off x="3105384" y="249075"/>
            <a:ext cx="5709623" cy="723589"/>
          </a:xfrm>
          <a:prstGeom prst="rect">
            <a:avLst/>
          </a:prstGeom>
          <a:solidFill>
            <a:srgbClr val="F7CAAC"/>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N" sz="2800" b="1">
                <a:solidFill>
                  <a:schemeClr val="dk1"/>
                </a:solidFill>
                <a:latin typeface="Calibri"/>
                <a:ea typeface="Calibri"/>
                <a:cs typeface="Calibri"/>
                <a:sym typeface="Calibri"/>
              </a:rPr>
              <a:t>Counselling Tips - UK </a:t>
            </a:r>
            <a:endParaRPr/>
          </a:p>
        </p:txBody>
      </p:sp>
      <p:sp>
        <p:nvSpPr>
          <p:cNvPr id="1018" name="Google Shape;1018;p34"/>
          <p:cNvSpPr txBox="1"/>
          <p:nvPr/>
        </p:nvSpPr>
        <p:spPr>
          <a:xfrm>
            <a:off x="1381613" y="1536174"/>
            <a:ext cx="9702799" cy="3785652"/>
          </a:xfrm>
          <a:prstGeom prst="rect">
            <a:avLst/>
          </a:prstGeom>
          <a:noFill/>
          <a:ln>
            <a:noFill/>
          </a:ln>
        </p:spPr>
        <p:txBody>
          <a:bodyPr spcFirstLastPara="1" wrap="square" lIns="91425" tIns="45700" rIns="91425" bIns="45700" anchor="t" anchorCtr="0">
            <a:spAutoFit/>
          </a:bodyPr>
          <a:lstStyle/>
          <a:p>
            <a:pPr marL="285750" marR="0" lvl="0" indent="-285750" rtl="0">
              <a:spcBef>
                <a:spcPts val="0"/>
              </a:spcBef>
              <a:spcAft>
                <a:spcPts val="0"/>
              </a:spcAft>
              <a:buClr>
                <a:schemeClr val="dk1"/>
              </a:buClr>
              <a:buSzPts val="1600"/>
              <a:buFont typeface="Arial"/>
              <a:buChar char="•"/>
            </a:pPr>
            <a:r>
              <a:rPr lang="en-IN" sz="1600" dirty="0">
                <a:solidFill>
                  <a:schemeClr val="dk1"/>
                </a:solidFill>
                <a:latin typeface="Calibri"/>
                <a:ea typeface="Calibri"/>
                <a:cs typeface="Calibri"/>
                <a:sym typeface="Calibri"/>
              </a:rPr>
              <a:t> We should suggest the student, once in the UK, to Register with the Career Placement department of the University for assistance for full time and part time jobs. The student should start searching for Graduate level jobs in UK from the beginning so that he/she will find a suitable job by the end of the course. </a:t>
            </a:r>
            <a:endParaRPr dirty="0"/>
          </a:p>
          <a:p>
            <a:pPr marL="285750" marR="0" lvl="0" indent="-184150" rtl="0">
              <a:spcBef>
                <a:spcPts val="0"/>
              </a:spcBef>
              <a:spcAft>
                <a:spcPts val="0"/>
              </a:spcAft>
              <a:buClr>
                <a:schemeClr val="dk1"/>
              </a:buClr>
              <a:buSzPts val="1600"/>
              <a:buFont typeface="Arial"/>
              <a:buNone/>
            </a:pPr>
            <a:endParaRPr sz="1600" dirty="0">
              <a:solidFill>
                <a:schemeClr val="dk1"/>
              </a:solidFill>
              <a:latin typeface="Calibri"/>
              <a:ea typeface="Calibri"/>
              <a:cs typeface="Calibri"/>
              <a:sym typeface="Calibri"/>
            </a:endParaRPr>
          </a:p>
          <a:p>
            <a:pPr marL="285750" marR="0" lvl="0" indent="-285750" rtl="0">
              <a:spcBef>
                <a:spcPts val="0"/>
              </a:spcBef>
              <a:spcAft>
                <a:spcPts val="0"/>
              </a:spcAft>
              <a:buClr>
                <a:schemeClr val="dk1"/>
              </a:buClr>
              <a:buSzPts val="1600"/>
              <a:buFont typeface="Arial"/>
              <a:buChar char="•"/>
            </a:pPr>
            <a:r>
              <a:rPr lang="en-IN" sz="1600" dirty="0">
                <a:solidFill>
                  <a:schemeClr val="dk1"/>
                </a:solidFill>
                <a:latin typeface="Calibri"/>
                <a:ea typeface="Calibri"/>
                <a:cs typeface="Calibri"/>
                <a:sym typeface="Calibri"/>
              </a:rPr>
              <a:t>The focus of the search should only be for UKVI registered Employers having a license to sponsor international candidates. UKVI maintains a Register of Tier 2 sponsors and currently there are 30,834 employers registered with UKVI who need skilled people for their work and are ready to recruit candidates.</a:t>
            </a:r>
            <a:br>
              <a:rPr lang="en-IN" sz="1600" dirty="0">
                <a:solidFill>
                  <a:schemeClr val="dk1"/>
                </a:solidFill>
                <a:latin typeface="Calibri"/>
                <a:ea typeface="Calibri"/>
                <a:cs typeface="Calibri"/>
                <a:sym typeface="Calibri"/>
              </a:rPr>
            </a:br>
            <a:r>
              <a:rPr lang="en-IN" sz="1600" dirty="0">
                <a:solidFill>
                  <a:schemeClr val="dk1"/>
                </a:solidFill>
                <a:latin typeface="Calibri"/>
                <a:ea typeface="Calibri"/>
                <a:cs typeface="Calibri"/>
                <a:sym typeface="Calibri"/>
              </a:rPr>
              <a:t> • Link for Register of Sponsors : </a:t>
            </a:r>
            <a:r>
              <a:rPr lang="en-IN" sz="16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https://assets.publishing.service.gov.uk/government/uploads/system/uploads/attachment_data/file/859226/2020- 01-20_Tier_2_5_Register_of_Sponsors.pd</a:t>
            </a:r>
            <a:endParaRPr sz="1600" dirty="0">
              <a:solidFill>
                <a:schemeClr val="dk1"/>
              </a:solidFill>
              <a:latin typeface="Calibri"/>
              <a:ea typeface="Calibri"/>
              <a:cs typeface="Calibri"/>
              <a:sym typeface="Calibri"/>
            </a:endParaRPr>
          </a:p>
          <a:p>
            <a:pPr marL="285750" marR="0" lvl="0" indent="-184150" rtl="0">
              <a:spcBef>
                <a:spcPts val="0"/>
              </a:spcBef>
              <a:spcAft>
                <a:spcPts val="0"/>
              </a:spcAft>
              <a:buClr>
                <a:schemeClr val="dk1"/>
              </a:buClr>
              <a:buSzPts val="1600"/>
              <a:buFont typeface="Arial"/>
              <a:buNone/>
            </a:pPr>
            <a:endParaRPr sz="1600" dirty="0">
              <a:solidFill>
                <a:schemeClr val="dk1"/>
              </a:solidFill>
              <a:latin typeface="Calibri"/>
              <a:ea typeface="Calibri"/>
              <a:cs typeface="Calibri"/>
              <a:sym typeface="Calibri"/>
            </a:endParaRPr>
          </a:p>
          <a:p>
            <a:pPr marL="285750" marR="0" lvl="0" indent="-285750" rtl="0">
              <a:spcBef>
                <a:spcPts val="0"/>
              </a:spcBef>
              <a:spcAft>
                <a:spcPts val="0"/>
              </a:spcAft>
              <a:buClr>
                <a:schemeClr val="dk1"/>
              </a:buClr>
              <a:buSzPts val="1600"/>
              <a:buFont typeface="Arial"/>
              <a:buChar char="•"/>
            </a:pPr>
            <a:r>
              <a:rPr lang="en-IN" sz="1600" dirty="0">
                <a:solidFill>
                  <a:schemeClr val="dk1"/>
                </a:solidFill>
                <a:latin typeface="Calibri"/>
                <a:ea typeface="Calibri"/>
                <a:cs typeface="Calibri"/>
                <a:sym typeface="Calibri"/>
              </a:rPr>
              <a:t>The student should also search for jobs online at Live Graduate Level Jobs. Engineers are in the shortage occupation list and UK need good skilled engineers who can contribute to the growth of the economy. Overall if the student is given proper guidance and is proactive, the chances of getting a good job after completion of studies are very bright.</a:t>
            </a:r>
            <a:endParaRPr sz="1600" dirty="0">
              <a:solidFill>
                <a:schemeClr val="dk1"/>
              </a:solidFill>
              <a:latin typeface="Calibri"/>
              <a:ea typeface="Calibri"/>
              <a:cs typeface="Calibri"/>
              <a:sym typeface="Calibri"/>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descr="A white icon with a gear and a check mark&#10;&#10;Description automatically generated">
            <a:extLst>
              <a:ext uri="{FF2B5EF4-FFF2-40B4-BE49-F238E27FC236}">
                <a16:creationId xmlns:a16="http://schemas.microsoft.com/office/drawing/2014/main" id="{95D88E15-E079-50EB-5853-2D9AEFBF0E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pic>
        <p:nvPicPr>
          <p:cNvPr id="26" name="Picture 25" descr="A landscape with mountains and water&#10;&#10;Description automatically generated">
            <a:extLst>
              <a:ext uri="{FF2B5EF4-FFF2-40B4-BE49-F238E27FC236}">
                <a16:creationId xmlns:a16="http://schemas.microsoft.com/office/drawing/2014/main" id="{084D043F-C8A8-8646-D0A4-709108403D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542" y="120559"/>
            <a:ext cx="11957539" cy="59260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6768633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50F68-17DA-40F9-25F6-4AC744203271}"/>
            </a:ext>
          </a:extLst>
        </p:cNvPr>
        <p:cNvGrpSpPr/>
        <p:nvPr/>
      </p:nvGrpSpPr>
      <p:grpSpPr>
        <a:xfrm>
          <a:off x="0" y="0"/>
          <a:ext cx="0" cy="0"/>
          <a:chOff x="0" y="0"/>
          <a:chExt cx="0" cy="0"/>
        </a:xfrm>
      </p:grpSpPr>
      <p:pic>
        <p:nvPicPr>
          <p:cNvPr id="29" name="Picture 28" descr="A white icon with a gear and a check mark&#10;&#10;Description automatically generated">
            <a:extLst>
              <a:ext uri="{FF2B5EF4-FFF2-40B4-BE49-F238E27FC236}">
                <a16:creationId xmlns:a16="http://schemas.microsoft.com/office/drawing/2014/main" id="{119C8D14-857E-BACD-0ECA-A5D85CC780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sp>
        <p:nvSpPr>
          <p:cNvPr id="8" name="TextBox 7">
            <a:extLst>
              <a:ext uri="{FF2B5EF4-FFF2-40B4-BE49-F238E27FC236}">
                <a16:creationId xmlns:a16="http://schemas.microsoft.com/office/drawing/2014/main" id="{078644B9-88EC-7879-4A70-D1D4769294C8}"/>
              </a:ext>
            </a:extLst>
          </p:cNvPr>
          <p:cNvSpPr txBox="1"/>
          <p:nvPr/>
        </p:nvSpPr>
        <p:spPr>
          <a:xfrm>
            <a:off x="163036" y="369905"/>
            <a:ext cx="11358403" cy="769441"/>
          </a:xfrm>
          <a:prstGeom prst="rect">
            <a:avLst/>
          </a:prstGeom>
          <a:noFill/>
        </p:spPr>
        <p:txBody>
          <a:bodyPr wrap="square">
            <a:spAutoFit/>
          </a:bodyPr>
          <a:lstStyle/>
          <a:p>
            <a:pPr algn="ctr"/>
            <a:r>
              <a:rPr lang="en-US" sz="4400" b="1" i="0" dirty="0">
                <a:solidFill>
                  <a:srgbClr val="F72283"/>
                </a:solidFill>
                <a:effectLst/>
              </a:rPr>
              <a:t>Points for today’s discussion</a:t>
            </a:r>
          </a:p>
        </p:txBody>
      </p:sp>
      <p:pic>
        <p:nvPicPr>
          <p:cNvPr id="22" name="Picture 21" descr="A blue flag with white and red stars">
            <a:extLst>
              <a:ext uri="{FF2B5EF4-FFF2-40B4-BE49-F238E27FC236}">
                <a16:creationId xmlns:a16="http://schemas.microsoft.com/office/drawing/2014/main" id="{F325AEA7-3CAA-8371-7184-75C3C98EEC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7575" y="1399082"/>
            <a:ext cx="5138200" cy="3421957"/>
          </a:xfrm>
          <a:prstGeom prst="rect">
            <a:avLst/>
          </a:prstGeom>
        </p:spPr>
      </p:pic>
      <p:graphicFrame>
        <p:nvGraphicFramePr>
          <p:cNvPr id="31" name="TextBox 2">
            <a:extLst>
              <a:ext uri="{FF2B5EF4-FFF2-40B4-BE49-F238E27FC236}">
                <a16:creationId xmlns:a16="http://schemas.microsoft.com/office/drawing/2014/main" id="{51A54ECA-F300-41F9-3704-9AE83DCEEFB6}"/>
              </a:ext>
            </a:extLst>
          </p:cNvPr>
          <p:cNvGraphicFramePr/>
          <p:nvPr/>
        </p:nvGraphicFramePr>
        <p:xfrm>
          <a:off x="506436" y="1399082"/>
          <a:ext cx="5936567" cy="342195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4007019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FAC54-B22C-6430-66F5-F761E8CAB394}"/>
            </a:ext>
          </a:extLst>
        </p:cNvPr>
        <p:cNvGrpSpPr/>
        <p:nvPr/>
      </p:nvGrpSpPr>
      <p:grpSpPr>
        <a:xfrm>
          <a:off x="0" y="0"/>
          <a:ext cx="0" cy="0"/>
          <a:chOff x="0" y="0"/>
          <a:chExt cx="0" cy="0"/>
        </a:xfrm>
      </p:grpSpPr>
      <p:pic>
        <p:nvPicPr>
          <p:cNvPr id="29" name="Picture 28" descr="A white icon with a gear and a check mark&#10;&#10;Description automatically generated">
            <a:extLst>
              <a:ext uri="{FF2B5EF4-FFF2-40B4-BE49-F238E27FC236}">
                <a16:creationId xmlns:a16="http://schemas.microsoft.com/office/drawing/2014/main" id="{C5B519AC-E776-62E9-ADCD-CA6FCFC249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sp>
        <p:nvSpPr>
          <p:cNvPr id="8" name="TextBox 7">
            <a:extLst>
              <a:ext uri="{FF2B5EF4-FFF2-40B4-BE49-F238E27FC236}">
                <a16:creationId xmlns:a16="http://schemas.microsoft.com/office/drawing/2014/main" id="{829FD564-32BA-4F8A-20A7-5E16E460AA7A}"/>
              </a:ext>
            </a:extLst>
          </p:cNvPr>
          <p:cNvSpPr txBox="1"/>
          <p:nvPr/>
        </p:nvSpPr>
        <p:spPr>
          <a:xfrm>
            <a:off x="0" y="1578772"/>
            <a:ext cx="7049729" cy="3970318"/>
          </a:xfrm>
          <a:prstGeom prst="rect">
            <a:avLst/>
          </a:prstGeom>
          <a:noFill/>
        </p:spPr>
        <p:txBody>
          <a:bodyPr wrap="square">
            <a:spAutoFit/>
          </a:bodyPr>
          <a:lstStyle/>
          <a:p>
            <a:pPr marL="285750" indent="-285750" algn="just">
              <a:buFont typeface="Arial" panose="020B0604020202020204" pitchFamily="34" charset="0"/>
              <a:buChar char="•"/>
            </a:pPr>
            <a:r>
              <a:rPr lang="en-US" dirty="0">
                <a:solidFill>
                  <a:srgbClr val="2E3194"/>
                </a:solidFill>
              </a:rPr>
              <a:t>All the New Zealand Universities are ranked in the Top 500 as per the QS world ranking 2024</a:t>
            </a:r>
          </a:p>
          <a:p>
            <a:pPr marL="285750" indent="-285750" algn="just">
              <a:buFont typeface="Arial" panose="020B0604020202020204" pitchFamily="34" charset="0"/>
              <a:buChar char="•"/>
            </a:pPr>
            <a:r>
              <a:rPr lang="en-US" dirty="0">
                <a:solidFill>
                  <a:srgbClr val="2E3194"/>
                </a:solidFill>
              </a:rPr>
              <a:t>New Zealand is the second-most peaceful country worldwide, a rank it has enjoyed since 2014 (Global Peace Index 2022)</a:t>
            </a:r>
          </a:p>
          <a:p>
            <a:pPr marL="285750" indent="-285750" algn="just">
              <a:buFont typeface="Arial" panose="020B0604020202020204" pitchFamily="34" charset="0"/>
              <a:buChar char="•"/>
            </a:pPr>
            <a:r>
              <a:rPr lang="en-US" dirty="0">
                <a:solidFill>
                  <a:srgbClr val="2E3194"/>
                </a:solidFill>
              </a:rPr>
              <a:t>Official languages of New Zealand are English and Māori</a:t>
            </a:r>
          </a:p>
          <a:p>
            <a:pPr marL="285750" indent="-285750" algn="just">
              <a:buFont typeface="Arial" panose="020B0604020202020204" pitchFamily="34" charset="0"/>
              <a:buChar char="•"/>
            </a:pPr>
            <a:r>
              <a:rPr lang="en-US" dirty="0">
                <a:solidFill>
                  <a:srgbClr val="2E3194"/>
                </a:solidFill>
              </a:rPr>
              <a:t>Students can work 20 hours/week part time during classes and 40 hours/week during holidays. The min. wage rate is NZD 21.20 per hour</a:t>
            </a:r>
          </a:p>
          <a:p>
            <a:pPr marL="285750" indent="-285750" algn="just">
              <a:buFont typeface="Arial" panose="020B0604020202020204" pitchFamily="34" charset="0"/>
              <a:buChar char="•"/>
            </a:pPr>
            <a:r>
              <a:rPr lang="en-US" dirty="0">
                <a:solidFill>
                  <a:srgbClr val="2E3194"/>
                </a:solidFill>
              </a:rPr>
              <a:t>Post study work visa of up to 36 months</a:t>
            </a:r>
          </a:p>
          <a:p>
            <a:pPr marL="285750" indent="-285750" algn="just">
              <a:buFont typeface="Arial" panose="020B0604020202020204" pitchFamily="34" charset="0"/>
              <a:buChar char="•"/>
            </a:pPr>
            <a:r>
              <a:rPr lang="en-US" dirty="0">
                <a:solidFill>
                  <a:srgbClr val="2E3194"/>
                </a:solidFill>
              </a:rPr>
              <a:t>Popular Programs offered in the fields of – Business,</a:t>
            </a:r>
          </a:p>
          <a:p>
            <a:pPr marL="285750" indent="-285750" algn="just">
              <a:buFont typeface="Arial" panose="020B0604020202020204" pitchFamily="34" charset="0"/>
              <a:buChar char="•"/>
            </a:pPr>
            <a:r>
              <a:rPr lang="en-US" dirty="0">
                <a:solidFill>
                  <a:srgbClr val="2E3194"/>
                </a:solidFill>
              </a:rPr>
              <a:t>Management, Tourism and Hospitality, Civil and</a:t>
            </a:r>
          </a:p>
          <a:p>
            <a:pPr marL="285750" indent="-285750" algn="just">
              <a:buFont typeface="Arial" panose="020B0604020202020204" pitchFamily="34" charset="0"/>
              <a:buChar char="•"/>
            </a:pPr>
            <a:r>
              <a:rPr lang="en-US" dirty="0">
                <a:solidFill>
                  <a:srgbClr val="2E3194"/>
                </a:solidFill>
              </a:rPr>
              <a:t>Construction, Engineering, Finance, Supply Chain &amp;</a:t>
            </a:r>
          </a:p>
          <a:p>
            <a:pPr marL="285750" indent="-285750" algn="just">
              <a:buFont typeface="Arial" panose="020B0604020202020204" pitchFamily="34" charset="0"/>
              <a:buChar char="•"/>
            </a:pPr>
            <a:r>
              <a:rPr lang="en-US" dirty="0">
                <a:solidFill>
                  <a:srgbClr val="2E3194"/>
                </a:solidFill>
              </a:rPr>
              <a:t>Logistics, Health Science and Nursing</a:t>
            </a:r>
            <a:endParaRPr lang="en-IN" dirty="0">
              <a:solidFill>
                <a:srgbClr val="2E3194"/>
              </a:solidFill>
            </a:endParaRPr>
          </a:p>
        </p:txBody>
      </p:sp>
      <p:sp>
        <p:nvSpPr>
          <p:cNvPr id="21" name="TextBox 20">
            <a:extLst>
              <a:ext uri="{FF2B5EF4-FFF2-40B4-BE49-F238E27FC236}">
                <a16:creationId xmlns:a16="http://schemas.microsoft.com/office/drawing/2014/main" id="{799039AA-18A4-0E2F-69B4-CD3B9C4C33D7}"/>
              </a:ext>
            </a:extLst>
          </p:cNvPr>
          <p:cNvSpPr txBox="1"/>
          <p:nvPr/>
        </p:nvSpPr>
        <p:spPr>
          <a:xfrm>
            <a:off x="163036" y="369905"/>
            <a:ext cx="8440117" cy="769441"/>
          </a:xfrm>
          <a:prstGeom prst="rect">
            <a:avLst/>
          </a:prstGeom>
          <a:noFill/>
        </p:spPr>
        <p:txBody>
          <a:bodyPr wrap="square">
            <a:spAutoFit/>
          </a:bodyPr>
          <a:lstStyle/>
          <a:p>
            <a:r>
              <a:rPr lang="en-US" sz="4400" b="1" i="0" dirty="0">
                <a:solidFill>
                  <a:srgbClr val="F72283"/>
                </a:solidFill>
                <a:effectLst/>
              </a:rPr>
              <a:t>Why Choose New Zealand?</a:t>
            </a:r>
          </a:p>
        </p:txBody>
      </p:sp>
      <p:pic>
        <p:nvPicPr>
          <p:cNvPr id="23" name="Picture 22" descr="A lake surrounded by mountains&#10;&#10;Description automatically generated">
            <a:extLst>
              <a:ext uri="{FF2B5EF4-FFF2-40B4-BE49-F238E27FC236}">
                <a16:creationId xmlns:a16="http://schemas.microsoft.com/office/drawing/2014/main" id="{5C3FE5C5-D204-7AA7-4BE3-5205187271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3212" y="1735278"/>
            <a:ext cx="4933832" cy="2775280"/>
          </a:xfrm>
          <a:prstGeom prst="rect">
            <a:avLst/>
          </a:prstGeom>
        </p:spPr>
      </p:pic>
    </p:spTree>
    <p:extLst>
      <p:ext uri="{BB962C8B-B14F-4D97-AF65-F5344CB8AC3E}">
        <p14:creationId xmlns:p14="http://schemas.microsoft.com/office/powerpoint/2010/main" val="360958625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C888C-FF25-696A-3863-4336A93C68E9}"/>
            </a:ext>
          </a:extLst>
        </p:cNvPr>
        <p:cNvGrpSpPr/>
        <p:nvPr/>
      </p:nvGrpSpPr>
      <p:grpSpPr>
        <a:xfrm>
          <a:off x="0" y="0"/>
          <a:ext cx="0" cy="0"/>
          <a:chOff x="0" y="0"/>
          <a:chExt cx="0" cy="0"/>
        </a:xfrm>
      </p:grpSpPr>
      <p:pic>
        <p:nvPicPr>
          <p:cNvPr id="29" name="Picture 28" descr="A white icon with a gear and a check mark&#10;&#10;Description automatically generated">
            <a:extLst>
              <a:ext uri="{FF2B5EF4-FFF2-40B4-BE49-F238E27FC236}">
                <a16:creationId xmlns:a16="http://schemas.microsoft.com/office/drawing/2014/main" id="{75DC3228-6633-6F1E-8180-85BB8FE885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sp>
        <p:nvSpPr>
          <p:cNvPr id="2" name="TextBox 1">
            <a:extLst>
              <a:ext uri="{FF2B5EF4-FFF2-40B4-BE49-F238E27FC236}">
                <a16:creationId xmlns:a16="http://schemas.microsoft.com/office/drawing/2014/main" id="{50FC08C2-02AF-48F3-8806-68F8AEB42B22}"/>
              </a:ext>
            </a:extLst>
          </p:cNvPr>
          <p:cNvSpPr txBox="1"/>
          <p:nvPr/>
        </p:nvSpPr>
        <p:spPr>
          <a:xfrm>
            <a:off x="1696414" y="459613"/>
            <a:ext cx="11386539" cy="769441"/>
          </a:xfrm>
          <a:prstGeom prst="rect">
            <a:avLst/>
          </a:prstGeom>
          <a:noFill/>
        </p:spPr>
        <p:txBody>
          <a:bodyPr wrap="square">
            <a:spAutoFit/>
          </a:bodyPr>
          <a:lstStyle/>
          <a:p>
            <a:r>
              <a:rPr lang="en-US" sz="4400" b="1" i="0" dirty="0">
                <a:solidFill>
                  <a:srgbClr val="F72283"/>
                </a:solidFill>
                <a:effectLst/>
              </a:rPr>
              <a:t>Types of Educational Institutions</a:t>
            </a:r>
          </a:p>
        </p:txBody>
      </p:sp>
      <p:pic>
        <p:nvPicPr>
          <p:cNvPr id="7" name="Picture 6">
            <a:extLst>
              <a:ext uri="{FF2B5EF4-FFF2-40B4-BE49-F238E27FC236}">
                <a16:creationId xmlns:a16="http://schemas.microsoft.com/office/drawing/2014/main" id="{DCCD80D6-EE7A-C4DC-8C3A-02BC15E30D85}"/>
              </a:ext>
            </a:extLst>
          </p:cNvPr>
          <p:cNvPicPr>
            <a:picLocks noChangeAspect="1"/>
          </p:cNvPicPr>
          <p:nvPr/>
        </p:nvPicPr>
        <p:blipFill>
          <a:blip r:embed="rId3"/>
          <a:stretch>
            <a:fillRect/>
          </a:stretch>
        </p:blipFill>
        <p:spPr>
          <a:xfrm>
            <a:off x="1025501" y="1406769"/>
            <a:ext cx="10673706" cy="3571587"/>
          </a:xfrm>
          <a:prstGeom prst="rect">
            <a:avLst/>
          </a:prstGeom>
        </p:spPr>
      </p:pic>
    </p:spTree>
    <p:extLst>
      <p:ext uri="{BB962C8B-B14F-4D97-AF65-F5344CB8AC3E}">
        <p14:creationId xmlns:p14="http://schemas.microsoft.com/office/powerpoint/2010/main" val="63818241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DB51C-D731-4123-9D4B-955E5CE64044}"/>
            </a:ext>
          </a:extLst>
        </p:cNvPr>
        <p:cNvGrpSpPr/>
        <p:nvPr/>
      </p:nvGrpSpPr>
      <p:grpSpPr>
        <a:xfrm>
          <a:off x="0" y="0"/>
          <a:ext cx="0" cy="0"/>
          <a:chOff x="0" y="0"/>
          <a:chExt cx="0" cy="0"/>
        </a:xfrm>
      </p:grpSpPr>
      <p:pic>
        <p:nvPicPr>
          <p:cNvPr id="29" name="Picture 28" descr="A white icon with a gear and a check mark&#10;&#10;Description automatically generated">
            <a:extLst>
              <a:ext uri="{FF2B5EF4-FFF2-40B4-BE49-F238E27FC236}">
                <a16:creationId xmlns:a16="http://schemas.microsoft.com/office/drawing/2014/main" id="{42012AB4-00B2-41B7-06F3-29705A0718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sp>
        <p:nvSpPr>
          <p:cNvPr id="2" name="TextBox 1">
            <a:extLst>
              <a:ext uri="{FF2B5EF4-FFF2-40B4-BE49-F238E27FC236}">
                <a16:creationId xmlns:a16="http://schemas.microsoft.com/office/drawing/2014/main" id="{0AEC6308-EE1F-6AF5-3544-AEA4B54F254D}"/>
              </a:ext>
            </a:extLst>
          </p:cNvPr>
          <p:cNvSpPr txBox="1"/>
          <p:nvPr/>
        </p:nvSpPr>
        <p:spPr>
          <a:xfrm>
            <a:off x="163036" y="369905"/>
            <a:ext cx="11710096" cy="523220"/>
          </a:xfrm>
          <a:prstGeom prst="rect">
            <a:avLst/>
          </a:prstGeom>
          <a:noFill/>
        </p:spPr>
        <p:txBody>
          <a:bodyPr wrap="square">
            <a:spAutoFit/>
          </a:bodyPr>
          <a:lstStyle/>
          <a:p>
            <a:pPr algn="ctr"/>
            <a:r>
              <a:rPr lang="en-US" sz="2800" b="1" i="0" dirty="0">
                <a:solidFill>
                  <a:srgbClr val="F72283"/>
                </a:solidFill>
                <a:effectLst/>
              </a:rPr>
              <a:t>Top Universities Represented in New Zealand</a:t>
            </a:r>
          </a:p>
        </p:txBody>
      </p:sp>
      <p:pic>
        <p:nvPicPr>
          <p:cNvPr id="7" name="Picture 6" descr="A logo with green text&#10;&#10;Description automatically generated with medium confidence">
            <a:extLst>
              <a:ext uri="{FF2B5EF4-FFF2-40B4-BE49-F238E27FC236}">
                <a16:creationId xmlns:a16="http://schemas.microsoft.com/office/drawing/2014/main" id="{37D863D2-F587-307B-3D51-295DAECCC6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218" y="2117481"/>
            <a:ext cx="3353540" cy="2557277"/>
          </a:xfrm>
          <a:prstGeom prst="rect">
            <a:avLst/>
          </a:prstGeom>
        </p:spPr>
      </p:pic>
      <p:pic>
        <p:nvPicPr>
          <p:cNvPr id="21" name="Picture 20" descr="A black and white logo&#10;&#10;Description automatically generated">
            <a:extLst>
              <a:ext uri="{FF2B5EF4-FFF2-40B4-BE49-F238E27FC236}">
                <a16:creationId xmlns:a16="http://schemas.microsoft.com/office/drawing/2014/main" id="{9BEA27A3-FB67-B398-E157-3105CA92C8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9415" y="1578772"/>
            <a:ext cx="3609081" cy="3447360"/>
          </a:xfrm>
          <a:prstGeom prst="rect">
            <a:avLst/>
          </a:prstGeom>
        </p:spPr>
      </p:pic>
      <p:pic>
        <p:nvPicPr>
          <p:cNvPr id="23" name="Picture 22" descr="A black background with red text&#10;&#10;Description automatically generated">
            <a:extLst>
              <a:ext uri="{FF2B5EF4-FFF2-40B4-BE49-F238E27FC236}">
                <a16:creationId xmlns:a16="http://schemas.microsoft.com/office/drawing/2014/main" id="{6BA59F32-691E-0029-3593-B95D5D7606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15797" y="2058660"/>
            <a:ext cx="3457335" cy="2361041"/>
          </a:xfrm>
          <a:prstGeom prst="rect">
            <a:avLst/>
          </a:prstGeom>
        </p:spPr>
      </p:pic>
    </p:spTree>
    <p:extLst>
      <p:ext uri="{BB962C8B-B14F-4D97-AF65-F5344CB8AC3E}">
        <p14:creationId xmlns:p14="http://schemas.microsoft.com/office/powerpoint/2010/main" val="154274220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BCEC0-FF94-466E-4832-784710482E32}"/>
            </a:ext>
          </a:extLst>
        </p:cNvPr>
        <p:cNvGrpSpPr/>
        <p:nvPr/>
      </p:nvGrpSpPr>
      <p:grpSpPr>
        <a:xfrm>
          <a:off x="0" y="0"/>
          <a:ext cx="0" cy="0"/>
          <a:chOff x="0" y="0"/>
          <a:chExt cx="0" cy="0"/>
        </a:xfrm>
      </p:grpSpPr>
      <p:pic>
        <p:nvPicPr>
          <p:cNvPr id="29" name="Picture 28" descr="A white icon with a gear and a check mark&#10;&#10;Description automatically generated">
            <a:extLst>
              <a:ext uri="{FF2B5EF4-FFF2-40B4-BE49-F238E27FC236}">
                <a16:creationId xmlns:a16="http://schemas.microsoft.com/office/drawing/2014/main" id="{1F70E063-7E36-89C7-79EF-56BC86DC6C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sp>
        <p:nvSpPr>
          <p:cNvPr id="2" name="TextBox 1">
            <a:extLst>
              <a:ext uri="{FF2B5EF4-FFF2-40B4-BE49-F238E27FC236}">
                <a16:creationId xmlns:a16="http://schemas.microsoft.com/office/drawing/2014/main" id="{CE79CFB9-BDA4-F6B5-8180-AE08C45A3193}"/>
              </a:ext>
            </a:extLst>
          </p:cNvPr>
          <p:cNvSpPr txBox="1"/>
          <p:nvPr/>
        </p:nvSpPr>
        <p:spPr>
          <a:xfrm>
            <a:off x="163036" y="369905"/>
            <a:ext cx="11465367" cy="830997"/>
          </a:xfrm>
          <a:prstGeom prst="rect">
            <a:avLst/>
          </a:prstGeom>
          <a:noFill/>
        </p:spPr>
        <p:txBody>
          <a:bodyPr wrap="square">
            <a:spAutoFit/>
          </a:bodyPr>
          <a:lstStyle/>
          <a:p>
            <a:pPr algn="ctr"/>
            <a:r>
              <a:rPr lang="en-US" sz="2400" b="1" i="0" dirty="0">
                <a:solidFill>
                  <a:srgbClr val="F72283"/>
                </a:solidFill>
                <a:effectLst/>
              </a:rPr>
              <a:t>Top Institutes of Technology and Polytechnics</a:t>
            </a:r>
          </a:p>
          <a:p>
            <a:pPr algn="ctr"/>
            <a:r>
              <a:rPr lang="en-US" sz="2400" b="1" i="0" dirty="0">
                <a:solidFill>
                  <a:srgbClr val="F72283"/>
                </a:solidFill>
                <a:effectLst/>
              </a:rPr>
              <a:t>Represented in New Zealand</a:t>
            </a:r>
          </a:p>
        </p:txBody>
      </p:sp>
      <p:pic>
        <p:nvPicPr>
          <p:cNvPr id="23" name="Picture 22" descr="A logo for a university&#10;&#10;Description automatically generated">
            <a:extLst>
              <a:ext uri="{FF2B5EF4-FFF2-40B4-BE49-F238E27FC236}">
                <a16:creationId xmlns:a16="http://schemas.microsoft.com/office/drawing/2014/main" id="{783A2935-524F-FCCF-FBEB-514F1E2130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6470" y="3742653"/>
            <a:ext cx="2078736" cy="1731264"/>
          </a:xfrm>
          <a:prstGeom prst="rect">
            <a:avLst/>
          </a:prstGeom>
        </p:spPr>
      </p:pic>
      <p:pic>
        <p:nvPicPr>
          <p:cNvPr id="25" name="Picture 24" descr="A blue and black logo&#10;&#10;Description automatically generated">
            <a:extLst>
              <a:ext uri="{FF2B5EF4-FFF2-40B4-BE49-F238E27FC236}">
                <a16:creationId xmlns:a16="http://schemas.microsoft.com/office/drawing/2014/main" id="{9423E520-B0DD-CBF6-E15D-ED3FF7009C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3550" y="1719568"/>
            <a:ext cx="3319544" cy="1071732"/>
          </a:xfrm>
          <a:prstGeom prst="rect">
            <a:avLst/>
          </a:prstGeom>
        </p:spPr>
      </p:pic>
      <p:pic>
        <p:nvPicPr>
          <p:cNvPr id="27" name="Picture 26" descr="A blue and white logo&#10;&#10;Description automatically generated">
            <a:extLst>
              <a:ext uri="{FF2B5EF4-FFF2-40B4-BE49-F238E27FC236}">
                <a16:creationId xmlns:a16="http://schemas.microsoft.com/office/drawing/2014/main" id="{D1FD9B1C-3C54-B277-ACB7-9D5116EDD9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51978" y="1427620"/>
            <a:ext cx="1876425" cy="1276350"/>
          </a:xfrm>
          <a:prstGeom prst="rect">
            <a:avLst/>
          </a:prstGeom>
        </p:spPr>
      </p:pic>
      <p:pic>
        <p:nvPicPr>
          <p:cNvPr id="30" name="Picture 29">
            <a:extLst>
              <a:ext uri="{FF2B5EF4-FFF2-40B4-BE49-F238E27FC236}">
                <a16:creationId xmlns:a16="http://schemas.microsoft.com/office/drawing/2014/main" id="{48F62663-8EAE-B273-DE4D-EBBD5B1312D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46572" y="2998802"/>
            <a:ext cx="1782038" cy="2848398"/>
          </a:xfrm>
          <a:prstGeom prst="rect">
            <a:avLst/>
          </a:prstGeom>
        </p:spPr>
      </p:pic>
      <p:pic>
        <p:nvPicPr>
          <p:cNvPr id="1026" name="Picture 2" descr="Whitireia &amp; WelTec International">
            <a:extLst>
              <a:ext uri="{FF2B5EF4-FFF2-40B4-BE49-F238E27FC236}">
                <a16:creationId xmlns:a16="http://schemas.microsoft.com/office/drawing/2014/main" id="{AAEB62B0-B0ED-2F18-45BE-99A435DC6B0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00655" y="3193492"/>
            <a:ext cx="3622748" cy="25137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nchester Metropolitan University | Apply Now for 2023 | Edysor">
            <a:extLst>
              <a:ext uri="{FF2B5EF4-FFF2-40B4-BE49-F238E27FC236}">
                <a16:creationId xmlns:a16="http://schemas.microsoft.com/office/drawing/2014/main" id="{D1D3E4DD-AA25-5BE3-0F8B-6AAB3DA761F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11174" y="1806123"/>
            <a:ext cx="3622748" cy="1499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815385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5DD05-EEE4-1190-C29C-844B5085CE09}"/>
            </a:ext>
          </a:extLst>
        </p:cNvPr>
        <p:cNvGrpSpPr/>
        <p:nvPr/>
      </p:nvGrpSpPr>
      <p:grpSpPr>
        <a:xfrm>
          <a:off x="0" y="0"/>
          <a:ext cx="0" cy="0"/>
          <a:chOff x="0" y="0"/>
          <a:chExt cx="0" cy="0"/>
        </a:xfrm>
      </p:grpSpPr>
      <p:pic>
        <p:nvPicPr>
          <p:cNvPr id="29" name="Picture 28" descr="A white icon with a gear and a check mark&#10;&#10;Description automatically generated">
            <a:extLst>
              <a:ext uri="{FF2B5EF4-FFF2-40B4-BE49-F238E27FC236}">
                <a16:creationId xmlns:a16="http://schemas.microsoft.com/office/drawing/2014/main" id="{F839F3BF-147A-9973-0B3E-EE9C373972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sp>
        <p:nvSpPr>
          <p:cNvPr id="2" name="TextBox 1">
            <a:extLst>
              <a:ext uri="{FF2B5EF4-FFF2-40B4-BE49-F238E27FC236}">
                <a16:creationId xmlns:a16="http://schemas.microsoft.com/office/drawing/2014/main" id="{A24023C6-585A-9D45-5878-A62942B9C61A}"/>
              </a:ext>
            </a:extLst>
          </p:cNvPr>
          <p:cNvSpPr txBox="1"/>
          <p:nvPr/>
        </p:nvSpPr>
        <p:spPr>
          <a:xfrm>
            <a:off x="163036" y="369905"/>
            <a:ext cx="11485013" cy="830997"/>
          </a:xfrm>
          <a:prstGeom prst="rect">
            <a:avLst/>
          </a:prstGeom>
          <a:noFill/>
        </p:spPr>
        <p:txBody>
          <a:bodyPr wrap="square">
            <a:spAutoFit/>
          </a:bodyPr>
          <a:lstStyle/>
          <a:p>
            <a:pPr algn="ctr"/>
            <a:r>
              <a:rPr lang="en-US" sz="2400" b="1" i="0" dirty="0">
                <a:solidFill>
                  <a:srgbClr val="F72283"/>
                </a:solidFill>
                <a:effectLst/>
              </a:rPr>
              <a:t>Top Institutes of Technology and Polytechnics</a:t>
            </a:r>
          </a:p>
          <a:p>
            <a:pPr algn="ctr"/>
            <a:r>
              <a:rPr lang="en-US" sz="2400" b="1" i="0" dirty="0">
                <a:solidFill>
                  <a:srgbClr val="F72283"/>
                </a:solidFill>
                <a:effectLst/>
              </a:rPr>
              <a:t>Represented by MetaApply in New Zealand</a:t>
            </a:r>
          </a:p>
        </p:txBody>
      </p:sp>
      <p:pic>
        <p:nvPicPr>
          <p:cNvPr id="2050" name="Picture 2" descr="Institute of the Pacific United (IPU) - Study in New Zealand">
            <a:extLst>
              <a:ext uri="{FF2B5EF4-FFF2-40B4-BE49-F238E27FC236}">
                <a16:creationId xmlns:a16="http://schemas.microsoft.com/office/drawing/2014/main" id="{1CA7617F-8A29-E3F5-AE66-76E6FFB893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327" y="1558099"/>
            <a:ext cx="3296203" cy="179799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Auckland Institute of Studies (AIS), NZ | A Level, Graduation &amp;  Postgraduation online courses">
            <a:extLst>
              <a:ext uri="{FF2B5EF4-FFF2-40B4-BE49-F238E27FC236}">
                <a16:creationId xmlns:a16="http://schemas.microsoft.com/office/drawing/2014/main" id="{1A348FFF-4D43-4C3A-AAB3-22FC4B66CA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1084" y="1439501"/>
            <a:ext cx="4310916" cy="238832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Olive Consulting | Unitec Institute of Technology (UNITEC), Auckland">
            <a:extLst>
              <a:ext uri="{FF2B5EF4-FFF2-40B4-BE49-F238E27FC236}">
                <a16:creationId xmlns:a16="http://schemas.microsoft.com/office/drawing/2014/main" id="{327E8051-320D-9FFA-D7D0-7C60D8ABE7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1114" y="3895292"/>
            <a:ext cx="4685630" cy="197736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Pacific International Hotel Management School – Crown Education">
            <a:extLst>
              <a:ext uri="{FF2B5EF4-FFF2-40B4-BE49-F238E27FC236}">
                <a16:creationId xmlns:a16="http://schemas.microsoft.com/office/drawing/2014/main" id="{4F36AACD-FACE-1410-C3E5-EB8F6F5059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28600" y="1503753"/>
            <a:ext cx="2675393" cy="197736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ew Zealand Tertiary College | Empowering students to care, educate and  serve since 1982">
            <a:extLst>
              <a:ext uri="{FF2B5EF4-FFF2-40B4-BE49-F238E27FC236}">
                <a16:creationId xmlns:a16="http://schemas.microsoft.com/office/drawing/2014/main" id="{8606C89F-D57A-6887-C267-5444DA517DD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04831" y="3840309"/>
            <a:ext cx="3720718" cy="1848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718230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3BF91-B721-F438-9D38-17DB11AE84CB}"/>
            </a:ext>
          </a:extLst>
        </p:cNvPr>
        <p:cNvGrpSpPr/>
        <p:nvPr/>
      </p:nvGrpSpPr>
      <p:grpSpPr>
        <a:xfrm>
          <a:off x="0" y="0"/>
          <a:ext cx="0" cy="0"/>
          <a:chOff x="0" y="0"/>
          <a:chExt cx="0" cy="0"/>
        </a:xfrm>
      </p:grpSpPr>
      <p:pic>
        <p:nvPicPr>
          <p:cNvPr id="29" name="Picture 28" descr="A white icon with a gear and a check mark&#10;&#10;Description automatically generated">
            <a:extLst>
              <a:ext uri="{FF2B5EF4-FFF2-40B4-BE49-F238E27FC236}">
                <a16:creationId xmlns:a16="http://schemas.microsoft.com/office/drawing/2014/main" id="{170AC69A-11C9-0358-B238-5974C90C18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sp>
        <p:nvSpPr>
          <p:cNvPr id="2" name="TextBox 1">
            <a:extLst>
              <a:ext uri="{FF2B5EF4-FFF2-40B4-BE49-F238E27FC236}">
                <a16:creationId xmlns:a16="http://schemas.microsoft.com/office/drawing/2014/main" id="{D1EC9561-85F3-FCE1-3B15-66446512B511}"/>
              </a:ext>
            </a:extLst>
          </p:cNvPr>
          <p:cNvSpPr txBox="1"/>
          <p:nvPr/>
        </p:nvSpPr>
        <p:spPr>
          <a:xfrm>
            <a:off x="163036" y="369905"/>
            <a:ext cx="11836706" cy="769441"/>
          </a:xfrm>
          <a:prstGeom prst="rect">
            <a:avLst/>
          </a:prstGeom>
          <a:noFill/>
        </p:spPr>
        <p:txBody>
          <a:bodyPr wrap="square">
            <a:spAutoFit/>
          </a:bodyPr>
          <a:lstStyle/>
          <a:p>
            <a:pPr algn="ctr"/>
            <a:r>
              <a:rPr lang="en-US" sz="4400" b="1" i="0" dirty="0">
                <a:solidFill>
                  <a:srgbClr val="F72283"/>
                </a:solidFill>
                <a:effectLst/>
              </a:rPr>
              <a:t>Education</a:t>
            </a:r>
          </a:p>
        </p:txBody>
      </p:sp>
      <p:pic>
        <p:nvPicPr>
          <p:cNvPr id="7" name="Picture 6" descr="A graph showing the degree of a degree&#10;&#10;Description automatically generated with medium confidence">
            <a:extLst>
              <a:ext uri="{FF2B5EF4-FFF2-40B4-BE49-F238E27FC236}">
                <a16:creationId xmlns:a16="http://schemas.microsoft.com/office/drawing/2014/main" id="{0261E3D1-E4BC-C079-1C91-0AD46A5CBD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06643"/>
            <a:ext cx="12192000" cy="4926340"/>
          </a:xfrm>
          <a:prstGeom prst="rect">
            <a:avLst/>
          </a:prstGeom>
        </p:spPr>
      </p:pic>
    </p:spTree>
    <p:extLst>
      <p:ext uri="{BB962C8B-B14F-4D97-AF65-F5344CB8AC3E}">
        <p14:creationId xmlns:p14="http://schemas.microsoft.com/office/powerpoint/2010/main" val="225153700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339E6-EF64-80FA-60BE-09B02A885B62}"/>
            </a:ext>
          </a:extLst>
        </p:cNvPr>
        <p:cNvGrpSpPr/>
        <p:nvPr/>
      </p:nvGrpSpPr>
      <p:grpSpPr>
        <a:xfrm>
          <a:off x="0" y="0"/>
          <a:ext cx="0" cy="0"/>
          <a:chOff x="0" y="0"/>
          <a:chExt cx="0" cy="0"/>
        </a:xfrm>
      </p:grpSpPr>
      <p:pic>
        <p:nvPicPr>
          <p:cNvPr id="29" name="Picture 28" descr="A white icon with a gear and a check mark&#10;&#10;Description automatically generated">
            <a:extLst>
              <a:ext uri="{FF2B5EF4-FFF2-40B4-BE49-F238E27FC236}">
                <a16:creationId xmlns:a16="http://schemas.microsoft.com/office/drawing/2014/main" id="{44D772CB-2227-608A-83D9-2C733E1C3A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sp>
        <p:nvSpPr>
          <p:cNvPr id="2" name="TextBox 1">
            <a:extLst>
              <a:ext uri="{FF2B5EF4-FFF2-40B4-BE49-F238E27FC236}">
                <a16:creationId xmlns:a16="http://schemas.microsoft.com/office/drawing/2014/main" id="{4DA305CB-7A9B-27A2-8CD0-2B1F76824315}"/>
              </a:ext>
            </a:extLst>
          </p:cNvPr>
          <p:cNvSpPr txBox="1"/>
          <p:nvPr/>
        </p:nvSpPr>
        <p:spPr>
          <a:xfrm>
            <a:off x="163036" y="369905"/>
            <a:ext cx="11442810" cy="769441"/>
          </a:xfrm>
          <a:prstGeom prst="rect">
            <a:avLst/>
          </a:prstGeom>
          <a:noFill/>
        </p:spPr>
        <p:txBody>
          <a:bodyPr wrap="square">
            <a:spAutoFit/>
          </a:bodyPr>
          <a:lstStyle/>
          <a:p>
            <a:pPr algn="ctr"/>
            <a:r>
              <a:rPr lang="en-US" sz="4400" b="1" i="0" dirty="0">
                <a:solidFill>
                  <a:srgbClr val="F72283"/>
                </a:solidFill>
                <a:effectLst/>
              </a:rPr>
              <a:t>Intakes and Deadlines</a:t>
            </a:r>
          </a:p>
        </p:txBody>
      </p:sp>
      <p:sp>
        <p:nvSpPr>
          <p:cNvPr id="21" name="TextBox 20">
            <a:extLst>
              <a:ext uri="{FF2B5EF4-FFF2-40B4-BE49-F238E27FC236}">
                <a16:creationId xmlns:a16="http://schemas.microsoft.com/office/drawing/2014/main" id="{856A99C8-6C14-C42C-2B98-43CE202DB32F}"/>
              </a:ext>
            </a:extLst>
          </p:cNvPr>
          <p:cNvSpPr txBox="1"/>
          <p:nvPr/>
        </p:nvSpPr>
        <p:spPr>
          <a:xfrm>
            <a:off x="520065" y="1720840"/>
            <a:ext cx="8547709" cy="3139321"/>
          </a:xfrm>
          <a:prstGeom prst="rect">
            <a:avLst/>
          </a:prstGeom>
          <a:noFill/>
        </p:spPr>
        <p:txBody>
          <a:bodyPr wrap="square">
            <a:spAutoFit/>
          </a:bodyPr>
          <a:lstStyle/>
          <a:p>
            <a:pPr marL="285750" indent="-285750" algn="just">
              <a:buFont typeface="Arial" panose="020B0604020202020204" pitchFamily="34" charset="0"/>
              <a:buChar char="•"/>
            </a:pPr>
            <a:r>
              <a:rPr lang="en-US" dirty="0">
                <a:solidFill>
                  <a:srgbClr val="2E3194"/>
                </a:solidFill>
              </a:rPr>
              <a:t>There are generally two Intakes in New Zealand: </a:t>
            </a:r>
            <a:r>
              <a:rPr lang="en-US" b="1" u="sng" dirty="0">
                <a:solidFill>
                  <a:srgbClr val="2E3194"/>
                </a:solidFill>
              </a:rPr>
              <a:t>February and July</a:t>
            </a:r>
          </a:p>
          <a:p>
            <a:pPr marL="285750" indent="-285750" algn="just">
              <a:buFont typeface="Arial" panose="020B0604020202020204" pitchFamily="34" charset="0"/>
              <a:buChar char="•"/>
            </a:pPr>
            <a:endParaRPr lang="en-US" b="1" dirty="0">
              <a:solidFill>
                <a:srgbClr val="2E3194"/>
              </a:solidFill>
            </a:endParaRPr>
          </a:p>
          <a:p>
            <a:pPr marL="285750" indent="-285750" algn="just">
              <a:buFont typeface="Arial" panose="020B0604020202020204" pitchFamily="34" charset="0"/>
              <a:buChar char="•"/>
            </a:pPr>
            <a:r>
              <a:rPr lang="en-US" dirty="0">
                <a:solidFill>
                  <a:srgbClr val="2E3194"/>
                </a:solidFill>
              </a:rPr>
              <a:t>However, ITPs and Private Institutes have </a:t>
            </a:r>
            <a:r>
              <a:rPr lang="en-US" b="1" u="sng" dirty="0">
                <a:solidFill>
                  <a:srgbClr val="2E3194"/>
                </a:solidFill>
              </a:rPr>
              <a:t>multiple Intakes</a:t>
            </a:r>
            <a:r>
              <a:rPr lang="en-US" b="1" dirty="0">
                <a:solidFill>
                  <a:srgbClr val="2E3194"/>
                </a:solidFill>
              </a:rPr>
              <a:t> </a:t>
            </a:r>
            <a:r>
              <a:rPr lang="en-US" dirty="0">
                <a:solidFill>
                  <a:srgbClr val="2E3194"/>
                </a:solidFill>
              </a:rPr>
              <a:t>for different courses</a:t>
            </a:r>
          </a:p>
          <a:p>
            <a:pPr marL="285750" indent="-285750" algn="just">
              <a:buFont typeface="Arial" panose="020B0604020202020204" pitchFamily="34" charset="0"/>
              <a:buChar char="•"/>
            </a:pPr>
            <a:endParaRPr lang="en-US" dirty="0">
              <a:solidFill>
                <a:srgbClr val="2E3194"/>
              </a:solidFill>
            </a:endParaRPr>
          </a:p>
          <a:p>
            <a:pPr marL="285750" indent="-285750" algn="just">
              <a:buFont typeface="Arial" panose="020B0604020202020204" pitchFamily="34" charset="0"/>
              <a:buChar char="•"/>
            </a:pPr>
            <a:r>
              <a:rPr lang="en-US" dirty="0">
                <a:solidFill>
                  <a:srgbClr val="2E3194"/>
                </a:solidFill>
              </a:rPr>
              <a:t>Hence, practically there is an intake almost every month in some or the other institution resulting in recruitment throughout the year</a:t>
            </a:r>
          </a:p>
          <a:p>
            <a:pPr marL="285750" indent="-285750" algn="just">
              <a:buFont typeface="Arial" panose="020B0604020202020204" pitchFamily="34" charset="0"/>
              <a:buChar char="•"/>
            </a:pPr>
            <a:endParaRPr lang="en-US" dirty="0">
              <a:solidFill>
                <a:srgbClr val="2E3194"/>
              </a:solidFill>
            </a:endParaRPr>
          </a:p>
          <a:p>
            <a:pPr marL="285750" indent="-285750" algn="just">
              <a:buFont typeface="Arial" panose="020B0604020202020204" pitchFamily="34" charset="0"/>
              <a:buChar char="•"/>
            </a:pPr>
            <a:r>
              <a:rPr lang="en-US" dirty="0">
                <a:solidFill>
                  <a:srgbClr val="2E3194"/>
                </a:solidFill>
              </a:rPr>
              <a:t>There is </a:t>
            </a:r>
            <a:r>
              <a:rPr lang="en-US" b="1" u="sng" dirty="0">
                <a:solidFill>
                  <a:srgbClr val="2E3194"/>
                </a:solidFill>
              </a:rPr>
              <a:t>no deadline </a:t>
            </a:r>
            <a:r>
              <a:rPr lang="en-US" dirty="0">
                <a:solidFill>
                  <a:srgbClr val="2E3194"/>
                </a:solidFill>
              </a:rPr>
              <a:t>as such in New Zealand, but it is recommended to make applications at least </a:t>
            </a:r>
            <a:r>
              <a:rPr lang="en-US" b="1" u="sng" dirty="0">
                <a:solidFill>
                  <a:srgbClr val="2E3194"/>
                </a:solidFill>
              </a:rPr>
              <a:t>6 months prior </a:t>
            </a:r>
            <a:r>
              <a:rPr lang="en-US" dirty="0">
                <a:solidFill>
                  <a:srgbClr val="2E3194"/>
                </a:solidFill>
              </a:rPr>
              <a:t>to the start date to avoid last moment hassles</a:t>
            </a:r>
            <a:endParaRPr lang="en-IN" dirty="0">
              <a:solidFill>
                <a:srgbClr val="2E3194"/>
              </a:solidFill>
            </a:endParaRPr>
          </a:p>
        </p:txBody>
      </p:sp>
      <p:pic>
        <p:nvPicPr>
          <p:cNvPr id="23" name="Picture 22">
            <a:extLst>
              <a:ext uri="{FF2B5EF4-FFF2-40B4-BE49-F238E27FC236}">
                <a16:creationId xmlns:a16="http://schemas.microsoft.com/office/drawing/2014/main" id="{8B8F21E9-99F5-CA9E-6A9C-6C5C99256C26}"/>
              </a:ext>
            </a:extLst>
          </p:cNvPr>
          <p:cNvPicPr>
            <a:picLocks noChangeAspect="1"/>
          </p:cNvPicPr>
          <p:nvPr/>
        </p:nvPicPr>
        <p:blipFill>
          <a:blip r:embed="rId3"/>
          <a:stretch>
            <a:fillRect/>
          </a:stretch>
        </p:blipFill>
        <p:spPr>
          <a:xfrm>
            <a:off x="9122515" y="3522971"/>
            <a:ext cx="2295845" cy="1810003"/>
          </a:xfrm>
          <a:prstGeom prst="rect">
            <a:avLst/>
          </a:prstGeom>
        </p:spPr>
      </p:pic>
    </p:spTree>
    <p:extLst>
      <p:ext uri="{BB962C8B-B14F-4D97-AF65-F5344CB8AC3E}">
        <p14:creationId xmlns:p14="http://schemas.microsoft.com/office/powerpoint/2010/main" val="141858800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2A65A-58CD-C300-D90B-CD945D4802D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A165457-B9B3-BC43-9195-C8DA74F5CD07}"/>
              </a:ext>
            </a:extLst>
          </p:cNvPr>
          <p:cNvSpPr txBox="1"/>
          <p:nvPr/>
        </p:nvSpPr>
        <p:spPr>
          <a:xfrm>
            <a:off x="163036" y="369905"/>
            <a:ext cx="11485013" cy="769441"/>
          </a:xfrm>
          <a:prstGeom prst="rect">
            <a:avLst/>
          </a:prstGeom>
          <a:noFill/>
        </p:spPr>
        <p:txBody>
          <a:bodyPr wrap="square">
            <a:spAutoFit/>
          </a:bodyPr>
          <a:lstStyle/>
          <a:p>
            <a:pPr algn="ctr"/>
            <a:r>
              <a:rPr lang="en-US" sz="4400" b="1" i="0" dirty="0">
                <a:solidFill>
                  <a:srgbClr val="F72283"/>
                </a:solidFill>
                <a:effectLst/>
              </a:rPr>
              <a:t>Entry Requirements</a:t>
            </a:r>
          </a:p>
        </p:txBody>
      </p:sp>
      <p:sp>
        <p:nvSpPr>
          <p:cNvPr id="3" name="TextBox 2">
            <a:extLst>
              <a:ext uri="{FF2B5EF4-FFF2-40B4-BE49-F238E27FC236}">
                <a16:creationId xmlns:a16="http://schemas.microsoft.com/office/drawing/2014/main" id="{59D34D0C-F933-68B3-3DAF-B2BD0FBC0849}"/>
              </a:ext>
            </a:extLst>
          </p:cNvPr>
          <p:cNvSpPr txBox="1"/>
          <p:nvPr/>
        </p:nvSpPr>
        <p:spPr>
          <a:xfrm>
            <a:off x="332509" y="1578772"/>
            <a:ext cx="7190509" cy="3693319"/>
          </a:xfrm>
          <a:prstGeom prst="rect">
            <a:avLst/>
          </a:prstGeom>
          <a:noFill/>
        </p:spPr>
        <p:txBody>
          <a:bodyPr wrap="square" rtlCol="0">
            <a:spAutoFit/>
          </a:bodyPr>
          <a:lstStyle/>
          <a:p>
            <a:r>
              <a:rPr lang="en-IN" b="1" u="sng">
                <a:solidFill>
                  <a:srgbClr val="2E3194"/>
                </a:solidFill>
              </a:rPr>
              <a:t>Academics</a:t>
            </a:r>
          </a:p>
          <a:p>
            <a:endParaRPr lang="en-IN">
              <a:solidFill>
                <a:srgbClr val="2E3194"/>
              </a:solidFill>
            </a:endParaRPr>
          </a:p>
          <a:p>
            <a:r>
              <a:rPr lang="en-US">
                <a:solidFill>
                  <a:srgbClr val="2E3194"/>
                </a:solidFill>
              </a:rPr>
              <a:t>For UG Diploma &amp; Bachelors Class 12 pass out with a range of 50% to 70%</a:t>
            </a:r>
          </a:p>
          <a:p>
            <a:r>
              <a:rPr lang="en-US">
                <a:solidFill>
                  <a:srgbClr val="2E3194"/>
                </a:solidFill>
              </a:rPr>
              <a:t>For PG Diploma &amp; Masters Bachelor's Degree with 60% and above</a:t>
            </a:r>
          </a:p>
          <a:p>
            <a:endParaRPr lang="en-US">
              <a:solidFill>
                <a:srgbClr val="2E3194"/>
              </a:solidFill>
            </a:endParaRPr>
          </a:p>
          <a:p>
            <a:r>
              <a:rPr lang="en-US" b="1" u="sng">
                <a:solidFill>
                  <a:srgbClr val="2E3194"/>
                </a:solidFill>
              </a:rPr>
              <a:t>English Requirements</a:t>
            </a:r>
          </a:p>
          <a:p>
            <a:endParaRPr lang="en-US">
              <a:solidFill>
                <a:srgbClr val="2E3194"/>
              </a:solidFill>
            </a:endParaRPr>
          </a:p>
          <a:p>
            <a:r>
              <a:rPr lang="en-US">
                <a:solidFill>
                  <a:srgbClr val="2E3194"/>
                </a:solidFill>
              </a:rPr>
              <a:t>For UG Diploma &amp; Bachelors IELTS- 6.0 overall with no band less than 5.5</a:t>
            </a:r>
          </a:p>
          <a:p>
            <a:r>
              <a:rPr lang="en-US">
                <a:solidFill>
                  <a:srgbClr val="2E3194"/>
                </a:solidFill>
              </a:rPr>
              <a:t>For PG Diploma &amp; Masters IELTS- 6.5 overall with no band less than 6.0</a:t>
            </a:r>
            <a:endParaRPr lang="en-IN">
              <a:solidFill>
                <a:srgbClr val="2E3194"/>
              </a:solidFill>
            </a:endParaRPr>
          </a:p>
        </p:txBody>
      </p:sp>
      <p:sp>
        <p:nvSpPr>
          <p:cNvPr id="22" name="TextBox 21">
            <a:extLst>
              <a:ext uri="{FF2B5EF4-FFF2-40B4-BE49-F238E27FC236}">
                <a16:creationId xmlns:a16="http://schemas.microsoft.com/office/drawing/2014/main" id="{50CB7FF2-3F6D-602A-0F0E-E07CFE4C3CA6}"/>
              </a:ext>
            </a:extLst>
          </p:cNvPr>
          <p:cNvSpPr txBox="1"/>
          <p:nvPr/>
        </p:nvSpPr>
        <p:spPr>
          <a:xfrm>
            <a:off x="6913418" y="5824922"/>
            <a:ext cx="5500255" cy="261610"/>
          </a:xfrm>
          <a:prstGeom prst="rect">
            <a:avLst/>
          </a:prstGeom>
          <a:noFill/>
        </p:spPr>
        <p:txBody>
          <a:bodyPr wrap="square">
            <a:spAutoFit/>
          </a:bodyPr>
          <a:lstStyle/>
          <a:p>
            <a:r>
              <a:rPr lang="en-US" sz="1100" b="1">
                <a:solidFill>
                  <a:srgbClr val="2E3194"/>
                </a:solidFill>
              </a:rPr>
              <a:t>*However, IELTS requirement may vary on course-to-course basis.</a:t>
            </a:r>
            <a:endParaRPr lang="en-IN" sz="1100" b="1">
              <a:solidFill>
                <a:srgbClr val="2E3194"/>
              </a:solidFill>
            </a:endParaRPr>
          </a:p>
        </p:txBody>
      </p:sp>
      <p:pic>
        <p:nvPicPr>
          <p:cNvPr id="24" name="Graphic 23" descr="Graduation cap outline">
            <a:extLst>
              <a:ext uri="{FF2B5EF4-FFF2-40B4-BE49-F238E27FC236}">
                <a16:creationId xmlns:a16="http://schemas.microsoft.com/office/drawing/2014/main" id="{3872D207-FAB2-12EF-4106-4B071AA968A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64402" y="1036310"/>
            <a:ext cx="3693319" cy="3693319"/>
          </a:xfrm>
          <a:prstGeom prst="rect">
            <a:avLst/>
          </a:prstGeom>
        </p:spPr>
      </p:pic>
    </p:spTree>
    <p:extLst>
      <p:ext uri="{BB962C8B-B14F-4D97-AF65-F5344CB8AC3E}">
        <p14:creationId xmlns:p14="http://schemas.microsoft.com/office/powerpoint/2010/main" val="337269962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384FF-58AD-D30F-7F8D-E7E3A25CC650}"/>
            </a:ext>
          </a:extLst>
        </p:cNvPr>
        <p:cNvGrpSpPr/>
        <p:nvPr/>
      </p:nvGrpSpPr>
      <p:grpSpPr>
        <a:xfrm>
          <a:off x="0" y="0"/>
          <a:ext cx="0" cy="0"/>
          <a:chOff x="0" y="0"/>
          <a:chExt cx="0" cy="0"/>
        </a:xfrm>
      </p:grpSpPr>
      <p:pic>
        <p:nvPicPr>
          <p:cNvPr id="29" name="Picture 28" descr="A white icon with a gear and a check mark&#10;&#10;Description automatically generated">
            <a:extLst>
              <a:ext uri="{FF2B5EF4-FFF2-40B4-BE49-F238E27FC236}">
                <a16:creationId xmlns:a16="http://schemas.microsoft.com/office/drawing/2014/main" id="{D2A71FBA-5D86-8F4E-8E8D-4B299592B6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sp>
        <p:nvSpPr>
          <p:cNvPr id="2" name="TextBox 1">
            <a:extLst>
              <a:ext uri="{FF2B5EF4-FFF2-40B4-BE49-F238E27FC236}">
                <a16:creationId xmlns:a16="http://schemas.microsoft.com/office/drawing/2014/main" id="{D2AA65E1-91EA-92FB-AD7E-0826B23F7D13}"/>
              </a:ext>
            </a:extLst>
          </p:cNvPr>
          <p:cNvSpPr txBox="1"/>
          <p:nvPr/>
        </p:nvSpPr>
        <p:spPr>
          <a:xfrm>
            <a:off x="163036" y="369905"/>
            <a:ext cx="11400607" cy="769441"/>
          </a:xfrm>
          <a:prstGeom prst="rect">
            <a:avLst/>
          </a:prstGeom>
          <a:noFill/>
        </p:spPr>
        <p:txBody>
          <a:bodyPr wrap="square">
            <a:spAutoFit/>
          </a:bodyPr>
          <a:lstStyle/>
          <a:p>
            <a:pPr algn="ctr"/>
            <a:r>
              <a:rPr lang="en-US" sz="4400" b="1" i="0" dirty="0">
                <a:solidFill>
                  <a:srgbClr val="F72283"/>
                </a:solidFill>
                <a:effectLst/>
              </a:rPr>
              <a:t>Post Study Work Visa</a:t>
            </a:r>
          </a:p>
        </p:txBody>
      </p:sp>
      <p:graphicFrame>
        <p:nvGraphicFramePr>
          <p:cNvPr id="3" name="Table 2">
            <a:extLst>
              <a:ext uri="{FF2B5EF4-FFF2-40B4-BE49-F238E27FC236}">
                <a16:creationId xmlns:a16="http://schemas.microsoft.com/office/drawing/2014/main" id="{3EB2275E-3A12-03B3-6673-1C0C53BA38B2}"/>
              </a:ext>
            </a:extLst>
          </p:cNvPr>
          <p:cNvGraphicFramePr>
            <a:graphicFrameLocks noGrp="1"/>
          </p:cNvGraphicFramePr>
          <p:nvPr/>
        </p:nvGraphicFramePr>
        <p:xfrm>
          <a:off x="1097004" y="1727064"/>
          <a:ext cx="9803798" cy="3874535"/>
        </p:xfrm>
        <a:graphic>
          <a:graphicData uri="http://schemas.openxmlformats.org/drawingml/2006/table">
            <a:tbl>
              <a:tblPr firstRow="1" bandRow="1">
                <a:tableStyleId>{5C22544A-7EE6-4342-B048-85BDC9FD1C3A}</a:tableStyleId>
              </a:tblPr>
              <a:tblGrid>
                <a:gridCol w="4901899">
                  <a:extLst>
                    <a:ext uri="{9D8B030D-6E8A-4147-A177-3AD203B41FA5}">
                      <a16:colId xmlns:a16="http://schemas.microsoft.com/office/drawing/2014/main" val="4084608255"/>
                    </a:ext>
                  </a:extLst>
                </a:gridCol>
                <a:gridCol w="4901899">
                  <a:extLst>
                    <a:ext uri="{9D8B030D-6E8A-4147-A177-3AD203B41FA5}">
                      <a16:colId xmlns:a16="http://schemas.microsoft.com/office/drawing/2014/main" val="2056940277"/>
                    </a:ext>
                  </a:extLst>
                </a:gridCol>
              </a:tblGrid>
              <a:tr h="592027">
                <a:tc>
                  <a:txBody>
                    <a:bodyPr/>
                    <a:lstStyle/>
                    <a:p>
                      <a:r>
                        <a:rPr lang="en-IN"/>
                        <a:t>Qualification</a:t>
                      </a:r>
                    </a:p>
                  </a:txBody>
                  <a:tcPr>
                    <a:solidFill>
                      <a:srgbClr val="F72283"/>
                    </a:solidFill>
                  </a:tcPr>
                </a:tc>
                <a:tc>
                  <a:txBody>
                    <a:bodyPr/>
                    <a:lstStyle/>
                    <a:p>
                      <a:r>
                        <a:rPr lang="en-IN"/>
                        <a:t>Post study work visa duration</a:t>
                      </a:r>
                    </a:p>
                  </a:txBody>
                  <a:tcPr>
                    <a:solidFill>
                      <a:srgbClr val="F72283"/>
                    </a:solidFill>
                  </a:tcPr>
                </a:tc>
                <a:extLst>
                  <a:ext uri="{0D108BD9-81ED-4DB2-BD59-A6C34878D82A}">
                    <a16:rowId xmlns:a16="http://schemas.microsoft.com/office/drawing/2014/main" val="3664784706"/>
                  </a:ext>
                </a:extLst>
              </a:tr>
              <a:tr h="592027">
                <a:tc>
                  <a:txBody>
                    <a:bodyPr/>
                    <a:lstStyle/>
                    <a:p>
                      <a:r>
                        <a:rPr lang="en-IN"/>
                        <a:t>Undergraduate Diploma – Level 5 &amp; 6</a:t>
                      </a:r>
                    </a:p>
                    <a:p>
                      <a:r>
                        <a:rPr lang="en-IN"/>
                        <a:t>Graduate Diploma – Level 7</a:t>
                      </a:r>
                    </a:p>
                  </a:txBody>
                  <a:tcPr/>
                </a:tc>
                <a:tc>
                  <a:txBody>
                    <a:bodyPr/>
                    <a:lstStyle/>
                    <a:p>
                      <a:r>
                        <a:rPr lang="en-IN"/>
                        <a:t>1 Year</a:t>
                      </a:r>
                    </a:p>
                    <a:p>
                      <a:r>
                        <a:rPr lang="en-IN"/>
                        <a:t>(Only if the qualification is linked to occupation on the </a:t>
                      </a:r>
                      <a:r>
                        <a:rPr lang="en-IN" b="1" i="1" u="none">
                          <a:solidFill>
                            <a:srgbClr val="00B050"/>
                          </a:solidFill>
                        </a:rPr>
                        <a:t>Green List</a:t>
                      </a:r>
                      <a:r>
                        <a:rPr lang="en-IN"/>
                        <a:t>)</a:t>
                      </a:r>
                    </a:p>
                  </a:txBody>
                  <a:tcPr/>
                </a:tc>
                <a:extLst>
                  <a:ext uri="{0D108BD9-81ED-4DB2-BD59-A6C34878D82A}">
                    <a16:rowId xmlns:a16="http://schemas.microsoft.com/office/drawing/2014/main" val="30987833"/>
                  </a:ext>
                </a:extLst>
              </a:tr>
              <a:tr h="592027">
                <a:tc>
                  <a:txBody>
                    <a:bodyPr/>
                    <a:lstStyle/>
                    <a:p>
                      <a:r>
                        <a:rPr lang="en-IN"/>
                        <a:t>Bachelors – Level 7 </a:t>
                      </a:r>
                    </a:p>
                  </a:txBody>
                  <a:tcPr/>
                </a:tc>
                <a:tc>
                  <a:txBody>
                    <a:bodyPr/>
                    <a:lstStyle/>
                    <a:p>
                      <a:r>
                        <a:rPr lang="en-IN"/>
                        <a:t>3 Years</a:t>
                      </a:r>
                    </a:p>
                  </a:txBody>
                  <a:tcPr/>
                </a:tc>
                <a:extLst>
                  <a:ext uri="{0D108BD9-81ED-4DB2-BD59-A6C34878D82A}">
                    <a16:rowId xmlns:a16="http://schemas.microsoft.com/office/drawing/2014/main" val="3771440969"/>
                  </a:ext>
                </a:extLst>
              </a:tr>
              <a:tr h="592027">
                <a:tc>
                  <a:txBody>
                    <a:bodyPr/>
                    <a:lstStyle/>
                    <a:p>
                      <a:r>
                        <a:rPr lang="en-IN"/>
                        <a:t>Postgraduate Diploma – Level 8 </a:t>
                      </a:r>
                    </a:p>
                  </a:txBody>
                  <a:tcPr/>
                </a:tc>
                <a:tc>
                  <a:txBody>
                    <a:bodyPr/>
                    <a:lstStyle/>
                    <a:p>
                      <a:r>
                        <a:rPr lang="en-IN"/>
                        <a:t>1 Year</a:t>
                      </a:r>
                    </a:p>
                  </a:txBody>
                  <a:tcPr/>
                </a:tc>
                <a:extLst>
                  <a:ext uri="{0D108BD9-81ED-4DB2-BD59-A6C34878D82A}">
                    <a16:rowId xmlns:a16="http://schemas.microsoft.com/office/drawing/2014/main" val="1702765688"/>
                  </a:ext>
                </a:extLst>
              </a:tr>
              <a:tr h="592027">
                <a:tc>
                  <a:txBody>
                    <a:bodyPr/>
                    <a:lstStyle/>
                    <a:p>
                      <a:r>
                        <a:rPr lang="en-IN"/>
                        <a:t>Masters – Level 9 </a:t>
                      </a:r>
                    </a:p>
                  </a:txBody>
                  <a:tcPr/>
                </a:tc>
                <a:tc>
                  <a:txBody>
                    <a:bodyPr/>
                    <a:lstStyle/>
                    <a:p>
                      <a:r>
                        <a:rPr lang="en-IN"/>
                        <a:t>3 Years</a:t>
                      </a:r>
                    </a:p>
                  </a:txBody>
                  <a:tcPr/>
                </a:tc>
                <a:extLst>
                  <a:ext uri="{0D108BD9-81ED-4DB2-BD59-A6C34878D82A}">
                    <a16:rowId xmlns:a16="http://schemas.microsoft.com/office/drawing/2014/main" val="2668738438"/>
                  </a:ext>
                </a:extLst>
              </a:tr>
              <a:tr h="592027">
                <a:tc>
                  <a:txBody>
                    <a:bodyPr/>
                    <a:lstStyle/>
                    <a:p>
                      <a:r>
                        <a:rPr lang="en-IN"/>
                        <a:t>PhD – Level 10 </a:t>
                      </a:r>
                    </a:p>
                  </a:txBody>
                  <a:tcPr/>
                </a:tc>
                <a:tc>
                  <a:txBody>
                    <a:bodyPr/>
                    <a:lstStyle/>
                    <a:p>
                      <a:r>
                        <a:rPr lang="en-IN"/>
                        <a:t>3 Years</a:t>
                      </a:r>
                    </a:p>
                  </a:txBody>
                  <a:tcPr/>
                </a:tc>
                <a:extLst>
                  <a:ext uri="{0D108BD9-81ED-4DB2-BD59-A6C34878D82A}">
                    <a16:rowId xmlns:a16="http://schemas.microsoft.com/office/drawing/2014/main" val="3606390528"/>
                  </a:ext>
                </a:extLst>
              </a:tr>
            </a:tbl>
          </a:graphicData>
        </a:graphic>
      </p:graphicFrame>
    </p:spTree>
    <p:extLst>
      <p:ext uri="{BB962C8B-B14F-4D97-AF65-F5344CB8AC3E}">
        <p14:creationId xmlns:p14="http://schemas.microsoft.com/office/powerpoint/2010/main" val="253042417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CB9D8-7F13-1ED2-22BB-8445AF947CFD}"/>
            </a:ext>
          </a:extLst>
        </p:cNvPr>
        <p:cNvGrpSpPr/>
        <p:nvPr/>
      </p:nvGrpSpPr>
      <p:grpSpPr>
        <a:xfrm>
          <a:off x="0" y="0"/>
          <a:ext cx="0" cy="0"/>
          <a:chOff x="0" y="0"/>
          <a:chExt cx="0" cy="0"/>
        </a:xfrm>
      </p:grpSpPr>
      <p:pic>
        <p:nvPicPr>
          <p:cNvPr id="29" name="Picture 28" descr="A white icon with a gear and a check mark&#10;&#10;Description automatically generated">
            <a:extLst>
              <a:ext uri="{FF2B5EF4-FFF2-40B4-BE49-F238E27FC236}">
                <a16:creationId xmlns:a16="http://schemas.microsoft.com/office/drawing/2014/main" id="{6A14ADBE-FFD1-0131-0BF9-7EC698A80D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sp>
        <p:nvSpPr>
          <p:cNvPr id="2" name="TextBox 1">
            <a:extLst>
              <a:ext uri="{FF2B5EF4-FFF2-40B4-BE49-F238E27FC236}">
                <a16:creationId xmlns:a16="http://schemas.microsoft.com/office/drawing/2014/main" id="{C2EE938F-8986-581E-C681-D59975C478E6}"/>
              </a:ext>
            </a:extLst>
          </p:cNvPr>
          <p:cNvSpPr txBox="1"/>
          <p:nvPr/>
        </p:nvSpPr>
        <p:spPr>
          <a:xfrm>
            <a:off x="163036" y="369905"/>
            <a:ext cx="11375820" cy="769441"/>
          </a:xfrm>
          <a:prstGeom prst="rect">
            <a:avLst/>
          </a:prstGeom>
          <a:noFill/>
        </p:spPr>
        <p:txBody>
          <a:bodyPr wrap="square">
            <a:spAutoFit/>
          </a:bodyPr>
          <a:lstStyle/>
          <a:p>
            <a:pPr algn="ctr"/>
            <a:r>
              <a:rPr lang="en-US" sz="4400" b="1" i="0" dirty="0">
                <a:solidFill>
                  <a:srgbClr val="F72283"/>
                </a:solidFill>
                <a:effectLst/>
              </a:rPr>
              <a:t>Cost of Education</a:t>
            </a:r>
          </a:p>
        </p:txBody>
      </p:sp>
      <p:graphicFrame>
        <p:nvGraphicFramePr>
          <p:cNvPr id="3" name="Table 2">
            <a:extLst>
              <a:ext uri="{FF2B5EF4-FFF2-40B4-BE49-F238E27FC236}">
                <a16:creationId xmlns:a16="http://schemas.microsoft.com/office/drawing/2014/main" id="{EDC6B200-EAD8-E773-4AF5-5D1154816ECE}"/>
              </a:ext>
            </a:extLst>
          </p:cNvPr>
          <p:cNvGraphicFramePr>
            <a:graphicFrameLocks noGrp="1"/>
          </p:cNvGraphicFramePr>
          <p:nvPr/>
        </p:nvGraphicFramePr>
        <p:xfrm>
          <a:off x="493486" y="1358888"/>
          <a:ext cx="11045370" cy="4525607"/>
        </p:xfrm>
        <a:graphic>
          <a:graphicData uri="http://schemas.openxmlformats.org/drawingml/2006/table">
            <a:tbl>
              <a:tblPr>
                <a:tableStyleId>{793D81CF-94F2-401A-BA57-92F5A7B2D0C5}</a:tableStyleId>
              </a:tblPr>
              <a:tblGrid>
                <a:gridCol w="3586145">
                  <a:extLst>
                    <a:ext uri="{9D8B030D-6E8A-4147-A177-3AD203B41FA5}">
                      <a16:colId xmlns:a16="http://schemas.microsoft.com/office/drawing/2014/main" val="2631361119"/>
                    </a:ext>
                  </a:extLst>
                </a:gridCol>
                <a:gridCol w="3777435">
                  <a:extLst>
                    <a:ext uri="{9D8B030D-6E8A-4147-A177-3AD203B41FA5}">
                      <a16:colId xmlns:a16="http://schemas.microsoft.com/office/drawing/2014/main" val="662429680"/>
                    </a:ext>
                  </a:extLst>
                </a:gridCol>
                <a:gridCol w="3681790">
                  <a:extLst>
                    <a:ext uri="{9D8B030D-6E8A-4147-A177-3AD203B41FA5}">
                      <a16:colId xmlns:a16="http://schemas.microsoft.com/office/drawing/2014/main" val="2978870861"/>
                    </a:ext>
                  </a:extLst>
                </a:gridCol>
              </a:tblGrid>
              <a:tr h="245044">
                <a:tc>
                  <a:txBody>
                    <a:bodyPr/>
                    <a:lstStyle/>
                    <a:p>
                      <a:r>
                        <a:rPr lang="en-IN" sz="1600" b="1">
                          <a:solidFill>
                            <a:srgbClr val="2E3194"/>
                          </a:solidFill>
                          <a:effectLst/>
                        </a:rPr>
                        <a:t>Particulars </a:t>
                      </a:r>
                      <a:endParaRPr lang="en-IN"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2283"/>
                    </a:solidFill>
                  </a:tcPr>
                </a:tc>
                <a:tc>
                  <a:txBody>
                    <a:bodyPr/>
                    <a:lstStyle/>
                    <a:p>
                      <a:r>
                        <a:rPr lang="en-IN" sz="1600" b="1">
                          <a:solidFill>
                            <a:srgbClr val="2E3194"/>
                          </a:solidFill>
                          <a:effectLst/>
                        </a:rPr>
                        <a:t>For Diploma in INR </a:t>
                      </a:r>
                      <a:endParaRPr lang="en-IN"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2283"/>
                    </a:solidFill>
                  </a:tcPr>
                </a:tc>
                <a:tc>
                  <a:txBody>
                    <a:bodyPr/>
                    <a:lstStyle/>
                    <a:p>
                      <a:r>
                        <a:rPr lang="en-IN" sz="1600" b="1">
                          <a:solidFill>
                            <a:srgbClr val="2E3194"/>
                          </a:solidFill>
                          <a:effectLst/>
                        </a:rPr>
                        <a:t>For Masters in INR</a:t>
                      </a:r>
                      <a:endParaRPr lang="en-IN"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2283"/>
                    </a:solidFill>
                  </a:tcPr>
                </a:tc>
                <a:extLst>
                  <a:ext uri="{0D108BD9-81ED-4DB2-BD59-A6C34878D82A}">
                    <a16:rowId xmlns:a16="http://schemas.microsoft.com/office/drawing/2014/main" val="3199229727"/>
                  </a:ext>
                </a:extLst>
              </a:tr>
              <a:tr h="245044">
                <a:tc>
                  <a:txBody>
                    <a:bodyPr/>
                    <a:lstStyle/>
                    <a:p>
                      <a:r>
                        <a:rPr lang="en-IN" sz="1600" b="0">
                          <a:solidFill>
                            <a:srgbClr val="2E3194"/>
                          </a:solidFill>
                          <a:effectLst/>
                        </a:rPr>
                        <a:t>IELTS Coaching </a:t>
                      </a:r>
                      <a:endParaRPr lang="en-IN"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IN" sz="1600" b="0">
                          <a:solidFill>
                            <a:srgbClr val="2E3194"/>
                          </a:solidFill>
                          <a:effectLst/>
                        </a:rPr>
                        <a:t>5,050 </a:t>
                      </a:r>
                      <a:endParaRPr lang="en-IN"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IN" sz="1600" b="0">
                          <a:solidFill>
                            <a:srgbClr val="2E3194"/>
                          </a:solidFill>
                          <a:effectLst/>
                        </a:rPr>
                        <a:t>5,050</a:t>
                      </a:r>
                      <a:endParaRPr lang="en-IN"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7939773"/>
                  </a:ext>
                </a:extLst>
              </a:tr>
              <a:tr h="245044">
                <a:tc>
                  <a:txBody>
                    <a:bodyPr/>
                    <a:lstStyle/>
                    <a:p>
                      <a:r>
                        <a:rPr lang="en-IN" sz="1600" b="0">
                          <a:solidFill>
                            <a:srgbClr val="2E3194"/>
                          </a:solidFill>
                          <a:effectLst/>
                        </a:rPr>
                        <a:t>IELTS Exam Fees </a:t>
                      </a:r>
                      <a:endParaRPr lang="en-IN"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IN" sz="1600" b="0">
                          <a:solidFill>
                            <a:srgbClr val="2E3194"/>
                          </a:solidFill>
                          <a:effectLst/>
                        </a:rPr>
                        <a:t>15,500 </a:t>
                      </a:r>
                      <a:endParaRPr lang="en-IN"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IN" sz="1600" b="0">
                          <a:solidFill>
                            <a:srgbClr val="2E3194"/>
                          </a:solidFill>
                          <a:effectLst/>
                        </a:rPr>
                        <a:t>15,500</a:t>
                      </a:r>
                      <a:endParaRPr lang="en-IN"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60825394"/>
                  </a:ext>
                </a:extLst>
              </a:tr>
              <a:tr h="245044">
                <a:tc>
                  <a:txBody>
                    <a:bodyPr/>
                    <a:lstStyle/>
                    <a:p>
                      <a:r>
                        <a:rPr lang="en-IN" sz="1600" b="0">
                          <a:solidFill>
                            <a:srgbClr val="2E3194"/>
                          </a:solidFill>
                          <a:effectLst/>
                        </a:rPr>
                        <a:t>Tuition Fees per year </a:t>
                      </a:r>
                      <a:endParaRPr lang="en-IN"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IN" sz="1600" b="0">
                          <a:solidFill>
                            <a:srgbClr val="2E3194"/>
                          </a:solidFill>
                          <a:effectLst/>
                        </a:rPr>
                        <a:t>10,40,000 </a:t>
                      </a:r>
                      <a:endParaRPr lang="en-IN"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IN" sz="1600" b="0">
                          <a:solidFill>
                            <a:srgbClr val="2E3194"/>
                          </a:solidFill>
                          <a:effectLst/>
                        </a:rPr>
                        <a:t>15,50,000</a:t>
                      </a:r>
                      <a:endParaRPr lang="en-IN"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8260215"/>
                  </a:ext>
                </a:extLst>
              </a:tr>
              <a:tr h="245044">
                <a:tc>
                  <a:txBody>
                    <a:bodyPr/>
                    <a:lstStyle/>
                    <a:p>
                      <a:r>
                        <a:rPr lang="en-IN" sz="1600" b="0">
                          <a:solidFill>
                            <a:srgbClr val="2E3194"/>
                          </a:solidFill>
                          <a:effectLst/>
                        </a:rPr>
                        <a:t>Living Costs per year </a:t>
                      </a:r>
                      <a:endParaRPr lang="en-IN"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IN" sz="1600" b="0">
                          <a:solidFill>
                            <a:srgbClr val="2E3194"/>
                          </a:solidFill>
                          <a:effectLst/>
                        </a:rPr>
                        <a:t>10,00,000 </a:t>
                      </a:r>
                      <a:endParaRPr lang="en-IN"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IN" sz="1600" b="0">
                          <a:solidFill>
                            <a:srgbClr val="2E3194"/>
                          </a:solidFill>
                          <a:effectLst/>
                        </a:rPr>
                        <a:t>10,00,000</a:t>
                      </a:r>
                      <a:endParaRPr lang="en-IN"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60797334"/>
                  </a:ext>
                </a:extLst>
              </a:tr>
              <a:tr h="457109">
                <a:tc>
                  <a:txBody>
                    <a:bodyPr/>
                    <a:lstStyle/>
                    <a:p>
                      <a:r>
                        <a:rPr lang="en-US" sz="1600" b="0">
                          <a:solidFill>
                            <a:srgbClr val="2E3194"/>
                          </a:solidFill>
                          <a:effectLst/>
                        </a:rPr>
                        <a:t>Airfare from India to New Zealand </a:t>
                      </a:r>
                      <a:endParaRPr lang="en-US"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IN" sz="1600" b="0">
                          <a:solidFill>
                            <a:srgbClr val="2E3194"/>
                          </a:solidFill>
                          <a:effectLst/>
                        </a:rPr>
                        <a:t>50,000 </a:t>
                      </a:r>
                      <a:endParaRPr lang="en-IN"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IN" sz="1600" b="0">
                          <a:solidFill>
                            <a:srgbClr val="2E3194"/>
                          </a:solidFill>
                          <a:effectLst/>
                        </a:rPr>
                        <a:t>50,000</a:t>
                      </a:r>
                      <a:endParaRPr lang="en-IN"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54157695"/>
                  </a:ext>
                </a:extLst>
              </a:tr>
              <a:tr h="301369">
                <a:tc>
                  <a:txBody>
                    <a:bodyPr/>
                    <a:lstStyle/>
                    <a:p>
                      <a:r>
                        <a:rPr lang="en-US" sz="1600" b="0">
                          <a:solidFill>
                            <a:srgbClr val="2E3194"/>
                          </a:solidFill>
                          <a:effectLst/>
                        </a:rPr>
                        <a:t>Visa Fees (Including VFS Fees) </a:t>
                      </a:r>
                      <a:endParaRPr lang="en-US"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IN" sz="1600" b="0">
                          <a:solidFill>
                            <a:srgbClr val="2E3194"/>
                          </a:solidFill>
                          <a:effectLst/>
                        </a:rPr>
                        <a:t>16,500 </a:t>
                      </a:r>
                      <a:endParaRPr lang="en-IN"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IN" sz="1600" b="0">
                          <a:solidFill>
                            <a:srgbClr val="2E3194"/>
                          </a:solidFill>
                          <a:effectLst/>
                        </a:rPr>
                        <a:t>16,500</a:t>
                      </a:r>
                      <a:endParaRPr lang="en-IN"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59313349"/>
                  </a:ext>
                </a:extLst>
              </a:tr>
              <a:tr h="245044">
                <a:tc>
                  <a:txBody>
                    <a:bodyPr/>
                    <a:lstStyle/>
                    <a:p>
                      <a:r>
                        <a:rPr lang="en-IN" sz="1600" b="0">
                          <a:solidFill>
                            <a:srgbClr val="2E3194"/>
                          </a:solidFill>
                          <a:effectLst/>
                        </a:rPr>
                        <a:t>Total Expenses </a:t>
                      </a:r>
                      <a:endParaRPr lang="en-IN"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IN" sz="1600" b="0">
                          <a:solidFill>
                            <a:srgbClr val="2E3194"/>
                          </a:solidFill>
                          <a:effectLst/>
                        </a:rPr>
                        <a:t>21,27,050 </a:t>
                      </a:r>
                      <a:endParaRPr lang="en-IN"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IN" sz="1600" b="0">
                          <a:solidFill>
                            <a:srgbClr val="2E3194"/>
                          </a:solidFill>
                          <a:effectLst/>
                        </a:rPr>
                        <a:t>26,37,050</a:t>
                      </a:r>
                      <a:endParaRPr lang="en-IN"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862420"/>
                  </a:ext>
                </a:extLst>
              </a:tr>
              <a:tr h="457109">
                <a:tc>
                  <a:txBody>
                    <a:bodyPr/>
                    <a:lstStyle/>
                    <a:p>
                      <a:r>
                        <a:rPr lang="en-US" sz="1600" b="0">
                          <a:solidFill>
                            <a:srgbClr val="2E3194"/>
                          </a:solidFill>
                          <a:effectLst/>
                        </a:rPr>
                        <a:t>Less Part Time Earning (Approx.) </a:t>
                      </a:r>
                      <a:endParaRPr lang="en-US"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IN" sz="1600" b="0" dirty="0">
                          <a:solidFill>
                            <a:srgbClr val="2E3194"/>
                          </a:solidFill>
                          <a:effectLst/>
                        </a:rPr>
                        <a:t>9,80,000 </a:t>
                      </a:r>
                      <a:endParaRPr lang="en-IN" sz="1600" dirty="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IN" sz="1600" b="0">
                          <a:solidFill>
                            <a:srgbClr val="2E3194"/>
                          </a:solidFill>
                          <a:effectLst/>
                        </a:rPr>
                        <a:t>9,80,000</a:t>
                      </a:r>
                      <a:endParaRPr lang="en-IN"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02882353"/>
                  </a:ext>
                </a:extLst>
              </a:tr>
              <a:tr h="245044">
                <a:tc>
                  <a:txBody>
                    <a:bodyPr/>
                    <a:lstStyle/>
                    <a:p>
                      <a:r>
                        <a:rPr lang="en-IN" sz="1600" b="0">
                          <a:solidFill>
                            <a:srgbClr val="2E3194"/>
                          </a:solidFill>
                          <a:effectLst/>
                        </a:rPr>
                        <a:t>Net Cost </a:t>
                      </a:r>
                      <a:endParaRPr lang="en-IN"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IN" sz="1600" b="0">
                          <a:solidFill>
                            <a:srgbClr val="2E3194"/>
                          </a:solidFill>
                          <a:effectLst/>
                        </a:rPr>
                        <a:t>11,47,050 </a:t>
                      </a:r>
                      <a:endParaRPr lang="en-IN"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IN" sz="1600" b="0">
                          <a:solidFill>
                            <a:srgbClr val="2E3194"/>
                          </a:solidFill>
                          <a:effectLst/>
                        </a:rPr>
                        <a:t>16,57,050</a:t>
                      </a:r>
                      <a:endParaRPr lang="en-IN"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4586521"/>
                  </a:ext>
                </a:extLst>
              </a:tr>
              <a:tr h="669174">
                <a:tc>
                  <a:txBody>
                    <a:bodyPr/>
                    <a:lstStyle/>
                    <a:p>
                      <a:r>
                        <a:rPr lang="en-US" sz="1600" b="0">
                          <a:solidFill>
                            <a:srgbClr val="2E3194"/>
                          </a:solidFill>
                          <a:effectLst/>
                        </a:rPr>
                        <a:t>Duration of Part Time Jobs</a:t>
                      </a:r>
                      <a:endParaRPr lang="en-US"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b="0">
                          <a:solidFill>
                            <a:srgbClr val="2E3194"/>
                          </a:solidFill>
                          <a:effectLst/>
                        </a:rPr>
                        <a:t>20 hrs. per week during study time and 40 hrs. per week during vacations</a:t>
                      </a:r>
                      <a:endParaRPr lang="en-US"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b="0">
                          <a:solidFill>
                            <a:srgbClr val="2E3194"/>
                          </a:solidFill>
                          <a:effectLst/>
                        </a:rPr>
                        <a:t>20 hrs. per week during study time and40 hrs. per weekduring vacations</a:t>
                      </a:r>
                      <a:endParaRPr lang="en-US"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97722740"/>
                  </a:ext>
                </a:extLst>
              </a:tr>
              <a:tr h="457109">
                <a:tc>
                  <a:txBody>
                    <a:bodyPr/>
                    <a:lstStyle/>
                    <a:p>
                      <a:r>
                        <a:rPr lang="en-US" sz="1600" b="0">
                          <a:solidFill>
                            <a:srgbClr val="2E3194"/>
                          </a:solidFill>
                          <a:effectLst/>
                        </a:rPr>
                        <a:t>Total expenses to be incurred approx. </a:t>
                      </a:r>
                      <a:endParaRPr lang="en-US"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IN" sz="1600" b="0">
                          <a:solidFill>
                            <a:srgbClr val="2E3194"/>
                          </a:solidFill>
                          <a:effectLst/>
                        </a:rPr>
                        <a:t>11.5 lacs </a:t>
                      </a:r>
                      <a:endParaRPr lang="en-IN" sz="160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IN" sz="1600" b="0" dirty="0">
                          <a:solidFill>
                            <a:srgbClr val="2E3194"/>
                          </a:solidFill>
                          <a:effectLst/>
                        </a:rPr>
                        <a:t>16.5 lacs</a:t>
                      </a:r>
                      <a:endParaRPr lang="en-IN" sz="1600" dirty="0">
                        <a:solidFill>
                          <a:srgbClr val="2E3194"/>
                        </a:solidFill>
                        <a:effectLst/>
                      </a:endParaRPr>
                    </a:p>
                  </a:txBody>
                  <a:tcPr marL="42660" marR="42660" marT="21330" marB="213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72365556"/>
                  </a:ext>
                </a:extLst>
              </a:tr>
            </a:tbl>
          </a:graphicData>
        </a:graphic>
      </p:graphicFrame>
    </p:spTree>
    <p:extLst>
      <p:ext uri="{BB962C8B-B14F-4D97-AF65-F5344CB8AC3E}">
        <p14:creationId xmlns:p14="http://schemas.microsoft.com/office/powerpoint/2010/main" val="235117105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64B51-37E4-09E8-AD8C-E808F4ACB371}"/>
            </a:ext>
          </a:extLst>
        </p:cNvPr>
        <p:cNvGrpSpPr/>
        <p:nvPr/>
      </p:nvGrpSpPr>
      <p:grpSpPr>
        <a:xfrm>
          <a:off x="0" y="0"/>
          <a:ext cx="0" cy="0"/>
          <a:chOff x="0" y="0"/>
          <a:chExt cx="0" cy="0"/>
        </a:xfrm>
      </p:grpSpPr>
      <p:grpSp>
        <p:nvGrpSpPr>
          <p:cNvPr id="17" name="Group 16">
            <a:extLst>
              <a:ext uri="{FF2B5EF4-FFF2-40B4-BE49-F238E27FC236}">
                <a16:creationId xmlns:a16="http://schemas.microsoft.com/office/drawing/2014/main" id="{54D21653-C360-B0A1-A429-90096BFBE126}"/>
              </a:ext>
            </a:extLst>
          </p:cNvPr>
          <p:cNvGrpSpPr/>
          <p:nvPr/>
        </p:nvGrpSpPr>
        <p:grpSpPr>
          <a:xfrm>
            <a:off x="9513279" y="6336377"/>
            <a:ext cx="314660" cy="314660"/>
            <a:chOff x="3746977" y="6404142"/>
            <a:chExt cx="314660" cy="314660"/>
          </a:xfrm>
        </p:grpSpPr>
        <p:sp>
          <p:nvSpPr>
            <p:cNvPr id="18" name="Oval 17">
              <a:extLst>
                <a:ext uri="{FF2B5EF4-FFF2-40B4-BE49-F238E27FC236}">
                  <a16:creationId xmlns:a16="http://schemas.microsoft.com/office/drawing/2014/main" id="{20A11957-EB07-0B23-DC21-1108A6CEA253}"/>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9" name="Picture 18" descr="A white globe with black background&#10;&#10;Description automatically generated">
              <a:extLst>
                <a:ext uri="{FF2B5EF4-FFF2-40B4-BE49-F238E27FC236}">
                  <a16:creationId xmlns:a16="http://schemas.microsoft.com/office/drawing/2014/main" id="{A77812AC-8FDC-985E-96D1-23469FF6C6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pic>
        <p:nvPicPr>
          <p:cNvPr id="29" name="Picture 28" descr="A white icon with a gear and a check mark&#10;&#10;Description automatically generated">
            <a:extLst>
              <a:ext uri="{FF2B5EF4-FFF2-40B4-BE49-F238E27FC236}">
                <a16:creationId xmlns:a16="http://schemas.microsoft.com/office/drawing/2014/main" id="{F53F2B49-C05A-5D7C-E31B-6EC3D21B2D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sp>
        <p:nvSpPr>
          <p:cNvPr id="2" name="TextBox 1">
            <a:extLst>
              <a:ext uri="{FF2B5EF4-FFF2-40B4-BE49-F238E27FC236}">
                <a16:creationId xmlns:a16="http://schemas.microsoft.com/office/drawing/2014/main" id="{3F893921-2DF7-76C5-2331-D9A66EC19A80}"/>
              </a:ext>
            </a:extLst>
          </p:cNvPr>
          <p:cNvSpPr txBox="1"/>
          <p:nvPr/>
        </p:nvSpPr>
        <p:spPr>
          <a:xfrm>
            <a:off x="163036" y="369905"/>
            <a:ext cx="11686315" cy="584775"/>
          </a:xfrm>
          <a:prstGeom prst="rect">
            <a:avLst/>
          </a:prstGeom>
          <a:noFill/>
        </p:spPr>
        <p:txBody>
          <a:bodyPr wrap="square">
            <a:spAutoFit/>
          </a:bodyPr>
          <a:lstStyle/>
          <a:p>
            <a:pPr algn="ctr"/>
            <a:r>
              <a:rPr lang="en-US" sz="3200" b="1" i="0" dirty="0">
                <a:solidFill>
                  <a:srgbClr val="F72283"/>
                </a:solidFill>
                <a:effectLst/>
              </a:rPr>
              <a:t>Average Range of Fees per Annum</a:t>
            </a:r>
          </a:p>
        </p:txBody>
      </p:sp>
      <p:graphicFrame>
        <p:nvGraphicFramePr>
          <p:cNvPr id="3" name="Table 2">
            <a:extLst>
              <a:ext uri="{FF2B5EF4-FFF2-40B4-BE49-F238E27FC236}">
                <a16:creationId xmlns:a16="http://schemas.microsoft.com/office/drawing/2014/main" id="{AF8E98FE-8328-72C4-0F10-7122B9040140}"/>
              </a:ext>
            </a:extLst>
          </p:cNvPr>
          <p:cNvGraphicFramePr>
            <a:graphicFrameLocks noGrp="1"/>
          </p:cNvGraphicFramePr>
          <p:nvPr/>
        </p:nvGraphicFramePr>
        <p:xfrm>
          <a:off x="342648" y="1196409"/>
          <a:ext cx="11506703" cy="4687284"/>
        </p:xfrm>
        <a:graphic>
          <a:graphicData uri="http://schemas.openxmlformats.org/drawingml/2006/table">
            <a:tbl>
              <a:tblPr/>
              <a:tblGrid>
                <a:gridCol w="4085835">
                  <a:extLst>
                    <a:ext uri="{9D8B030D-6E8A-4147-A177-3AD203B41FA5}">
                      <a16:colId xmlns:a16="http://schemas.microsoft.com/office/drawing/2014/main" val="1446281141"/>
                    </a:ext>
                  </a:extLst>
                </a:gridCol>
                <a:gridCol w="3710434">
                  <a:extLst>
                    <a:ext uri="{9D8B030D-6E8A-4147-A177-3AD203B41FA5}">
                      <a16:colId xmlns:a16="http://schemas.microsoft.com/office/drawing/2014/main" val="3492327245"/>
                    </a:ext>
                  </a:extLst>
                </a:gridCol>
                <a:gridCol w="3710434">
                  <a:extLst>
                    <a:ext uri="{9D8B030D-6E8A-4147-A177-3AD203B41FA5}">
                      <a16:colId xmlns:a16="http://schemas.microsoft.com/office/drawing/2014/main" val="1910335795"/>
                    </a:ext>
                  </a:extLst>
                </a:gridCol>
              </a:tblGrid>
              <a:tr h="257124">
                <a:tc>
                  <a:txBody>
                    <a:bodyPr/>
                    <a:lstStyle/>
                    <a:p>
                      <a:r>
                        <a:rPr lang="en-IN" sz="1600" b="1" i="0">
                          <a:solidFill>
                            <a:srgbClr val="2E3194"/>
                          </a:solidFill>
                          <a:effectLst/>
                          <a:latin typeface="+mn-lt"/>
                        </a:rPr>
                        <a:t>University </a:t>
                      </a:r>
                      <a:endParaRPr lang="en-IN" sz="160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2283"/>
                    </a:solidFill>
                  </a:tcPr>
                </a:tc>
                <a:tc>
                  <a:txBody>
                    <a:bodyPr/>
                    <a:lstStyle/>
                    <a:p>
                      <a:r>
                        <a:rPr lang="en-IN" sz="1600" b="1" i="0">
                          <a:solidFill>
                            <a:srgbClr val="2E3194"/>
                          </a:solidFill>
                          <a:effectLst/>
                          <a:latin typeface="+mn-lt"/>
                        </a:rPr>
                        <a:t>NZD </a:t>
                      </a:r>
                      <a:endParaRPr lang="en-IN" sz="160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2283"/>
                    </a:solidFill>
                  </a:tcPr>
                </a:tc>
                <a:tc>
                  <a:txBody>
                    <a:bodyPr/>
                    <a:lstStyle/>
                    <a:p>
                      <a:r>
                        <a:rPr lang="en-IN" sz="1600" b="1" i="0">
                          <a:solidFill>
                            <a:srgbClr val="2E3194"/>
                          </a:solidFill>
                          <a:effectLst/>
                          <a:latin typeface="+mn-lt"/>
                        </a:rPr>
                        <a:t>INR</a:t>
                      </a:r>
                      <a:endParaRPr lang="en-IN" sz="160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2283"/>
                    </a:solidFill>
                  </a:tcPr>
                </a:tc>
                <a:extLst>
                  <a:ext uri="{0D108BD9-81ED-4DB2-BD59-A6C34878D82A}">
                    <a16:rowId xmlns:a16="http://schemas.microsoft.com/office/drawing/2014/main" val="2375852670"/>
                  </a:ext>
                </a:extLst>
              </a:tr>
              <a:tr h="454913">
                <a:tc>
                  <a:txBody>
                    <a:bodyPr/>
                    <a:lstStyle/>
                    <a:p>
                      <a:r>
                        <a:rPr lang="en-IN" sz="1600" b="0" i="0">
                          <a:solidFill>
                            <a:srgbClr val="2E3194"/>
                          </a:solidFill>
                          <a:effectLst/>
                          <a:latin typeface="+mn-lt"/>
                        </a:rPr>
                        <a:t>Diplomas </a:t>
                      </a:r>
                      <a:endParaRPr lang="en-IN" sz="160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600" b="0" i="0">
                          <a:solidFill>
                            <a:srgbClr val="2E3194"/>
                          </a:solidFill>
                          <a:effectLst/>
                          <a:latin typeface="+mn-lt"/>
                        </a:rPr>
                        <a:t>$25,000 - $33,000 </a:t>
                      </a:r>
                      <a:endParaRPr lang="en-IN" sz="160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600" b="0" i="0">
                          <a:solidFill>
                            <a:srgbClr val="2E3194"/>
                          </a:solidFill>
                          <a:effectLst/>
                          <a:latin typeface="+mn-lt"/>
                        </a:rPr>
                        <a:t>12.50 lacs to 16.50 lacs</a:t>
                      </a:r>
                      <a:endParaRPr lang="en-US" sz="160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6220806"/>
                  </a:ext>
                </a:extLst>
              </a:tr>
              <a:tr h="454913">
                <a:tc>
                  <a:txBody>
                    <a:bodyPr/>
                    <a:lstStyle/>
                    <a:p>
                      <a:r>
                        <a:rPr lang="en-IN" sz="1600" b="0" i="0">
                          <a:solidFill>
                            <a:srgbClr val="2E3194"/>
                          </a:solidFill>
                          <a:effectLst/>
                          <a:latin typeface="+mn-lt"/>
                        </a:rPr>
                        <a:t>Bachelors </a:t>
                      </a:r>
                      <a:endParaRPr lang="en-IN" sz="160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600" b="0" i="0">
                          <a:solidFill>
                            <a:srgbClr val="2E3194"/>
                          </a:solidFill>
                          <a:effectLst/>
                          <a:latin typeface="+mn-lt"/>
                        </a:rPr>
                        <a:t>$25,000 - $40,000 </a:t>
                      </a:r>
                      <a:endParaRPr lang="en-IN" sz="160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600" b="0" i="0">
                          <a:solidFill>
                            <a:srgbClr val="2E3194"/>
                          </a:solidFill>
                          <a:effectLst/>
                          <a:latin typeface="+mn-lt"/>
                        </a:rPr>
                        <a:t>12.50 lacs to 20 lacs</a:t>
                      </a:r>
                      <a:endParaRPr lang="en-US" sz="160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41077067"/>
                  </a:ext>
                </a:extLst>
              </a:tr>
              <a:tr h="652701">
                <a:tc>
                  <a:txBody>
                    <a:bodyPr/>
                    <a:lstStyle/>
                    <a:p>
                      <a:r>
                        <a:rPr lang="en-US" sz="1600" b="0" i="0">
                          <a:solidFill>
                            <a:srgbClr val="2E3194"/>
                          </a:solidFill>
                          <a:effectLst/>
                          <a:latin typeface="+mn-lt"/>
                        </a:rPr>
                        <a:t>Bachelors of Engineering in University </a:t>
                      </a:r>
                      <a:endParaRPr lang="en-US" sz="160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600" b="0" i="0">
                          <a:solidFill>
                            <a:srgbClr val="2E3194"/>
                          </a:solidFill>
                          <a:effectLst/>
                          <a:latin typeface="+mn-lt"/>
                        </a:rPr>
                        <a:t>$40,000 </a:t>
                      </a:r>
                      <a:endParaRPr lang="en-IN" sz="160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600" b="0" i="0">
                          <a:solidFill>
                            <a:srgbClr val="2E3194"/>
                          </a:solidFill>
                          <a:effectLst/>
                          <a:latin typeface="+mn-lt"/>
                        </a:rPr>
                        <a:t>20 lacs</a:t>
                      </a:r>
                      <a:endParaRPr lang="en-IN" sz="160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82739565"/>
                  </a:ext>
                </a:extLst>
              </a:tr>
              <a:tr h="454913">
                <a:tc>
                  <a:txBody>
                    <a:bodyPr/>
                    <a:lstStyle/>
                    <a:p>
                      <a:r>
                        <a:rPr lang="en-IN" sz="1600" b="0" i="0">
                          <a:solidFill>
                            <a:srgbClr val="2E3194"/>
                          </a:solidFill>
                          <a:effectLst/>
                          <a:latin typeface="+mn-lt"/>
                        </a:rPr>
                        <a:t>Graduate Diplomas </a:t>
                      </a:r>
                      <a:endParaRPr lang="en-IN" sz="160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600" b="0" i="0">
                          <a:solidFill>
                            <a:srgbClr val="2E3194"/>
                          </a:solidFill>
                          <a:effectLst/>
                          <a:latin typeface="+mn-lt"/>
                        </a:rPr>
                        <a:t>$25,000 - $30,000 </a:t>
                      </a:r>
                      <a:endParaRPr lang="en-IN" sz="160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600" b="0" i="0">
                          <a:solidFill>
                            <a:srgbClr val="2E3194"/>
                          </a:solidFill>
                          <a:effectLst/>
                          <a:latin typeface="+mn-lt"/>
                        </a:rPr>
                        <a:t>12.50 lacs to 15 lacs</a:t>
                      </a:r>
                      <a:endParaRPr lang="en-US" sz="160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0366789"/>
                  </a:ext>
                </a:extLst>
              </a:tr>
              <a:tr h="454913">
                <a:tc>
                  <a:txBody>
                    <a:bodyPr/>
                    <a:lstStyle/>
                    <a:p>
                      <a:r>
                        <a:rPr lang="en-IN" sz="1600" b="0" i="0">
                          <a:solidFill>
                            <a:srgbClr val="2E3194"/>
                          </a:solidFill>
                          <a:effectLst/>
                          <a:latin typeface="+mn-lt"/>
                        </a:rPr>
                        <a:t>Masters </a:t>
                      </a:r>
                      <a:endParaRPr lang="en-IN" sz="160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600" b="0" i="0">
                          <a:solidFill>
                            <a:srgbClr val="2E3194"/>
                          </a:solidFill>
                          <a:effectLst/>
                          <a:latin typeface="+mn-lt"/>
                        </a:rPr>
                        <a:t>$30,000 - $55,000 </a:t>
                      </a:r>
                      <a:endParaRPr lang="en-IN" sz="160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600" b="0" i="0">
                          <a:solidFill>
                            <a:srgbClr val="2E3194"/>
                          </a:solidFill>
                          <a:effectLst/>
                          <a:latin typeface="+mn-lt"/>
                        </a:rPr>
                        <a:t>15 lacs to 27.50 lacs</a:t>
                      </a:r>
                      <a:endParaRPr lang="en-US" sz="160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42689453"/>
                  </a:ext>
                </a:extLst>
              </a:tr>
              <a:tr h="257124">
                <a:tc>
                  <a:txBody>
                    <a:bodyPr/>
                    <a:lstStyle/>
                    <a:p>
                      <a:r>
                        <a:rPr lang="en-US" sz="1600" b="1" i="0">
                          <a:solidFill>
                            <a:srgbClr val="2E3194"/>
                          </a:solidFill>
                          <a:effectLst/>
                          <a:latin typeface="+mn-lt"/>
                        </a:rPr>
                        <a:t>Institutes of Technology and Polytechnics (ITPs)</a:t>
                      </a:r>
                      <a:r>
                        <a:rPr lang="en-IN" sz="1600" b="1" i="0">
                          <a:solidFill>
                            <a:srgbClr val="2E3194"/>
                          </a:solidFill>
                          <a:effectLst/>
                          <a:latin typeface="+mn-lt"/>
                        </a:rPr>
                        <a:t> </a:t>
                      </a:r>
                      <a:endParaRPr lang="en-IN" sz="160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2283"/>
                    </a:solidFill>
                  </a:tcPr>
                </a:tc>
                <a:tc>
                  <a:txBody>
                    <a:bodyPr/>
                    <a:lstStyle/>
                    <a:p>
                      <a:r>
                        <a:rPr lang="en-IN" sz="1600" b="1" i="0" dirty="0">
                          <a:solidFill>
                            <a:srgbClr val="2E3194"/>
                          </a:solidFill>
                          <a:effectLst/>
                          <a:latin typeface="+mn-lt"/>
                        </a:rPr>
                        <a:t>NZD </a:t>
                      </a:r>
                      <a:endParaRPr lang="en-IN" sz="1600" dirty="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2283"/>
                    </a:solidFill>
                  </a:tcPr>
                </a:tc>
                <a:tc>
                  <a:txBody>
                    <a:bodyPr/>
                    <a:lstStyle/>
                    <a:p>
                      <a:r>
                        <a:rPr lang="en-IN" sz="1600" b="1" i="0">
                          <a:solidFill>
                            <a:srgbClr val="2E3194"/>
                          </a:solidFill>
                          <a:effectLst/>
                          <a:latin typeface="+mn-lt"/>
                        </a:rPr>
                        <a:t>INR</a:t>
                      </a:r>
                      <a:endParaRPr lang="en-IN" sz="160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2283"/>
                    </a:solidFill>
                  </a:tcPr>
                </a:tc>
                <a:extLst>
                  <a:ext uri="{0D108BD9-81ED-4DB2-BD59-A6C34878D82A}">
                    <a16:rowId xmlns:a16="http://schemas.microsoft.com/office/drawing/2014/main" val="3168594080"/>
                  </a:ext>
                </a:extLst>
              </a:tr>
              <a:tr h="454913">
                <a:tc>
                  <a:txBody>
                    <a:bodyPr/>
                    <a:lstStyle/>
                    <a:p>
                      <a:r>
                        <a:rPr lang="en-IN" sz="1600" b="0" i="0">
                          <a:solidFill>
                            <a:srgbClr val="2E3194"/>
                          </a:solidFill>
                          <a:effectLst/>
                          <a:latin typeface="+mn-lt"/>
                        </a:rPr>
                        <a:t>Diplomas </a:t>
                      </a:r>
                      <a:endParaRPr lang="en-IN" sz="160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600" b="0" i="0">
                          <a:solidFill>
                            <a:srgbClr val="2E3194"/>
                          </a:solidFill>
                          <a:effectLst/>
                          <a:latin typeface="+mn-lt"/>
                        </a:rPr>
                        <a:t>$17,000 - $20,000 </a:t>
                      </a:r>
                      <a:endParaRPr lang="en-IN" sz="160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600" b="0" i="0">
                          <a:solidFill>
                            <a:srgbClr val="2E3194"/>
                          </a:solidFill>
                          <a:effectLst/>
                          <a:latin typeface="+mn-lt"/>
                        </a:rPr>
                        <a:t>8.50 lacs to 10 lacs</a:t>
                      </a:r>
                      <a:endParaRPr lang="en-US" sz="160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72885017"/>
                  </a:ext>
                </a:extLst>
              </a:tr>
              <a:tr h="454913">
                <a:tc>
                  <a:txBody>
                    <a:bodyPr/>
                    <a:lstStyle/>
                    <a:p>
                      <a:r>
                        <a:rPr lang="en-IN" sz="1600" b="0" i="0">
                          <a:solidFill>
                            <a:srgbClr val="2E3194"/>
                          </a:solidFill>
                          <a:effectLst/>
                          <a:latin typeface="+mn-lt"/>
                        </a:rPr>
                        <a:t>Bachelors </a:t>
                      </a:r>
                      <a:endParaRPr lang="en-IN" sz="160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600" b="0" i="0">
                          <a:solidFill>
                            <a:srgbClr val="2E3194"/>
                          </a:solidFill>
                          <a:effectLst/>
                          <a:latin typeface="+mn-lt"/>
                        </a:rPr>
                        <a:t>$18,000 - $22,000 </a:t>
                      </a:r>
                      <a:endParaRPr lang="en-IN" sz="160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600" b="0" i="0">
                          <a:solidFill>
                            <a:srgbClr val="2E3194"/>
                          </a:solidFill>
                          <a:effectLst/>
                          <a:latin typeface="+mn-lt"/>
                        </a:rPr>
                        <a:t>9 lacs to 11 lacs</a:t>
                      </a:r>
                      <a:endParaRPr lang="en-US" sz="160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174829"/>
                  </a:ext>
                </a:extLst>
              </a:tr>
              <a:tr h="454913">
                <a:tc>
                  <a:txBody>
                    <a:bodyPr/>
                    <a:lstStyle/>
                    <a:p>
                      <a:r>
                        <a:rPr lang="en-IN" sz="1600" b="0" i="0">
                          <a:solidFill>
                            <a:srgbClr val="2E3194"/>
                          </a:solidFill>
                          <a:effectLst/>
                          <a:latin typeface="+mn-lt"/>
                        </a:rPr>
                        <a:t>Masters </a:t>
                      </a:r>
                      <a:endParaRPr lang="en-IN" sz="160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600" b="0" i="0">
                          <a:solidFill>
                            <a:srgbClr val="2E3194"/>
                          </a:solidFill>
                          <a:effectLst/>
                          <a:latin typeface="+mn-lt"/>
                        </a:rPr>
                        <a:t>$19,000 - $25,000 </a:t>
                      </a:r>
                      <a:endParaRPr lang="en-IN" sz="160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600" b="0" i="0" dirty="0">
                          <a:solidFill>
                            <a:srgbClr val="2E3194"/>
                          </a:solidFill>
                          <a:effectLst/>
                          <a:latin typeface="+mn-lt"/>
                        </a:rPr>
                        <a:t>9.5 lacs to 12.50 lacs</a:t>
                      </a:r>
                      <a:endParaRPr lang="en-US" sz="1600" dirty="0">
                        <a:solidFill>
                          <a:srgbClr val="2E3194"/>
                        </a:solidFill>
                        <a:effectLst/>
                        <a:latin typeface="+mn-lt"/>
                      </a:endParaRPr>
                    </a:p>
                  </a:txBody>
                  <a:tcPr marL="59336" marR="59336" marT="29668" marB="296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74395635"/>
                  </a:ext>
                </a:extLst>
              </a:tr>
            </a:tbl>
          </a:graphicData>
        </a:graphic>
      </p:graphicFrame>
      <p:sp>
        <p:nvSpPr>
          <p:cNvPr id="7" name="Rectangle 1">
            <a:extLst>
              <a:ext uri="{FF2B5EF4-FFF2-40B4-BE49-F238E27FC236}">
                <a16:creationId xmlns:a16="http://schemas.microsoft.com/office/drawing/2014/main" id="{24051C50-0E26-49CC-FB7A-8BC780F29EDA}"/>
              </a:ext>
            </a:extLst>
          </p:cNvPr>
          <p:cNvSpPr>
            <a:spLocks noChangeArrowheads="1"/>
          </p:cNvSpPr>
          <p:nvPr/>
        </p:nvSpPr>
        <p:spPr bwMode="auto">
          <a:xfrm>
            <a:off x="4241800" y="18224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8361941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0C398-0C3B-B63D-0029-F51562FD7571}"/>
            </a:ext>
          </a:extLst>
        </p:cNvPr>
        <p:cNvGrpSpPr/>
        <p:nvPr/>
      </p:nvGrpSpPr>
      <p:grpSpPr>
        <a:xfrm>
          <a:off x="0" y="0"/>
          <a:ext cx="0" cy="0"/>
          <a:chOff x="0" y="0"/>
          <a:chExt cx="0" cy="0"/>
        </a:xfrm>
      </p:grpSpPr>
      <p:pic>
        <p:nvPicPr>
          <p:cNvPr id="29" name="Picture 28" descr="A white icon with a gear and a check mark&#10;&#10;Description automatically generated">
            <a:extLst>
              <a:ext uri="{FF2B5EF4-FFF2-40B4-BE49-F238E27FC236}">
                <a16:creationId xmlns:a16="http://schemas.microsoft.com/office/drawing/2014/main" id="{24B744F9-959F-609F-E5AB-59795F1142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sp>
        <p:nvSpPr>
          <p:cNvPr id="2" name="TextBox 1">
            <a:extLst>
              <a:ext uri="{FF2B5EF4-FFF2-40B4-BE49-F238E27FC236}">
                <a16:creationId xmlns:a16="http://schemas.microsoft.com/office/drawing/2014/main" id="{D1C908C4-3416-9C9F-D9D7-EE5855989688}"/>
              </a:ext>
            </a:extLst>
          </p:cNvPr>
          <p:cNvSpPr txBox="1"/>
          <p:nvPr/>
        </p:nvSpPr>
        <p:spPr>
          <a:xfrm>
            <a:off x="163036" y="369905"/>
            <a:ext cx="11583487" cy="584775"/>
          </a:xfrm>
          <a:prstGeom prst="rect">
            <a:avLst/>
          </a:prstGeom>
          <a:noFill/>
        </p:spPr>
        <p:txBody>
          <a:bodyPr wrap="square">
            <a:spAutoFit/>
          </a:bodyPr>
          <a:lstStyle/>
          <a:p>
            <a:pPr algn="ctr"/>
            <a:r>
              <a:rPr lang="en-US" sz="3200" b="1" i="0" dirty="0">
                <a:solidFill>
                  <a:srgbClr val="F72283"/>
                </a:solidFill>
                <a:effectLst/>
              </a:rPr>
              <a:t>Popular Scholarships in New Zealand</a:t>
            </a:r>
          </a:p>
        </p:txBody>
      </p:sp>
      <p:sp>
        <p:nvSpPr>
          <p:cNvPr id="21" name="TextBox 20">
            <a:extLst>
              <a:ext uri="{FF2B5EF4-FFF2-40B4-BE49-F238E27FC236}">
                <a16:creationId xmlns:a16="http://schemas.microsoft.com/office/drawing/2014/main" id="{47F7F680-F16D-B3A7-6BCC-3869381A9C9D}"/>
              </a:ext>
            </a:extLst>
          </p:cNvPr>
          <p:cNvSpPr txBox="1"/>
          <p:nvPr/>
        </p:nvSpPr>
        <p:spPr>
          <a:xfrm>
            <a:off x="802635" y="1316740"/>
            <a:ext cx="8440117" cy="4801314"/>
          </a:xfrm>
          <a:prstGeom prst="rect">
            <a:avLst/>
          </a:prstGeom>
          <a:noFill/>
        </p:spPr>
        <p:txBody>
          <a:bodyPr wrap="square">
            <a:spAutoFit/>
          </a:bodyPr>
          <a:lstStyle/>
          <a:p>
            <a:pPr algn="just"/>
            <a:r>
              <a:rPr lang="en-US" b="1" u="sng" dirty="0">
                <a:solidFill>
                  <a:srgbClr val="2E3194"/>
                </a:solidFill>
              </a:rPr>
              <a:t>New Zealand Commonwealth Scholarships</a:t>
            </a:r>
          </a:p>
          <a:p>
            <a:pPr algn="just"/>
            <a:r>
              <a:rPr lang="en-US" dirty="0">
                <a:solidFill>
                  <a:srgbClr val="2E3194"/>
                </a:solidFill>
              </a:rPr>
              <a:t>Scholarship Amount: Full tuition fee and living expenses allowance.</a:t>
            </a:r>
          </a:p>
          <a:p>
            <a:pPr algn="just"/>
            <a:endParaRPr lang="en-US" dirty="0">
              <a:solidFill>
                <a:srgbClr val="2E3194"/>
              </a:solidFill>
            </a:endParaRPr>
          </a:p>
          <a:p>
            <a:pPr algn="just"/>
            <a:r>
              <a:rPr lang="en-US" b="1" u="sng" dirty="0">
                <a:solidFill>
                  <a:srgbClr val="2E3194"/>
                </a:solidFill>
              </a:rPr>
              <a:t>New Zealand Excellence Awards (NZEA)</a:t>
            </a:r>
          </a:p>
          <a:p>
            <a:pPr algn="just"/>
            <a:r>
              <a:rPr lang="en-US" dirty="0">
                <a:solidFill>
                  <a:srgbClr val="2E3194"/>
                </a:solidFill>
              </a:rPr>
              <a:t>NZD 5,000 towards the first-year tuition fee.</a:t>
            </a:r>
          </a:p>
          <a:p>
            <a:pPr algn="just"/>
            <a:endParaRPr lang="en-US" dirty="0">
              <a:solidFill>
                <a:srgbClr val="2E3194"/>
              </a:solidFill>
            </a:endParaRPr>
          </a:p>
          <a:p>
            <a:pPr algn="just"/>
            <a:r>
              <a:rPr lang="en-US" b="1" u="sng" dirty="0">
                <a:solidFill>
                  <a:srgbClr val="2E3194"/>
                </a:solidFill>
              </a:rPr>
              <a:t>Wellington International Excellence Scholarship</a:t>
            </a:r>
          </a:p>
          <a:p>
            <a:pPr algn="just"/>
            <a:r>
              <a:rPr lang="en-US" dirty="0">
                <a:solidFill>
                  <a:srgbClr val="2E3194"/>
                </a:solidFill>
              </a:rPr>
              <a:t>NZD 20,000 over three years paid towards tuition fees.</a:t>
            </a:r>
          </a:p>
          <a:p>
            <a:pPr algn="just"/>
            <a:endParaRPr lang="en-US" dirty="0">
              <a:solidFill>
                <a:srgbClr val="2E3194"/>
              </a:solidFill>
            </a:endParaRPr>
          </a:p>
          <a:p>
            <a:pPr algn="just"/>
            <a:r>
              <a:rPr lang="en-US" b="1" u="sng" dirty="0">
                <a:solidFill>
                  <a:srgbClr val="2E3194"/>
                </a:solidFill>
              </a:rPr>
              <a:t>Victoria Tongarewa Scholarship</a:t>
            </a:r>
          </a:p>
          <a:p>
            <a:pPr algn="just"/>
            <a:r>
              <a:rPr lang="en-US" dirty="0">
                <a:solidFill>
                  <a:srgbClr val="2E3194"/>
                </a:solidFill>
              </a:rPr>
              <a:t>NZD 5,000 or 10,000</a:t>
            </a:r>
          </a:p>
          <a:p>
            <a:pPr algn="just"/>
            <a:endParaRPr lang="en-US" dirty="0">
              <a:solidFill>
                <a:srgbClr val="2E3194"/>
              </a:solidFill>
            </a:endParaRPr>
          </a:p>
          <a:p>
            <a:pPr algn="just"/>
            <a:r>
              <a:rPr lang="en-US" b="1" u="sng" dirty="0">
                <a:solidFill>
                  <a:srgbClr val="2E3194"/>
                </a:solidFill>
              </a:rPr>
              <a:t>University of Waikato Tauranga Bursary</a:t>
            </a:r>
          </a:p>
          <a:p>
            <a:pPr algn="just"/>
            <a:r>
              <a:rPr lang="en-US" dirty="0">
                <a:solidFill>
                  <a:srgbClr val="2E3194"/>
                </a:solidFill>
              </a:rPr>
              <a:t>NZ$10,000 only applicable for Tauranga campus</a:t>
            </a:r>
          </a:p>
          <a:p>
            <a:pPr algn="just"/>
            <a:endParaRPr lang="en-US" dirty="0">
              <a:solidFill>
                <a:srgbClr val="2E3194"/>
              </a:solidFill>
            </a:endParaRPr>
          </a:p>
          <a:p>
            <a:pPr algn="just"/>
            <a:r>
              <a:rPr lang="en-US" b="1" u="sng" dirty="0">
                <a:solidFill>
                  <a:srgbClr val="2E3194"/>
                </a:solidFill>
              </a:rPr>
              <a:t>University of Waikato International Excellence Scholarship</a:t>
            </a:r>
          </a:p>
          <a:p>
            <a:pPr algn="just"/>
            <a:r>
              <a:rPr lang="en-US" dirty="0">
                <a:solidFill>
                  <a:srgbClr val="2E3194"/>
                </a:solidFill>
              </a:rPr>
              <a:t>Up to NZ$10,000 towards tuition fees.</a:t>
            </a:r>
            <a:endParaRPr lang="en-IN" dirty="0">
              <a:solidFill>
                <a:srgbClr val="2E3194"/>
              </a:solidFill>
            </a:endParaRPr>
          </a:p>
        </p:txBody>
      </p:sp>
      <p:pic>
        <p:nvPicPr>
          <p:cNvPr id="23" name="Picture 22" descr="A sign with text on it">
            <a:extLst>
              <a:ext uri="{FF2B5EF4-FFF2-40B4-BE49-F238E27FC236}">
                <a16:creationId xmlns:a16="http://schemas.microsoft.com/office/drawing/2014/main" id="{43B83A4C-BF1B-3585-81A4-3497FAA7AD2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534161" y="2061078"/>
            <a:ext cx="4414836" cy="2939545"/>
          </a:xfrm>
          <a:prstGeom prst="rect">
            <a:avLst/>
          </a:prstGeom>
        </p:spPr>
      </p:pic>
    </p:spTree>
    <p:extLst>
      <p:ext uri="{BB962C8B-B14F-4D97-AF65-F5344CB8AC3E}">
        <p14:creationId xmlns:p14="http://schemas.microsoft.com/office/powerpoint/2010/main" val="234886916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46994-D3CF-D3CD-D89B-2816784BEC1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7ED4967-DBDC-1086-B05A-4039C7BA2F85}"/>
              </a:ext>
            </a:extLst>
          </p:cNvPr>
          <p:cNvSpPr txBox="1"/>
          <p:nvPr/>
        </p:nvSpPr>
        <p:spPr>
          <a:xfrm>
            <a:off x="163036" y="369905"/>
            <a:ext cx="11259930" cy="769441"/>
          </a:xfrm>
          <a:prstGeom prst="rect">
            <a:avLst/>
          </a:prstGeom>
          <a:noFill/>
        </p:spPr>
        <p:txBody>
          <a:bodyPr wrap="square">
            <a:spAutoFit/>
          </a:bodyPr>
          <a:lstStyle/>
          <a:p>
            <a:pPr algn="ctr"/>
            <a:r>
              <a:rPr lang="en-US" sz="4400" b="1" i="0" dirty="0">
                <a:solidFill>
                  <a:srgbClr val="F72283"/>
                </a:solidFill>
                <a:effectLst/>
              </a:rPr>
              <a:t>Student Work Rights</a:t>
            </a:r>
          </a:p>
        </p:txBody>
      </p:sp>
      <p:sp>
        <p:nvSpPr>
          <p:cNvPr id="21" name="TextBox 20">
            <a:extLst>
              <a:ext uri="{FF2B5EF4-FFF2-40B4-BE49-F238E27FC236}">
                <a16:creationId xmlns:a16="http://schemas.microsoft.com/office/drawing/2014/main" id="{4F701232-E14C-5D1D-19CD-5BD3BE10C49F}"/>
              </a:ext>
            </a:extLst>
          </p:cNvPr>
          <p:cNvSpPr txBox="1"/>
          <p:nvPr/>
        </p:nvSpPr>
        <p:spPr>
          <a:xfrm>
            <a:off x="318655" y="1582341"/>
            <a:ext cx="7772400" cy="3416320"/>
          </a:xfrm>
          <a:prstGeom prst="rect">
            <a:avLst/>
          </a:prstGeom>
          <a:noFill/>
        </p:spPr>
        <p:txBody>
          <a:bodyPr wrap="square">
            <a:spAutoFit/>
          </a:bodyPr>
          <a:lstStyle/>
          <a:p>
            <a:pPr marL="285750" indent="-285750" algn="just">
              <a:buFont typeface="Arial" panose="020B0604020202020204" pitchFamily="34" charset="0"/>
              <a:buChar char="•"/>
            </a:pPr>
            <a:r>
              <a:rPr lang="en-US" dirty="0">
                <a:solidFill>
                  <a:srgbClr val="2E3194"/>
                </a:solidFill>
              </a:rPr>
              <a:t>Eligible students can work up to 20 hours in any given week during study time and 40 hours during holidays.</a:t>
            </a:r>
          </a:p>
          <a:p>
            <a:pPr marL="285750" indent="-285750" algn="just">
              <a:buFont typeface="Arial" panose="020B0604020202020204" pitchFamily="34" charset="0"/>
              <a:buChar char="•"/>
            </a:pPr>
            <a:endParaRPr lang="en-US" dirty="0">
              <a:solidFill>
                <a:srgbClr val="2E3194"/>
              </a:solidFill>
            </a:endParaRPr>
          </a:p>
          <a:p>
            <a:pPr marL="285750" indent="-285750" algn="just">
              <a:buFont typeface="Arial" panose="020B0604020202020204" pitchFamily="34" charset="0"/>
              <a:buChar char="•"/>
            </a:pPr>
            <a:r>
              <a:rPr lang="en-US" dirty="0">
                <a:solidFill>
                  <a:srgbClr val="2E3194"/>
                </a:solidFill>
              </a:rPr>
              <a:t>Students undertaking a course of 12 months or more may work full-time during the holidays</a:t>
            </a:r>
          </a:p>
          <a:p>
            <a:pPr marL="285750" indent="-285750" algn="just">
              <a:buFont typeface="Arial" panose="020B0604020202020204" pitchFamily="34" charset="0"/>
              <a:buChar char="•"/>
            </a:pPr>
            <a:endParaRPr lang="en-US" dirty="0">
              <a:solidFill>
                <a:srgbClr val="2E3194"/>
              </a:solidFill>
            </a:endParaRPr>
          </a:p>
          <a:p>
            <a:pPr marL="285750" indent="-285750" algn="just">
              <a:buFont typeface="Arial" panose="020B0604020202020204" pitchFamily="34" charset="0"/>
              <a:buChar char="•"/>
            </a:pPr>
            <a:r>
              <a:rPr lang="en-US" dirty="0">
                <a:solidFill>
                  <a:srgbClr val="2E3194"/>
                </a:solidFill>
              </a:rPr>
              <a:t>The spouse of a student is eligible to work full time for the duration of the study course, only if the student is studying a full-time course of Level 7 or 8 in areas as specified in the Long-Term Skill Shortage List/Green List. However, partners of students on study course of Level 9 and above can work full time without any such condition</a:t>
            </a:r>
            <a:endParaRPr lang="en-IN" dirty="0">
              <a:solidFill>
                <a:srgbClr val="2E3194"/>
              </a:solidFill>
            </a:endParaRPr>
          </a:p>
        </p:txBody>
      </p:sp>
      <p:pic>
        <p:nvPicPr>
          <p:cNvPr id="3074" name="Picture 2" descr="15 Free Job Posting Sites - High Traffic and 100% Free">
            <a:extLst>
              <a:ext uri="{FF2B5EF4-FFF2-40B4-BE49-F238E27FC236}">
                <a16:creationId xmlns:a16="http://schemas.microsoft.com/office/drawing/2014/main" id="{662DBAF2-F006-F823-C6DE-43FFEAF2F2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4369" y="3981157"/>
            <a:ext cx="4049524" cy="212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162555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0FC04-5419-02AF-6769-46B79A7491A9}"/>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B1896F23-35F4-84A2-250F-4D5800FDED30}"/>
              </a:ext>
            </a:extLst>
          </p:cNvPr>
          <p:cNvGrpSpPr/>
          <p:nvPr/>
        </p:nvGrpSpPr>
        <p:grpSpPr>
          <a:xfrm flipH="1">
            <a:off x="4684112" y="6370148"/>
            <a:ext cx="314660" cy="314660"/>
            <a:chOff x="3510079" y="6226101"/>
            <a:chExt cx="503670" cy="503670"/>
          </a:xfrm>
        </p:grpSpPr>
        <p:sp>
          <p:nvSpPr>
            <p:cNvPr id="9" name="Oval 8">
              <a:extLst>
                <a:ext uri="{FF2B5EF4-FFF2-40B4-BE49-F238E27FC236}">
                  <a16:creationId xmlns:a16="http://schemas.microsoft.com/office/drawing/2014/main" id="{840DA749-B55A-73CF-4E3C-A4072B036ED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05E81059-0840-DED0-DAB5-A1878C64AA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pic>
        <p:nvPicPr>
          <p:cNvPr id="29" name="Picture 28" descr="A white icon with a gear and a check mark&#10;&#10;Description automatically generated">
            <a:extLst>
              <a:ext uri="{FF2B5EF4-FFF2-40B4-BE49-F238E27FC236}">
                <a16:creationId xmlns:a16="http://schemas.microsoft.com/office/drawing/2014/main" id="{1FCFF80E-4164-AF8B-DCD1-44F5C79ACD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sp>
        <p:nvSpPr>
          <p:cNvPr id="8" name="TextBox 7">
            <a:extLst>
              <a:ext uri="{FF2B5EF4-FFF2-40B4-BE49-F238E27FC236}">
                <a16:creationId xmlns:a16="http://schemas.microsoft.com/office/drawing/2014/main" id="{A580104F-34C5-BE00-CCBB-417932892508}"/>
              </a:ext>
            </a:extLst>
          </p:cNvPr>
          <p:cNvSpPr txBox="1"/>
          <p:nvPr/>
        </p:nvSpPr>
        <p:spPr>
          <a:xfrm>
            <a:off x="297135" y="369905"/>
            <a:ext cx="10802273" cy="584775"/>
          </a:xfrm>
          <a:prstGeom prst="rect">
            <a:avLst/>
          </a:prstGeom>
          <a:noFill/>
        </p:spPr>
        <p:txBody>
          <a:bodyPr wrap="square">
            <a:spAutoFit/>
          </a:bodyPr>
          <a:lstStyle/>
          <a:p>
            <a:pPr algn="ctr"/>
            <a:r>
              <a:rPr lang="en-IN" sz="3200" b="1" dirty="0">
                <a:solidFill>
                  <a:srgbClr val="F72283"/>
                </a:solidFill>
              </a:rPr>
              <a:t>Documents Required for Application</a:t>
            </a:r>
          </a:p>
        </p:txBody>
      </p:sp>
      <p:sp>
        <p:nvSpPr>
          <p:cNvPr id="21" name="TextBox 20">
            <a:extLst>
              <a:ext uri="{FF2B5EF4-FFF2-40B4-BE49-F238E27FC236}">
                <a16:creationId xmlns:a16="http://schemas.microsoft.com/office/drawing/2014/main" id="{FA71EA86-4A6D-414D-3DFC-6532A0F6806F}"/>
              </a:ext>
            </a:extLst>
          </p:cNvPr>
          <p:cNvSpPr txBox="1"/>
          <p:nvPr/>
        </p:nvSpPr>
        <p:spPr>
          <a:xfrm>
            <a:off x="297136" y="1338605"/>
            <a:ext cx="11396876" cy="4203587"/>
          </a:xfrm>
          <a:prstGeom prst="rect">
            <a:avLst/>
          </a:prstGeom>
          <a:noFill/>
        </p:spPr>
        <p:txBody>
          <a:bodyPr wrap="square">
            <a:spAutoFit/>
          </a:bodyPr>
          <a:lstStyle/>
          <a:p>
            <a:pPr marL="342900" indent="-342900">
              <a:lnSpc>
                <a:spcPct val="150000"/>
              </a:lnSpc>
              <a:buFont typeface="+mj-lt"/>
              <a:buAutoNum type="arabicPeriod"/>
            </a:pPr>
            <a:r>
              <a:rPr lang="en-US" dirty="0">
                <a:solidFill>
                  <a:srgbClr val="2E3194"/>
                </a:solidFill>
              </a:rPr>
              <a:t>Resume</a:t>
            </a:r>
          </a:p>
          <a:p>
            <a:pPr marL="342900" indent="-342900">
              <a:lnSpc>
                <a:spcPct val="150000"/>
              </a:lnSpc>
              <a:buFont typeface="+mj-lt"/>
              <a:buAutoNum type="arabicPeriod"/>
            </a:pPr>
            <a:r>
              <a:rPr lang="en-US" dirty="0">
                <a:solidFill>
                  <a:srgbClr val="2E3194"/>
                </a:solidFill>
              </a:rPr>
              <a:t>Duly attested Passing Certificates &amp; Mark sheets of 12th Std or Intermediate &amp; 10th Std. If the 10th or</a:t>
            </a:r>
          </a:p>
          <a:p>
            <a:pPr marL="342900" indent="-342900">
              <a:lnSpc>
                <a:spcPct val="150000"/>
              </a:lnSpc>
              <a:buFont typeface="+mj-lt"/>
              <a:buAutoNum type="arabicPeriod"/>
            </a:pPr>
            <a:r>
              <a:rPr lang="en-US" dirty="0">
                <a:solidFill>
                  <a:srgbClr val="2E3194"/>
                </a:solidFill>
              </a:rPr>
              <a:t>12th Mark sheet contains only</a:t>
            </a:r>
          </a:p>
          <a:p>
            <a:pPr marL="342900" indent="-342900">
              <a:lnSpc>
                <a:spcPct val="150000"/>
              </a:lnSpc>
              <a:buFont typeface="+mj-lt"/>
              <a:buAutoNum type="arabicPeriod"/>
            </a:pPr>
            <a:r>
              <a:rPr lang="en-US" dirty="0">
                <a:solidFill>
                  <a:srgbClr val="2E3194"/>
                </a:solidFill>
              </a:rPr>
              <a:t>The subject codes, the subject key should be mentioned.</a:t>
            </a:r>
          </a:p>
          <a:p>
            <a:pPr marL="342900" indent="-342900">
              <a:lnSpc>
                <a:spcPct val="150000"/>
              </a:lnSpc>
              <a:buFont typeface="+mj-lt"/>
              <a:buAutoNum type="arabicPeriod"/>
            </a:pPr>
            <a:r>
              <a:rPr lang="en-US" dirty="0">
                <a:solidFill>
                  <a:srgbClr val="2E3194"/>
                </a:solidFill>
              </a:rPr>
              <a:t>Duly attested Degree/Provisional/Completion Certificate and all the Mark sheets of Bachelor</a:t>
            </a:r>
          </a:p>
          <a:p>
            <a:pPr marL="342900" indent="-342900">
              <a:lnSpc>
                <a:spcPct val="150000"/>
              </a:lnSpc>
              <a:buFont typeface="+mj-lt"/>
              <a:buAutoNum type="arabicPeriod"/>
            </a:pPr>
            <a:r>
              <a:rPr lang="en-US" dirty="0">
                <a:solidFill>
                  <a:srgbClr val="2E3194"/>
                </a:solidFill>
              </a:rPr>
              <a:t>IELTS, PTE or TOEFL Score Card.</a:t>
            </a:r>
          </a:p>
          <a:p>
            <a:pPr marL="342900" indent="-342900">
              <a:lnSpc>
                <a:spcPct val="150000"/>
              </a:lnSpc>
              <a:buFont typeface="+mj-lt"/>
              <a:buAutoNum type="arabicPeriod"/>
            </a:pPr>
            <a:r>
              <a:rPr lang="en-US" dirty="0">
                <a:solidFill>
                  <a:srgbClr val="2E3194"/>
                </a:solidFill>
              </a:rPr>
              <a:t>A Statement of purpose.</a:t>
            </a:r>
          </a:p>
          <a:p>
            <a:pPr marL="342900" indent="-342900">
              <a:lnSpc>
                <a:spcPct val="150000"/>
              </a:lnSpc>
              <a:buFont typeface="+mj-lt"/>
              <a:buAutoNum type="arabicPeriod"/>
            </a:pPr>
            <a:r>
              <a:rPr lang="en-US" dirty="0">
                <a:solidFill>
                  <a:srgbClr val="2E3194"/>
                </a:solidFill>
              </a:rPr>
              <a:t>2 Letters of Recommendation (for Masters &amp; PG Diploma only) and Work Experience if any.</a:t>
            </a:r>
          </a:p>
          <a:p>
            <a:pPr marL="342900" indent="-342900">
              <a:lnSpc>
                <a:spcPct val="150000"/>
              </a:lnSpc>
              <a:buFont typeface="+mj-lt"/>
              <a:buAutoNum type="arabicPeriod"/>
            </a:pPr>
            <a:r>
              <a:rPr lang="en-US" dirty="0">
                <a:solidFill>
                  <a:srgbClr val="2E3194"/>
                </a:solidFill>
              </a:rPr>
              <a:t>Copy of Passport (1st &amp; last page)</a:t>
            </a:r>
            <a:endParaRPr lang="en-IN" dirty="0">
              <a:solidFill>
                <a:srgbClr val="2E3194"/>
              </a:solidFill>
            </a:endParaRPr>
          </a:p>
        </p:txBody>
      </p:sp>
    </p:spTree>
    <p:extLst>
      <p:ext uri="{BB962C8B-B14F-4D97-AF65-F5344CB8AC3E}">
        <p14:creationId xmlns:p14="http://schemas.microsoft.com/office/powerpoint/2010/main" val="330859698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312E8-CD7D-A5EF-603F-47F15EF7BB5D}"/>
            </a:ext>
          </a:extLst>
        </p:cNvPr>
        <p:cNvGrpSpPr/>
        <p:nvPr/>
      </p:nvGrpSpPr>
      <p:grpSpPr>
        <a:xfrm>
          <a:off x="0" y="0"/>
          <a:ext cx="0" cy="0"/>
          <a:chOff x="0" y="0"/>
          <a:chExt cx="0" cy="0"/>
        </a:xfrm>
      </p:grpSpPr>
      <p:pic>
        <p:nvPicPr>
          <p:cNvPr id="29" name="Picture 28" descr="A white icon with a gear and a check mark&#10;&#10;Description automatically generated">
            <a:extLst>
              <a:ext uri="{FF2B5EF4-FFF2-40B4-BE49-F238E27FC236}">
                <a16:creationId xmlns:a16="http://schemas.microsoft.com/office/drawing/2014/main" id="{D6228E96-446A-C524-8ADF-0037FD76A1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sp>
        <p:nvSpPr>
          <p:cNvPr id="8" name="TextBox 7">
            <a:extLst>
              <a:ext uri="{FF2B5EF4-FFF2-40B4-BE49-F238E27FC236}">
                <a16:creationId xmlns:a16="http://schemas.microsoft.com/office/drawing/2014/main" id="{06097C29-1D62-0592-4C56-1A1CEC09B803}"/>
              </a:ext>
            </a:extLst>
          </p:cNvPr>
          <p:cNvSpPr txBox="1"/>
          <p:nvPr/>
        </p:nvSpPr>
        <p:spPr>
          <a:xfrm>
            <a:off x="297135" y="369905"/>
            <a:ext cx="11139899" cy="584775"/>
          </a:xfrm>
          <a:prstGeom prst="rect">
            <a:avLst/>
          </a:prstGeom>
          <a:noFill/>
        </p:spPr>
        <p:txBody>
          <a:bodyPr wrap="square">
            <a:spAutoFit/>
          </a:bodyPr>
          <a:lstStyle/>
          <a:p>
            <a:pPr algn="ctr"/>
            <a:r>
              <a:rPr lang="en-IN" sz="3200" b="1" dirty="0">
                <a:solidFill>
                  <a:srgbClr val="F72283"/>
                </a:solidFill>
              </a:rPr>
              <a:t>Documents Required for Visa</a:t>
            </a:r>
          </a:p>
        </p:txBody>
      </p:sp>
      <p:sp>
        <p:nvSpPr>
          <p:cNvPr id="3" name="TextBox 2">
            <a:extLst>
              <a:ext uri="{FF2B5EF4-FFF2-40B4-BE49-F238E27FC236}">
                <a16:creationId xmlns:a16="http://schemas.microsoft.com/office/drawing/2014/main" id="{8739C921-B98D-DD38-9A58-DC5BC3DF5487}"/>
              </a:ext>
            </a:extLst>
          </p:cNvPr>
          <p:cNvSpPr txBox="1"/>
          <p:nvPr/>
        </p:nvSpPr>
        <p:spPr>
          <a:xfrm>
            <a:off x="297135" y="1283181"/>
            <a:ext cx="11777126" cy="4801314"/>
          </a:xfrm>
          <a:prstGeom prst="rect">
            <a:avLst/>
          </a:prstGeom>
          <a:noFill/>
        </p:spPr>
        <p:txBody>
          <a:bodyPr wrap="square">
            <a:spAutoFit/>
          </a:bodyPr>
          <a:lstStyle/>
          <a:p>
            <a:pPr marL="342900" indent="-342900" algn="just">
              <a:buFont typeface="+mj-lt"/>
              <a:buAutoNum type="arabicPeriod"/>
            </a:pPr>
            <a:r>
              <a:rPr lang="en-US" sz="1800" i="0" dirty="0">
                <a:solidFill>
                  <a:srgbClr val="2E3194"/>
                </a:solidFill>
                <a:effectLst/>
              </a:rPr>
              <a:t>Good academic record - over 60% aggregate in Class 10th and 12th and over 50% aggregate in subsequent tertiary qualification with minimal backlogs if any.</a:t>
            </a:r>
          </a:p>
          <a:p>
            <a:pPr marL="342900" indent="-342900" algn="just">
              <a:buFont typeface="+mj-lt"/>
              <a:buAutoNum type="arabicPeriod"/>
            </a:pPr>
            <a:endParaRPr lang="en-US" sz="1800" i="0" dirty="0">
              <a:solidFill>
                <a:srgbClr val="2E3194"/>
              </a:solidFill>
              <a:effectLst/>
            </a:endParaRPr>
          </a:p>
          <a:p>
            <a:pPr marL="342900" indent="-342900" algn="just">
              <a:buFont typeface="+mj-lt"/>
              <a:buAutoNum type="arabicPeriod"/>
            </a:pPr>
            <a:r>
              <a:rPr lang="en-US" sz="1800" i="0" dirty="0">
                <a:solidFill>
                  <a:srgbClr val="2E3194"/>
                </a:solidFill>
                <a:effectLst/>
              </a:rPr>
              <a:t>IELTS score or equivalent score of TOEFL or PTE as per NZQA requirement.</a:t>
            </a:r>
          </a:p>
          <a:p>
            <a:pPr marL="342900" indent="-342900" algn="just">
              <a:buFont typeface="+mj-lt"/>
              <a:buAutoNum type="arabicPeriod"/>
            </a:pPr>
            <a:endParaRPr lang="en-US" sz="1800" i="0" dirty="0">
              <a:solidFill>
                <a:srgbClr val="2E3194"/>
              </a:solidFill>
              <a:effectLst/>
            </a:endParaRPr>
          </a:p>
          <a:p>
            <a:pPr marL="342900" indent="-342900" algn="just">
              <a:buFont typeface="+mj-lt"/>
              <a:buAutoNum type="arabicPeriod"/>
            </a:pPr>
            <a:r>
              <a:rPr lang="en-US" sz="1800" i="0" dirty="0">
                <a:solidFill>
                  <a:srgbClr val="2E3194"/>
                </a:solidFill>
                <a:effectLst/>
              </a:rPr>
              <a:t>The subject codes, the subject key should be mentioned.</a:t>
            </a:r>
          </a:p>
          <a:p>
            <a:pPr marL="342900" indent="-342900" algn="just">
              <a:buFont typeface="+mj-lt"/>
              <a:buAutoNum type="arabicPeriod"/>
            </a:pPr>
            <a:endParaRPr lang="en-US" sz="1800" i="0" dirty="0">
              <a:solidFill>
                <a:srgbClr val="2E3194"/>
              </a:solidFill>
              <a:effectLst/>
            </a:endParaRPr>
          </a:p>
          <a:p>
            <a:pPr marL="342900" indent="-342900" algn="just">
              <a:buFont typeface="+mj-lt"/>
              <a:buAutoNum type="arabicPeriod"/>
            </a:pPr>
            <a:r>
              <a:rPr lang="en-US" sz="1800" i="0" dirty="0">
                <a:solidFill>
                  <a:srgbClr val="2E3194"/>
                </a:solidFill>
                <a:effectLst/>
              </a:rPr>
              <a:t>Student’s immediate family’s verifiable evidence of funds to meet the educational and living expenses in NZ - including the paper trail to explain any recent high-value deposits in accounts.</a:t>
            </a:r>
          </a:p>
          <a:p>
            <a:pPr marL="342900" indent="-342900" algn="just">
              <a:buFont typeface="+mj-lt"/>
              <a:buAutoNum type="arabicPeriod"/>
            </a:pPr>
            <a:endParaRPr lang="en-US" sz="1800" i="0" dirty="0">
              <a:solidFill>
                <a:srgbClr val="2E3194"/>
              </a:solidFill>
              <a:effectLst/>
            </a:endParaRPr>
          </a:p>
          <a:p>
            <a:pPr marL="342900" indent="-342900" algn="just">
              <a:buFont typeface="+mj-lt"/>
              <a:buAutoNum type="arabicPeriod"/>
            </a:pPr>
            <a:r>
              <a:rPr lang="en-US" sz="1800" i="0" dirty="0">
                <a:solidFill>
                  <a:srgbClr val="2E3194"/>
                </a:solidFill>
                <a:effectLst/>
              </a:rPr>
              <a:t>No more than one immediate family member as a financial sponsor/guarantor.</a:t>
            </a:r>
          </a:p>
          <a:p>
            <a:pPr marL="342900" indent="-342900" algn="just">
              <a:buFont typeface="+mj-lt"/>
              <a:buAutoNum type="arabicPeriod"/>
            </a:pPr>
            <a:endParaRPr lang="en-US" sz="1800" i="0" dirty="0">
              <a:solidFill>
                <a:srgbClr val="2E3194"/>
              </a:solidFill>
              <a:effectLst/>
            </a:endParaRPr>
          </a:p>
          <a:p>
            <a:pPr marL="342900" indent="-342900" algn="just">
              <a:buFont typeface="+mj-lt"/>
              <a:buAutoNum type="arabicPeriod"/>
            </a:pPr>
            <a:r>
              <a:rPr lang="en-US" sz="1800" i="0" dirty="0">
                <a:solidFill>
                  <a:srgbClr val="2E3194"/>
                </a:solidFill>
                <a:effectLst/>
              </a:rPr>
              <a:t>Verifiable evidence of regular source of sufficient income of financial sponsors/guarantors.</a:t>
            </a:r>
          </a:p>
          <a:p>
            <a:pPr marL="342900" indent="-342900" algn="just">
              <a:buFont typeface="+mj-lt"/>
              <a:buAutoNum type="arabicPeriod"/>
            </a:pPr>
            <a:endParaRPr lang="en-US" sz="1800" i="0" dirty="0">
              <a:solidFill>
                <a:srgbClr val="2E3194"/>
              </a:solidFill>
              <a:effectLst/>
            </a:endParaRPr>
          </a:p>
          <a:p>
            <a:pPr marL="342900" indent="-342900" algn="just">
              <a:buFont typeface="+mj-lt"/>
              <a:buAutoNum type="arabicPeriod"/>
            </a:pPr>
            <a:r>
              <a:rPr lang="en-US" sz="1800" i="0" dirty="0">
                <a:solidFill>
                  <a:srgbClr val="2E3194"/>
                </a:solidFill>
                <a:effectLst/>
              </a:rPr>
              <a:t>The intended course of study is relevant to qualifications and/or work experience and shows education progression. Meet the health &amp; character requirements</a:t>
            </a:r>
            <a:r>
              <a:rPr lang="en-US" dirty="0">
                <a:solidFill>
                  <a:srgbClr val="2E3194"/>
                </a:solidFill>
              </a:rPr>
              <a:t> </a:t>
            </a:r>
            <a:br>
              <a:rPr lang="en-US" dirty="0">
                <a:solidFill>
                  <a:srgbClr val="2E3194"/>
                </a:solidFill>
              </a:rPr>
            </a:br>
            <a:endParaRPr lang="en-IN" dirty="0">
              <a:solidFill>
                <a:srgbClr val="2E3194"/>
              </a:solidFill>
            </a:endParaRPr>
          </a:p>
        </p:txBody>
      </p:sp>
    </p:spTree>
    <p:extLst>
      <p:ext uri="{BB962C8B-B14F-4D97-AF65-F5344CB8AC3E}">
        <p14:creationId xmlns:p14="http://schemas.microsoft.com/office/powerpoint/2010/main" val="228249257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E3795-7713-4E79-299A-EF1E9D3DC517}"/>
            </a:ext>
          </a:extLst>
        </p:cNvPr>
        <p:cNvGrpSpPr/>
        <p:nvPr/>
      </p:nvGrpSpPr>
      <p:grpSpPr>
        <a:xfrm>
          <a:off x="0" y="0"/>
          <a:ext cx="0" cy="0"/>
          <a:chOff x="0" y="0"/>
          <a:chExt cx="0" cy="0"/>
        </a:xfrm>
      </p:grpSpPr>
      <p:pic>
        <p:nvPicPr>
          <p:cNvPr id="29" name="Picture 28" descr="A white icon with a gear and a check mark&#10;&#10;Description automatically generated">
            <a:extLst>
              <a:ext uri="{FF2B5EF4-FFF2-40B4-BE49-F238E27FC236}">
                <a16:creationId xmlns:a16="http://schemas.microsoft.com/office/drawing/2014/main" id="{4149BC68-D1BC-DA4C-1243-A22BD03DFB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sp>
        <p:nvSpPr>
          <p:cNvPr id="2" name="TextBox 1">
            <a:extLst>
              <a:ext uri="{FF2B5EF4-FFF2-40B4-BE49-F238E27FC236}">
                <a16:creationId xmlns:a16="http://schemas.microsoft.com/office/drawing/2014/main" id="{362C5AB3-DE81-2957-A480-64AB3ABEB7F6}"/>
              </a:ext>
            </a:extLst>
          </p:cNvPr>
          <p:cNvSpPr txBox="1"/>
          <p:nvPr/>
        </p:nvSpPr>
        <p:spPr>
          <a:xfrm>
            <a:off x="297135" y="369905"/>
            <a:ext cx="11491591" cy="584775"/>
          </a:xfrm>
          <a:prstGeom prst="rect">
            <a:avLst/>
          </a:prstGeom>
          <a:noFill/>
        </p:spPr>
        <p:txBody>
          <a:bodyPr wrap="square">
            <a:spAutoFit/>
          </a:bodyPr>
          <a:lstStyle/>
          <a:p>
            <a:pPr algn="ctr"/>
            <a:r>
              <a:rPr lang="en-IN" sz="3200" b="1" dirty="0">
                <a:solidFill>
                  <a:srgbClr val="F72283"/>
                </a:solidFill>
              </a:rPr>
              <a:t>Documents Required for Visa (AIP)</a:t>
            </a:r>
          </a:p>
        </p:txBody>
      </p:sp>
      <p:sp>
        <p:nvSpPr>
          <p:cNvPr id="22" name="TextBox 21">
            <a:extLst>
              <a:ext uri="{FF2B5EF4-FFF2-40B4-BE49-F238E27FC236}">
                <a16:creationId xmlns:a16="http://schemas.microsoft.com/office/drawing/2014/main" id="{AB961A3A-FE2E-44F2-F56D-EC6926727F87}"/>
              </a:ext>
            </a:extLst>
          </p:cNvPr>
          <p:cNvSpPr txBox="1"/>
          <p:nvPr/>
        </p:nvSpPr>
        <p:spPr>
          <a:xfrm>
            <a:off x="260679" y="1202754"/>
            <a:ext cx="8846866" cy="3970318"/>
          </a:xfrm>
          <a:prstGeom prst="rect">
            <a:avLst/>
          </a:prstGeom>
          <a:noFill/>
        </p:spPr>
        <p:txBody>
          <a:bodyPr wrap="square">
            <a:spAutoFit/>
          </a:bodyPr>
          <a:lstStyle/>
          <a:p>
            <a:pPr marL="342900" indent="-342900">
              <a:buFont typeface="+mj-lt"/>
              <a:buAutoNum type="arabicPeriod"/>
            </a:pPr>
            <a:r>
              <a:rPr lang="en-US" dirty="0">
                <a:solidFill>
                  <a:srgbClr val="2E3194"/>
                </a:solidFill>
              </a:rPr>
              <a:t>Completed Application Forms and Supplementary</a:t>
            </a:r>
          </a:p>
          <a:p>
            <a:pPr marL="342900" indent="-342900">
              <a:buFont typeface="+mj-lt"/>
              <a:buAutoNum type="arabicPeriod"/>
            </a:pPr>
            <a:r>
              <a:rPr lang="en-US" dirty="0">
                <a:solidFill>
                  <a:srgbClr val="2E3194"/>
                </a:solidFill>
              </a:rPr>
              <a:t>Information Forms.</a:t>
            </a:r>
          </a:p>
          <a:p>
            <a:pPr marL="342900" indent="-342900">
              <a:buFont typeface="+mj-lt"/>
              <a:buAutoNum type="arabicPeriod"/>
            </a:pPr>
            <a:r>
              <a:rPr lang="en-US" dirty="0">
                <a:solidFill>
                  <a:srgbClr val="2E3194"/>
                </a:solidFill>
              </a:rPr>
              <a:t>Visa Application Fee (430 NZD)</a:t>
            </a:r>
          </a:p>
          <a:p>
            <a:pPr marL="342900" indent="-342900">
              <a:buFont typeface="+mj-lt"/>
              <a:buAutoNum type="arabicPeriod"/>
            </a:pPr>
            <a:r>
              <a:rPr lang="en-US" dirty="0">
                <a:solidFill>
                  <a:srgbClr val="2E3194"/>
                </a:solidFill>
              </a:rPr>
              <a:t>Original Passport.</a:t>
            </a:r>
          </a:p>
          <a:p>
            <a:pPr marL="342900" indent="-342900">
              <a:buFont typeface="+mj-lt"/>
              <a:buAutoNum type="arabicPeriod"/>
            </a:pPr>
            <a:r>
              <a:rPr lang="en-US" dirty="0">
                <a:solidFill>
                  <a:srgbClr val="2E3194"/>
                </a:solidFill>
              </a:rPr>
              <a:t>Offer of place</a:t>
            </a:r>
          </a:p>
          <a:p>
            <a:pPr marL="342900" indent="-342900">
              <a:buFont typeface="+mj-lt"/>
              <a:buAutoNum type="arabicPeriod"/>
            </a:pPr>
            <a:r>
              <a:rPr lang="en-US" dirty="0">
                <a:solidFill>
                  <a:srgbClr val="2E3194"/>
                </a:solidFill>
              </a:rPr>
              <a:t>Covering Letter / SOP </a:t>
            </a:r>
          </a:p>
          <a:p>
            <a:pPr marL="342900" indent="-342900">
              <a:buFont typeface="+mj-lt"/>
              <a:buAutoNum type="arabicPeriod"/>
            </a:pPr>
            <a:r>
              <a:rPr lang="en-US" dirty="0">
                <a:solidFill>
                  <a:srgbClr val="2E3194"/>
                </a:solidFill>
              </a:rPr>
              <a:t>Financial Documents</a:t>
            </a:r>
          </a:p>
          <a:p>
            <a:pPr marL="342900" indent="-342900">
              <a:buFont typeface="+mj-lt"/>
              <a:buAutoNum type="arabicPeriod"/>
            </a:pPr>
            <a:r>
              <a:rPr lang="en-US" dirty="0">
                <a:solidFill>
                  <a:srgbClr val="2E3194"/>
                </a:solidFill>
              </a:rPr>
              <a:t>Affidavit of Support from Sponsor</a:t>
            </a:r>
          </a:p>
          <a:p>
            <a:pPr marL="342900" indent="-342900">
              <a:buFont typeface="+mj-lt"/>
              <a:buAutoNum type="arabicPeriod"/>
            </a:pPr>
            <a:r>
              <a:rPr lang="en-US" dirty="0">
                <a:solidFill>
                  <a:srgbClr val="2E3194"/>
                </a:solidFill>
              </a:rPr>
              <a:t>Academic Documents</a:t>
            </a:r>
          </a:p>
          <a:p>
            <a:pPr marL="342900" indent="-342900">
              <a:buFont typeface="+mj-lt"/>
              <a:buAutoNum type="arabicPeriod"/>
            </a:pPr>
            <a:r>
              <a:rPr lang="en-US" dirty="0">
                <a:solidFill>
                  <a:srgbClr val="2E3194"/>
                </a:solidFill>
              </a:rPr>
              <a:t>Evidence of English language ability - IELTS/TOEFL or PTE Result.</a:t>
            </a:r>
          </a:p>
          <a:p>
            <a:pPr marL="342900" indent="-342900">
              <a:buFont typeface="+mj-lt"/>
              <a:buAutoNum type="arabicPeriod"/>
            </a:pPr>
            <a:r>
              <a:rPr lang="en-US" dirty="0">
                <a:solidFill>
                  <a:srgbClr val="2E3194"/>
                </a:solidFill>
              </a:rPr>
              <a:t>Employment documents, if applicable.</a:t>
            </a:r>
          </a:p>
          <a:p>
            <a:pPr marL="342900" indent="-342900">
              <a:buFont typeface="+mj-lt"/>
              <a:buAutoNum type="arabicPeriod"/>
            </a:pPr>
            <a:r>
              <a:rPr lang="en-US" dirty="0">
                <a:solidFill>
                  <a:srgbClr val="2E3194"/>
                </a:solidFill>
              </a:rPr>
              <a:t>Original Police Clearance Certificate(must be less than 6 months old at the time of visa filing).</a:t>
            </a:r>
          </a:p>
          <a:p>
            <a:pPr marL="342900" indent="-342900">
              <a:buFont typeface="+mj-lt"/>
              <a:buAutoNum type="arabicPeriod"/>
            </a:pPr>
            <a:r>
              <a:rPr lang="en-US" dirty="0">
                <a:solidFill>
                  <a:srgbClr val="2E3194"/>
                </a:solidFill>
              </a:rPr>
              <a:t>E- Medical acknowledgment of medical test from an </a:t>
            </a:r>
            <a:r>
              <a:rPr lang="en-US" dirty="0" err="1">
                <a:solidFill>
                  <a:srgbClr val="2E3194"/>
                </a:solidFill>
              </a:rPr>
              <a:t>impanelled</a:t>
            </a:r>
            <a:r>
              <a:rPr lang="en-US" dirty="0">
                <a:solidFill>
                  <a:srgbClr val="2E3194"/>
                </a:solidFill>
              </a:rPr>
              <a:t> doctor.</a:t>
            </a:r>
            <a:endParaRPr lang="en-IN" dirty="0">
              <a:solidFill>
                <a:srgbClr val="2E3194"/>
              </a:solidFill>
            </a:endParaRPr>
          </a:p>
        </p:txBody>
      </p:sp>
    </p:spTree>
    <p:extLst>
      <p:ext uri="{BB962C8B-B14F-4D97-AF65-F5344CB8AC3E}">
        <p14:creationId xmlns:p14="http://schemas.microsoft.com/office/powerpoint/2010/main" val="295002582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3DF99-27CB-FC02-A84D-96FC0D59E2FE}"/>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F1A527BA-89C0-B032-C3F6-24EEF7802C5C}"/>
              </a:ext>
            </a:extLst>
          </p:cNvPr>
          <p:cNvSpPr txBox="1"/>
          <p:nvPr/>
        </p:nvSpPr>
        <p:spPr>
          <a:xfrm>
            <a:off x="283067" y="580921"/>
            <a:ext cx="11153967" cy="1077218"/>
          </a:xfrm>
          <a:prstGeom prst="rect">
            <a:avLst/>
          </a:prstGeom>
          <a:noFill/>
        </p:spPr>
        <p:txBody>
          <a:bodyPr wrap="square">
            <a:spAutoFit/>
          </a:bodyPr>
          <a:lstStyle/>
          <a:p>
            <a:pPr algn="ctr"/>
            <a:r>
              <a:rPr lang="en-US" sz="3200" b="1" dirty="0">
                <a:solidFill>
                  <a:srgbClr val="F72283"/>
                </a:solidFill>
              </a:rPr>
              <a:t>How much funds are required to be shown for NZ student visa</a:t>
            </a:r>
            <a:endParaRPr lang="en-IN" sz="3200" b="1" dirty="0">
              <a:solidFill>
                <a:srgbClr val="F72283"/>
              </a:solidFill>
            </a:endParaRPr>
          </a:p>
        </p:txBody>
      </p:sp>
      <p:sp>
        <p:nvSpPr>
          <p:cNvPr id="21" name="TextBox 20">
            <a:extLst>
              <a:ext uri="{FF2B5EF4-FFF2-40B4-BE49-F238E27FC236}">
                <a16:creationId xmlns:a16="http://schemas.microsoft.com/office/drawing/2014/main" id="{51FF734E-054B-CA70-0AFD-47C57DAA47CA}"/>
              </a:ext>
            </a:extLst>
          </p:cNvPr>
          <p:cNvSpPr txBox="1"/>
          <p:nvPr/>
        </p:nvSpPr>
        <p:spPr>
          <a:xfrm>
            <a:off x="1056578" y="1997839"/>
            <a:ext cx="9859952" cy="2862322"/>
          </a:xfrm>
          <a:prstGeom prst="rect">
            <a:avLst/>
          </a:prstGeom>
          <a:noFill/>
        </p:spPr>
        <p:txBody>
          <a:bodyPr wrap="square">
            <a:spAutoFit/>
          </a:bodyPr>
          <a:lstStyle/>
          <a:p>
            <a:pPr marL="342900" indent="-342900" algn="just">
              <a:buFont typeface="+mj-lt"/>
              <a:buAutoNum type="arabicPeriod"/>
            </a:pPr>
            <a:r>
              <a:rPr lang="en-US" dirty="0">
                <a:solidFill>
                  <a:srgbClr val="2E3194"/>
                </a:solidFill>
              </a:rPr>
              <a:t>If the course duration is less than or equal to one academic year, then provide documentary evidence of funds for tuition fee for the entire course duration + NZ$ 20,000 towards living expenses in New Zealand.</a:t>
            </a:r>
          </a:p>
          <a:p>
            <a:pPr marL="342900" indent="-342900" algn="just">
              <a:buFont typeface="+mj-lt"/>
              <a:buAutoNum type="arabicPeriod"/>
            </a:pPr>
            <a:endParaRPr lang="en-US" dirty="0">
              <a:solidFill>
                <a:srgbClr val="2E3194"/>
              </a:solidFill>
            </a:endParaRPr>
          </a:p>
          <a:p>
            <a:pPr marL="342900" indent="-342900" algn="just">
              <a:buFont typeface="+mj-lt"/>
              <a:buAutoNum type="arabicPeriod"/>
            </a:pPr>
            <a:r>
              <a:rPr lang="en-US" dirty="0">
                <a:solidFill>
                  <a:srgbClr val="2E3194"/>
                </a:solidFill>
              </a:rPr>
              <a:t>If the duration of course is longer than one academic year then provide documentary evidence of funds for tuition fee for 1 academic year + NZ$ 20,000 per annum towards living expenses in New Zealand +</a:t>
            </a:r>
          </a:p>
          <a:p>
            <a:pPr marL="342900" indent="-342900" algn="just">
              <a:buFont typeface="+mj-lt"/>
              <a:buAutoNum type="arabicPeriod"/>
            </a:pPr>
            <a:endParaRPr lang="en-US" dirty="0">
              <a:solidFill>
                <a:srgbClr val="2E3194"/>
              </a:solidFill>
            </a:endParaRPr>
          </a:p>
          <a:p>
            <a:pPr marL="342900" indent="-342900" algn="just">
              <a:buFont typeface="+mj-lt"/>
              <a:buAutoNum type="arabicPeriod"/>
            </a:pPr>
            <a:r>
              <a:rPr lang="en-US" dirty="0">
                <a:solidFill>
                  <a:srgbClr val="2E3194"/>
                </a:solidFill>
              </a:rPr>
              <a:t>Payment plan to show the student has access to funds and has ability to meet the rest of the course cost and living expenses in New Zealand.</a:t>
            </a:r>
            <a:endParaRPr lang="en-IN" dirty="0">
              <a:solidFill>
                <a:srgbClr val="2E3194"/>
              </a:solidFill>
            </a:endParaRPr>
          </a:p>
        </p:txBody>
      </p:sp>
    </p:spTree>
    <p:extLst>
      <p:ext uri="{BB962C8B-B14F-4D97-AF65-F5344CB8AC3E}">
        <p14:creationId xmlns:p14="http://schemas.microsoft.com/office/powerpoint/2010/main" val="361374451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FD448-320E-15A9-2677-B43052F59196}"/>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7060DBE5-22C6-1F6D-99BD-0B92CC2D0FE4}"/>
              </a:ext>
            </a:extLst>
          </p:cNvPr>
          <p:cNvSpPr txBox="1"/>
          <p:nvPr/>
        </p:nvSpPr>
        <p:spPr>
          <a:xfrm>
            <a:off x="297136" y="482447"/>
            <a:ext cx="11182102" cy="1077218"/>
          </a:xfrm>
          <a:prstGeom prst="rect">
            <a:avLst/>
          </a:prstGeom>
          <a:noFill/>
        </p:spPr>
        <p:txBody>
          <a:bodyPr wrap="square">
            <a:spAutoFit/>
          </a:bodyPr>
          <a:lstStyle/>
          <a:p>
            <a:pPr algn="ctr"/>
            <a:r>
              <a:rPr lang="en-US" sz="3200" b="1" dirty="0">
                <a:solidFill>
                  <a:srgbClr val="F72283"/>
                </a:solidFill>
              </a:rPr>
              <a:t>How much funds are required to be shown for NZ student visa</a:t>
            </a:r>
            <a:endParaRPr lang="en-IN" sz="3200" b="1" dirty="0">
              <a:solidFill>
                <a:srgbClr val="F72283"/>
              </a:solidFill>
            </a:endParaRPr>
          </a:p>
        </p:txBody>
      </p:sp>
      <p:graphicFrame>
        <p:nvGraphicFramePr>
          <p:cNvPr id="2" name="Table 1">
            <a:extLst>
              <a:ext uri="{FF2B5EF4-FFF2-40B4-BE49-F238E27FC236}">
                <a16:creationId xmlns:a16="http://schemas.microsoft.com/office/drawing/2014/main" id="{F9A1BE42-2B58-BA46-7BE0-4F06A167B446}"/>
              </a:ext>
            </a:extLst>
          </p:cNvPr>
          <p:cNvGraphicFramePr>
            <a:graphicFrameLocks noGrp="1"/>
          </p:cNvGraphicFramePr>
          <p:nvPr/>
        </p:nvGraphicFramePr>
        <p:xfrm>
          <a:off x="297136" y="1967384"/>
          <a:ext cx="11513838" cy="3571240"/>
        </p:xfrm>
        <a:graphic>
          <a:graphicData uri="http://schemas.openxmlformats.org/drawingml/2006/table">
            <a:tbl>
              <a:tblPr firstRow="1" bandRow="1">
                <a:tableStyleId>{5C22544A-7EE6-4342-B048-85BDC9FD1C3A}</a:tableStyleId>
              </a:tblPr>
              <a:tblGrid>
                <a:gridCol w="2265955">
                  <a:extLst>
                    <a:ext uri="{9D8B030D-6E8A-4147-A177-3AD203B41FA5}">
                      <a16:colId xmlns:a16="http://schemas.microsoft.com/office/drawing/2014/main" val="984253459"/>
                    </a:ext>
                  </a:extLst>
                </a:gridCol>
                <a:gridCol w="5409937">
                  <a:extLst>
                    <a:ext uri="{9D8B030D-6E8A-4147-A177-3AD203B41FA5}">
                      <a16:colId xmlns:a16="http://schemas.microsoft.com/office/drawing/2014/main" val="1327092732"/>
                    </a:ext>
                  </a:extLst>
                </a:gridCol>
                <a:gridCol w="3837946">
                  <a:extLst>
                    <a:ext uri="{9D8B030D-6E8A-4147-A177-3AD203B41FA5}">
                      <a16:colId xmlns:a16="http://schemas.microsoft.com/office/drawing/2014/main" val="177037532"/>
                    </a:ext>
                  </a:extLst>
                </a:gridCol>
              </a:tblGrid>
              <a:tr h="370840">
                <a:tc>
                  <a:txBody>
                    <a:bodyPr/>
                    <a:lstStyle/>
                    <a:p>
                      <a:r>
                        <a:rPr lang="en-IN"/>
                        <a:t>Course Duration</a:t>
                      </a:r>
                    </a:p>
                  </a:txBody>
                  <a:tcPr>
                    <a:solidFill>
                      <a:srgbClr val="2E3194"/>
                    </a:solidFill>
                  </a:tcPr>
                </a:tc>
                <a:tc>
                  <a:txBody>
                    <a:bodyPr/>
                    <a:lstStyle/>
                    <a:p>
                      <a:r>
                        <a:rPr lang="en-IN"/>
                        <a:t>Funds</a:t>
                      </a:r>
                    </a:p>
                  </a:txBody>
                  <a:tcPr>
                    <a:solidFill>
                      <a:srgbClr val="2E3194"/>
                    </a:solidFill>
                  </a:tcPr>
                </a:tc>
                <a:tc>
                  <a:txBody>
                    <a:bodyPr/>
                    <a:lstStyle/>
                    <a:p>
                      <a:r>
                        <a:rPr lang="en-IN"/>
                        <a:t>Example</a:t>
                      </a:r>
                    </a:p>
                  </a:txBody>
                  <a:tcPr>
                    <a:solidFill>
                      <a:srgbClr val="2E3194"/>
                    </a:solidFill>
                  </a:tcPr>
                </a:tc>
                <a:extLst>
                  <a:ext uri="{0D108BD9-81ED-4DB2-BD59-A6C34878D82A}">
                    <a16:rowId xmlns:a16="http://schemas.microsoft.com/office/drawing/2014/main" val="2601455125"/>
                  </a:ext>
                </a:extLst>
              </a:tr>
              <a:tr h="370840">
                <a:tc>
                  <a:txBody>
                    <a:bodyPr/>
                    <a:lstStyle/>
                    <a:p>
                      <a:r>
                        <a:rPr lang="en-IN"/>
                        <a:t>1 year</a:t>
                      </a:r>
                    </a:p>
                  </a:txBody>
                  <a:tcPr/>
                </a:tc>
                <a:tc>
                  <a:txBody>
                    <a:bodyPr/>
                    <a:lstStyle/>
                    <a:p>
                      <a:r>
                        <a:rPr lang="en-IN"/>
                        <a:t>1 year tuition Fee +</a:t>
                      </a:r>
                    </a:p>
                    <a:p>
                      <a:r>
                        <a:rPr lang="en-IN"/>
                        <a:t>1 year living expenses (20,000 NZD)</a:t>
                      </a:r>
                    </a:p>
                  </a:txBody>
                  <a:tcPr/>
                </a:tc>
                <a:tc>
                  <a:txBody>
                    <a:bodyPr/>
                    <a:lstStyle/>
                    <a:p>
                      <a:r>
                        <a:rPr lang="en-IN"/>
                        <a:t>Tuition fee – NZD 22,500 </a:t>
                      </a:r>
                    </a:p>
                    <a:p>
                      <a:r>
                        <a:rPr lang="en-IN"/>
                        <a:t>Living – NZD – 20,000</a:t>
                      </a:r>
                    </a:p>
                    <a:p>
                      <a:endParaRPr lang="en-IN"/>
                    </a:p>
                    <a:p>
                      <a:r>
                        <a:rPr lang="en-IN" b="1">
                          <a:solidFill>
                            <a:srgbClr val="00B050"/>
                          </a:solidFill>
                        </a:rPr>
                        <a:t>Total – NZD - 42500</a:t>
                      </a:r>
                    </a:p>
                  </a:txBody>
                  <a:tcPr/>
                </a:tc>
                <a:extLst>
                  <a:ext uri="{0D108BD9-81ED-4DB2-BD59-A6C34878D82A}">
                    <a16:rowId xmlns:a16="http://schemas.microsoft.com/office/drawing/2014/main" val="859558061"/>
                  </a:ext>
                </a:extLst>
              </a:tr>
              <a:tr h="370840">
                <a:tc>
                  <a:txBody>
                    <a:bodyPr/>
                    <a:lstStyle/>
                    <a:p>
                      <a:r>
                        <a:rPr lang="en-IN"/>
                        <a:t>More than 1 year</a:t>
                      </a:r>
                    </a:p>
                  </a:txBody>
                  <a:tcPr/>
                </a:tc>
                <a:tc>
                  <a:txBody>
                    <a:bodyPr/>
                    <a:lstStyle/>
                    <a:p>
                      <a:r>
                        <a:rPr lang="en-IN"/>
                        <a:t>1 year tuition Fee +</a:t>
                      </a:r>
                    </a:p>
                    <a:p>
                      <a:r>
                        <a:rPr lang="en-IN"/>
                        <a:t>1 year living expenses (20,000 NZD) + </a:t>
                      </a:r>
                    </a:p>
                    <a:p>
                      <a:r>
                        <a:rPr lang="en-US" b="1" u="sng"/>
                        <a:t>Payment plan </a:t>
                      </a:r>
                      <a:r>
                        <a:rPr lang="en-US"/>
                        <a:t>to show the student has access to funds and has ability </a:t>
                      </a:r>
                      <a:r>
                        <a:rPr lang="en-US" b="1" u="sng"/>
                        <a:t>to meet the rest of the course cost and living expens</a:t>
                      </a:r>
                      <a:r>
                        <a:rPr lang="en-US"/>
                        <a:t>es in New Zealand.</a:t>
                      </a:r>
                    </a:p>
                    <a:p>
                      <a:endParaRPr lang="en-IN"/>
                    </a:p>
                  </a:txBody>
                  <a:tcPr/>
                </a:tc>
                <a:tc>
                  <a:txBody>
                    <a:bodyPr/>
                    <a:lstStyle/>
                    <a:p>
                      <a:r>
                        <a:rPr lang="en-IN" dirty="0"/>
                        <a:t>Tuition fee – NZD - 22,500</a:t>
                      </a:r>
                    </a:p>
                    <a:p>
                      <a:r>
                        <a:rPr lang="en-IN" dirty="0"/>
                        <a:t>Living –  NZD - 20,000</a:t>
                      </a:r>
                    </a:p>
                    <a:p>
                      <a:r>
                        <a:rPr lang="en-IN" dirty="0"/>
                        <a:t>Payment Plan – NZD- 42,500</a:t>
                      </a:r>
                    </a:p>
                    <a:p>
                      <a:endParaRPr lang="en-IN" dirty="0"/>
                    </a:p>
                    <a:p>
                      <a:r>
                        <a:rPr lang="en-IN" b="1" dirty="0">
                          <a:solidFill>
                            <a:srgbClr val="00B050"/>
                          </a:solidFill>
                        </a:rPr>
                        <a:t>Total – NZD - 85,000</a:t>
                      </a:r>
                    </a:p>
                  </a:txBody>
                  <a:tcPr/>
                </a:tc>
                <a:extLst>
                  <a:ext uri="{0D108BD9-81ED-4DB2-BD59-A6C34878D82A}">
                    <a16:rowId xmlns:a16="http://schemas.microsoft.com/office/drawing/2014/main" val="2453041685"/>
                  </a:ext>
                </a:extLst>
              </a:tr>
            </a:tbl>
          </a:graphicData>
        </a:graphic>
      </p:graphicFrame>
    </p:spTree>
    <p:extLst>
      <p:ext uri="{BB962C8B-B14F-4D97-AF65-F5344CB8AC3E}">
        <p14:creationId xmlns:p14="http://schemas.microsoft.com/office/powerpoint/2010/main" val="387511649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2082E-99EB-E8B3-7977-CBC9688F82E3}"/>
            </a:ext>
          </a:extLst>
        </p:cNvPr>
        <p:cNvGrpSpPr/>
        <p:nvPr/>
      </p:nvGrpSpPr>
      <p:grpSpPr>
        <a:xfrm>
          <a:off x="0" y="0"/>
          <a:ext cx="0" cy="0"/>
          <a:chOff x="0" y="0"/>
          <a:chExt cx="0" cy="0"/>
        </a:xfrm>
      </p:grpSpPr>
      <p:pic>
        <p:nvPicPr>
          <p:cNvPr id="29" name="Picture 28" descr="A white icon with a gear and a check mark&#10;&#10;Description automatically generated">
            <a:extLst>
              <a:ext uri="{FF2B5EF4-FFF2-40B4-BE49-F238E27FC236}">
                <a16:creationId xmlns:a16="http://schemas.microsoft.com/office/drawing/2014/main" id="{FF0153F9-3269-755B-6E75-41D9CFE796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sp>
        <p:nvSpPr>
          <p:cNvPr id="22" name="TextBox 21">
            <a:extLst>
              <a:ext uri="{FF2B5EF4-FFF2-40B4-BE49-F238E27FC236}">
                <a16:creationId xmlns:a16="http://schemas.microsoft.com/office/drawing/2014/main" id="{7CDD17D8-E3C3-1A85-34F7-DD3B172B7A10}"/>
              </a:ext>
            </a:extLst>
          </p:cNvPr>
          <p:cNvSpPr txBox="1"/>
          <p:nvPr/>
        </p:nvSpPr>
        <p:spPr>
          <a:xfrm>
            <a:off x="497988" y="266518"/>
            <a:ext cx="6096000" cy="584775"/>
          </a:xfrm>
          <a:prstGeom prst="rect">
            <a:avLst/>
          </a:prstGeom>
          <a:noFill/>
        </p:spPr>
        <p:txBody>
          <a:bodyPr wrap="square">
            <a:spAutoFit/>
          </a:bodyPr>
          <a:lstStyle/>
          <a:p>
            <a:r>
              <a:rPr lang="en-US" sz="3200" b="1" dirty="0">
                <a:solidFill>
                  <a:srgbClr val="F72283"/>
                </a:solidFill>
              </a:rPr>
              <a:t>About Sponsors</a:t>
            </a:r>
          </a:p>
        </p:txBody>
      </p:sp>
      <p:sp>
        <p:nvSpPr>
          <p:cNvPr id="2" name="Rectangle 1">
            <a:extLst>
              <a:ext uri="{FF2B5EF4-FFF2-40B4-BE49-F238E27FC236}">
                <a16:creationId xmlns:a16="http://schemas.microsoft.com/office/drawing/2014/main" id="{C5D5A71F-543E-CA25-C872-782DF5C96E8A}"/>
              </a:ext>
            </a:extLst>
          </p:cNvPr>
          <p:cNvSpPr/>
          <p:nvPr/>
        </p:nvSpPr>
        <p:spPr>
          <a:xfrm>
            <a:off x="3613793" y="5186597"/>
            <a:ext cx="4964413" cy="82445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Eligible Sponsors</a:t>
            </a:r>
          </a:p>
          <a:p>
            <a:pPr algn="ctr"/>
            <a:r>
              <a:rPr lang="en-IN" dirty="0"/>
              <a:t>Only 1 Sponsor is Acceptable</a:t>
            </a:r>
          </a:p>
        </p:txBody>
      </p:sp>
      <p:grpSp>
        <p:nvGrpSpPr>
          <p:cNvPr id="49" name="Group 48">
            <a:extLst>
              <a:ext uri="{FF2B5EF4-FFF2-40B4-BE49-F238E27FC236}">
                <a16:creationId xmlns:a16="http://schemas.microsoft.com/office/drawing/2014/main" id="{230267D4-EF54-0892-4B4A-72CB78921FBD}"/>
              </a:ext>
            </a:extLst>
          </p:cNvPr>
          <p:cNvGrpSpPr/>
          <p:nvPr/>
        </p:nvGrpSpPr>
        <p:grpSpPr>
          <a:xfrm>
            <a:off x="497988" y="1220474"/>
            <a:ext cx="11196024" cy="3521471"/>
            <a:chOff x="497988" y="1220474"/>
            <a:chExt cx="11196024" cy="3521471"/>
          </a:xfrm>
        </p:grpSpPr>
        <p:sp>
          <p:nvSpPr>
            <p:cNvPr id="3" name="Rectangle 2">
              <a:extLst>
                <a:ext uri="{FF2B5EF4-FFF2-40B4-BE49-F238E27FC236}">
                  <a16:creationId xmlns:a16="http://schemas.microsoft.com/office/drawing/2014/main" id="{38EF996A-F763-9FD1-1F7D-64BD06B47331}"/>
                </a:ext>
              </a:extLst>
            </p:cNvPr>
            <p:cNvSpPr/>
            <p:nvPr/>
          </p:nvSpPr>
          <p:spPr>
            <a:xfrm>
              <a:off x="497988" y="1220474"/>
              <a:ext cx="3414445" cy="8244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IN" dirty="0"/>
                <a:t>Father</a:t>
              </a:r>
            </a:p>
          </p:txBody>
        </p:sp>
        <p:sp>
          <p:nvSpPr>
            <p:cNvPr id="21" name="Rectangle 20">
              <a:extLst>
                <a:ext uri="{FF2B5EF4-FFF2-40B4-BE49-F238E27FC236}">
                  <a16:creationId xmlns:a16="http://schemas.microsoft.com/office/drawing/2014/main" id="{83AC96AF-7945-B6B2-EBCE-9888BC89926C}"/>
                </a:ext>
              </a:extLst>
            </p:cNvPr>
            <p:cNvSpPr/>
            <p:nvPr/>
          </p:nvSpPr>
          <p:spPr>
            <a:xfrm>
              <a:off x="497988" y="2563972"/>
              <a:ext cx="3414445" cy="8244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IN" dirty="0"/>
                <a:t>Brother</a:t>
              </a:r>
            </a:p>
          </p:txBody>
        </p:sp>
        <p:sp>
          <p:nvSpPr>
            <p:cNvPr id="23" name="Rectangle 22">
              <a:extLst>
                <a:ext uri="{FF2B5EF4-FFF2-40B4-BE49-F238E27FC236}">
                  <a16:creationId xmlns:a16="http://schemas.microsoft.com/office/drawing/2014/main" id="{9448E4DE-6B00-6F82-731A-1F41949A8ED4}"/>
                </a:ext>
              </a:extLst>
            </p:cNvPr>
            <p:cNvSpPr/>
            <p:nvPr/>
          </p:nvSpPr>
          <p:spPr>
            <a:xfrm>
              <a:off x="497988" y="3917486"/>
              <a:ext cx="3414445" cy="8244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IN" dirty="0"/>
                <a:t>Grandfather</a:t>
              </a:r>
            </a:p>
          </p:txBody>
        </p:sp>
        <p:sp>
          <p:nvSpPr>
            <p:cNvPr id="24" name="Rectangle 23">
              <a:extLst>
                <a:ext uri="{FF2B5EF4-FFF2-40B4-BE49-F238E27FC236}">
                  <a16:creationId xmlns:a16="http://schemas.microsoft.com/office/drawing/2014/main" id="{FF63A89A-5FCE-A54C-E276-367C49AFEA94}"/>
                </a:ext>
              </a:extLst>
            </p:cNvPr>
            <p:cNvSpPr/>
            <p:nvPr/>
          </p:nvSpPr>
          <p:spPr>
            <a:xfrm>
              <a:off x="8279565" y="3916261"/>
              <a:ext cx="3414445" cy="8244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IN" dirty="0"/>
                <a:t>Grandmother</a:t>
              </a:r>
            </a:p>
          </p:txBody>
        </p:sp>
        <p:sp>
          <p:nvSpPr>
            <p:cNvPr id="25" name="Rectangle 24">
              <a:extLst>
                <a:ext uri="{FF2B5EF4-FFF2-40B4-BE49-F238E27FC236}">
                  <a16:creationId xmlns:a16="http://schemas.microsoft.com/office/drawing/2014/main" id="{DE00BCDD-91F0-1953-8A46-F329A9407066}"/>
                </a:ext>
              </a:extLst>
            </p:cNvPr>
            <p:cNvSpPr/>
            <p:nvPr/>
          </p:nvSpPr>
          <p:spPr>
            <a:xfrm>
              <a:off x="8279565" y="2590852"/>
              <a:ext cx="3414445" cy="8244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IN" dirty="0"/>
                <a:t>Sister</a:t>
              </a:r>
            </a:p>
          </p:txBody>
        </p:sp>
        <p:sp>
          <p:nvSpPr>
            <p:cNvPr id="26" name="Rectangle 25">
              <a:extLst>
                <a:ext uri="{FF2B5EF4-FFF2-40B4-BE49-F238E27FC236}">
                  <a16:creationId xmlns:a16="http://schemas.microsoft.com/office/drawing/2014/main" id="{EF7BDE2B-35F5-5FAB-D7BE-7C6BBA3F02F4}"/>
                </a:ext>
              </a:extLst>
            </p:cNvPr>
            <p:cNvSpPr/>
            <p:nvPr/>
          </p:nvSpPr>
          <p:spPr>
            <a:xfrm>
              <a:off x="8279567" y="1265444"/>
              <a:ext cx="3414445" cy="8244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IN" dirty="0"/>
                <a:t>Mother</a:t>
              </a:r>
            </a:p>
          </p:txBody>
        </p:sp>
      </p:grpSp>
      <p:cxnSp>
        <p:nvCxnSpPr>
          <p:cNvPr id="28" name="Connector: Elbow 27">
            <a:extLst>
              <a:ext uri="{FF2B5EF4-FFF2-40B4-BE49-F238E27FC236}">
                <a16:creationId xmlns:a16="http://schemas.microsoft.com/office/drawing/2014/main" id="{58020B78-0935-752F-57FE-DDF302254DA7}"/>
              </a:ext>
            </a:extLst>
          </p:cNvPr>
          <p:cNvCxnSpPr>
            <a:cxnSpLocks/>
            <a:stCxn id="3" idx="3"/>
          </p:cNvCxnSpPr>
          <p:nvPr/>
        </p:nvCxnSpPr>
        <p:spPr>
          <a:xfrm>
            <a:off x="3912433" y="1632704"/>
            <a:ext cx="1633929" cy="3763755"/>
          </a:xfrm>
          <a:prstGeom prst="bentConnector2">
            <a:avLst/>
          </a:prstGeom>
          <a:ln w="28575"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3" name="Connector: Elbow 32">
            <a:extLst>
              <a:ext uri="{FF2B5EF4-FFF2-40B4-BE49-F238E27FC236}">
                <a16:creationId xmlns:a16="http://schemas.microsoft.com/office/drawing/2014/main" id="{55F4F0A6-73B3-4414-029E-EDEEFAB8D164}"/>
              </a:ext>
            </a:extLst>
          </p:cNvPr>
          <p:cNvCxnSpPr>
            <a:cxnSpLocks/>
          </p:cNvCxnSpPr>
          <p:nvPr/>
        </p:nvCxnSpPr>
        <p:spPr>
          <a:xfrm rot="5400000">
            <a:off x="5600545" y="2717437"/>
            <a:ext cx="3763756" cy="1594288"/>
          </a:xfrm>
          <a:prstGeom prst="bentConnector3">
            <a:avLst>
              <a:gd name="adj1" fmla="val -581"/>
            </a:avLst>
          </a:prstGeom>
          <a:ln w="28575"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8" name="Connector: Elbow 37">
            <a:extLst>
              <a:ext uri="{FF2B5EF4-FFF2-40B4-BE49-F238E27FC236}">
                <a16:creationId xmlns:a16="http://schemas.microsoft.com/office/drawing/2014/main" id="{DFCC4122-DE06-BF7F-F9D2-E64CFAF2E1CB}"/>
              </a:ext>
            </a:extLst>
          </p:cNvPr>
          <p:cNvCxnSpPr>
            <a:cxnSpLocks/>
            <a:stCxn id="21" idx="3"/>
          </p:cNvCxnSpPr>
          <p:nvPr/>
        </p:nvCxnSpPr>
        <p:spPr>
          <a:xfrm>
            <a:off x="3912433" y="2976202"/>
            <a:ext cx="1065624" cy="2571383"/>
          </a:xfrm>
          <a:prstGeom prst="bentConnector2">
            <a:avLst/>
          </a:prstGeom>
          <a:ln w="28575"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1" name="Connector: Elbow 40">
            <a:extLst>
              <a:ext uri="{FF2B5EF4-FFF2-40B4-BE49-F238E27FC236}">
                <a16:creationId xmlns:a16="http://schemas.microsoft.com/office/drawing/2014/main" id="{A307295D-282B-9849-5965-3086A548F22B}"/>
              </a:ext>
            </a:extLst>
          </p:cNvPr>
          <p:cNvCxnSpPr>
            <a:cxnSpLocks/>
            <a:stCxn id="25" idx="1"/>
          </p:cNvCxnSpPr>
          <p:nvPr/>
        </p:nvCxnSpPr>
        <p:spPr>
          <a:xfrm rot="10800000" flipV="1">
            <a:off x="7213945" y="3003081"/>
            <a:ext cx="1065621" cy="2599423"/>
          </a:xfrm>
          <a:prstGeom prst="bentConnector2">
            <a:avLst/>
          </a:prstGeom>
          <a:ln w="28575"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5" name="Straight Arrow Connector 44">
            <a:extLst>
              <a:ext uri="{FF2B5EF4-FFF2-40B4-BE49-F238E27FC236}">
                <a16:creationId xmlns:a16="http://schemas.microsoft.com/office/drawing/2014/main" id="{F7E791A0-E6F8-854E-981B-2A39ED2DD6FF}"/>
              </a:ext>
            </a:extLst>
          </p:cNvPr>
          <p:cNvCxnSpPr>
            <a:stCxn id="23" idx="2"/>
          </p:cNvCxnSpPr>
          <p:nvPr/>
        </p:nvCxnSpPr>
        <p:spPr>
          <a:xfrm>
            <a:off x="2205211" y="4741945"/>
            <a:ext cx="2724907" cy="483351"/>
          </a:xfrm>
          <a:prstGeom prst="straightConnector1">
            <a:avLst/>
          </a:prstGeom>
          <a:ln w="28575"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7" name="Straight Arrow Connector 46">
            <a:extLst>
              <a:ext uri="{FF2B5EF4-FFF2-40B4-BE49-F238E27FC236}">
                <a16:creationId xmlns:a16="http://schemas.microsoft.com/office/drawing/2014/main" id="{8B3101BE-3D81-E4EC-BF5C-4CC0D34684D1}"/>
              </a:ext>
            </a:extLst>
          </p:cNvPr>
          <p:cNvCxnSpPr>
            <a:cxnSpLocks/>
            <a:stCxn id="24" idx="2"/>
          </p:cNvCxnSpPr>
          <p:nvPr/>
        </p:nvCxnSpPr>
        <p:spPr>
          <a:xfrm flipH="1">
            <a:off x="7268175" y="4740720"/>
            <a:ext cx="2718613" cy="500950"/>
          </a:xfrm>
          <a:prstGeom prst="straightConnector1">
            <a:avLst/>
          </a:prstGeom>
          <a:ln w="28575"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06550596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25713-8E32-EDDB-E6BB-CA4BE8C6AA42}"/>
            </a:ext>
          </a:extLst>
        </p:cNvPr>
        <p:cNvGrpSpPr/>
        <p:nvPr/>
      </p:nvGrpSpPr>
      <p:grpSpPr>
        <a:xfrm>
          <a:off x="0" y="0"/>
          <a:ext cx="0" cy="0"/>
          <a:chOff x="0" y="0"/>
          <a:chExt cx="0" cy="0"/>
        </a:xfrm>
      </p:grpSpPr>
      <p:pic>
        <p:nvPicPr>
          <p:cNvPr id="29" name="Picture 28" descr="A white icon with a gear and a check mark&#10;&#10;Description automatically generated">
            <a:extLst>
              <a:ext uri="{FF2B5EF4-FFF2-40B4-BE49-F238E27FC236}">
                <a16:creationId xmlns:a16="http://schemas.microsoft.com/office/drawing/2014/main" id="{C615A5DB-2813-C9FD-6B68-0044EFC782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sp>
        <p:nvSpPr>
          <p:cNvPr id="8" name="TextBox 7">
            <a:extLst>
              <a:ext uri="{FF2B5EF4-FFF2-40B4-BE49-F238E27FC236}">
                <a16:creationId xmlns:a16="http://schemas.microsoft.com/office/drawing/2014/main" id="{A8E2EDD6-C5FB-BA5B-0296-273E5FEF6CE0}"/>
              </a:ext>
            </a:extLst>
          </p:cNvPr>
          <p:cNvSpPr txBox="1"/>
          <p:nvPr/>
        </p:nvSpPr>
        <p:spPr>
          <a:xfrm>
            <a:off x="297136" y="380791"/>
            <a:ext cx="8306018" cy="584775"/>
          </a:xfrm>
          <a:prstGeom prst="rect">
            <a:avLst/>
          </a:prstGeom>
          <a:noFill/>
        </p:spPr>
        <p:txBody>
          <a:bodyPr wrap="square">
            <a:spAutoFit/>
          </a:bodyPr>
          <a:lstStyle/>
          <a:p>
            <a:r>
              <a:rPr lang="en-IN" sz="3200" b="1">
                <a:solidFill>
                  <a:srgbClr val="F72283"/>
                </a:solidFill>
              </a:rPr>
              <a:t>Acceptable Evidence of Funds</a:t>
            </a:r>
          </a:p>
        </p:txBody>
      </p:sp>
      <p:sp>
        <p:nvSpPr>
          <p:cNvPr id="21" name="TextBox 20">
            <a:extLst>
              <a:ext uri="{FF2B5EF4-FFF2-40B4-BE49-F238E27FC236}">
                <a16:creationId xmlns:a16="http://schemas.microsoft.com/office/drawing/2014/main" id="{71D9D939-B12C-F249-5A88-95EE9CC1E7CB}"/>
              </a:ext>
            </a:extLst>
          </p:cNvPr>
          <p:cNvSpPr txBox="1"/>
          <p:nvPr/>
        </p:nvSpPr>
        <p:spPr>
          <a:xfrm>
            <a:off x="297136" y="1455240"/>
            <a:ext cx="11597728" cy="4585871"/>
          </a:xfrm>
          <a:prstGeom prst="rect">
            <a:avLst/>
          </a:prstGeom>
          <a:noFill/>
        </p:spPr>
        <p:txBody>
          <a:bodyPr wrap="square">
            <a:spAutoFit/>
          </a:bodyPr>
          <a:lstStyle/>
          <a:p>
            <a:pPr marL="342900" indent="-342900" algn="just">
              <a:buFont typeface="+mj-lt"/>
              <a:buAutoNum type="arabicPeriod"/>
            </a:pPr>
            <a:r>
              <a:rPr lang="en-US" dirty="0">
                <a:solidFill>
                  <a:srgbClr val="2E3194"/>
                </a:solidFill>
              </a:rPr>
              <a:t>Education Loan sanction letter from nationalized or multi nationalized bank</a:t>
            </a:r>
          </a:p>
          <a:p>
            <a:pPr marL="342900" indent="-342900" algn="just">
              <a:buFont typeface="+mj-lt"/>
              <a:buAutoNum type="arabicPeriod"/>
            </a:pPr>
            <a:endParaRPr lang="en-US" dirty="0">
              <a:solidFill>
                <a:srgbClr val="2E3194"/>
              </a:solidFill>
            </a:endParaRPr>
          </a:p>
          <a:p>
            <a:pPr marL="342900" indent="-342900" algn="just">
              <a:buFont typeface="+mj-lt"/>
              <a:buAutoNum type="arabicPeriod"/>
            </a:pPr>
            <a:r>
              <a:rPr lang="en-US" dirty="0">
                <a:solidFill>
                  <a:srgbClr val="2E3194"/>
                </a:solidFill>
              </a:rPr>
              <a:t>Latest bank account statements for the past 6 months. It should not be more than 1 week old at the time of lodgment of application</a:t>
            </a:r>
          </a:p>
          <a:p>
            <a:pPr marL="342900" indent="-342900" algn="just">
              <a:buFont typeface="+mj-lt"/>
              <a:buAutoNum type="arabicPeriod"/>
            </a:pPr>
            <a:endParaRPr lang="en-US" dirty="0">
              <a:solidFill>
                <a:srgbClr val="2E3194"/>
              </a:solidFill>
            </a:endParaRPr>
          </a:p>
          <a:p>
            <a:pPr marL="342900" indent="-342900" algn="just">
              <a:buFont typeface="+mj-lt"/>
              <a:buAutoNum type="arabicPeriod"/>
            </a:pPr>
            <a:r>
              <a:rPr lang="en-US" dirty="0">
                <a:solidFill>
                  <a:srgbClr val="2E3194"/>
                </a:solidFill>
              </a:rPr>
              <a:t>Fixed deposits copy and balance certificate from bank</a:t>
            </a:r>
          </a:p>
          <a:p>
            <a:pPr marL="342900" indent="-342900" algn="just">
              <a:buFont typeface="+mj-lt"/>
              <a:buAutoNum type="arabicPeriod"/>
            </a:pPr>
            <a:endParaRPr lang="en-US" dirty="0">
              <a:solidFill>
                <a:srgbClr val="2E3194"/>
              </a:solidFill>
            </a:endParaRPr>
          </a:p>
          <a:p>
            <a:pPr marL="342900" indent="-342900" algn="just">
              <a:buFont typeface="+mj-lt"/>
              <a:buAutoNum type="arabicPeriod"/>
            </a:pPr>
            <a:r>
              <a:rPr lang="en-US" dirty="0">
                <a:solidFill>
                  <a:srgbClr val="2E3194"/>
                </a:solidFill>
              </a:rPr>
              <a:t>PPF/ PF/ GPF withdrawable amount</a:t>
            </a:r>
          </a:p>
          <a:p>
            <a:pPr marL="342900" indent="-342900" algn="just">
              <a:buFont typeface="+mj-lt"/>
              <a:buAutoNum type="arabicPeriod"/>
            </a:pPr>
            <a:endParaRPr lang="en-US" dirty="0">
              <a:solidFill>
                <a:srgbClr val="2E3194"/>
              </a:solidFill>
            </a:endParaRPr>
          </a:p>
          <a:p>
            <a:pPr marL="342900" indent="-342900" algn="just">
              <a:buFont typeface="+mj-lt"/>
              <a:buAutoNum type="arabicPeriod"/>
            </a:pPr>
            <a:endParaRPr lang="en-US" dirty="0">
              <a:solidFill>
                <a:srgbClr val="2E3194"/>
              </a:solidFill>
            </a:endParaRPr>
          </a:p>
          <a:p>
            <a:pPr algn="just"/>
            <a:r>
              <a:rPr lang="en-US" sz="1400" dirty="0">
                <a:solidFill>
                  <a:srgbClr val="2E3194"/>
                </a:solidFill>
              </a:rPr>
              <a:t>** Parents and only immediate relatives (blood relations) should ideally sponsor the student.</a:t>
            </a:r>
          </a:p>
          <a:p>
            <a:pPr algn="just"/>
            <a:endParaRPr lang="en-US" sz="1400" dirty="0">
              <a:solidFill>
                <a:srgbClr val="2E3194"/>
              </a:solidFill>
            </a:endParaRPr>
          </a:p>
          <a:p>
            <a:pPr algn="just"/>
            <a:r>
              <a:rPr lang="en-US" sz="1400" dirty="0">
                <a:solidFill>
                  <a:srgbClr val="2E3194"/>
                </a:solidFill>
              </a:rPr>
              <a:t>** The funds should be at least six months old. If recent funds are to be shown then documentary evidence in support of every instance of recent deposits should be provided.</a:t>
            </a:r>
          </a:p>
          <a:p>
            <a:pPr algn="just"/>
            <a:endParaRPr lang="en-US" sz="1400" dirty="0">
              <a:solidFill>
                <a:srgbClr val="2E3194"/>
              </a:solidFill>
            </a:endParaRPr>
          </a:p>
          <a:p>
            <a:pPr algn="just"/>
            <a:r>
              <a:rPr lang="en-US" sz="1400" dirty="0">
                <a:solidFill>
                  <a:srgbClr val="2E3194"/>
                </a:solidFill>
              </a:rPr>
              <a:t>** Evidence of source of income of the student’s financial sponsors to be provided. The sponsors must provide documentary evidence of their identity including date of birth, proof of relationship with student and full contact details including telephone numbers.</a:t>
            </a:r>
            <a:endParaRPr lang="en-IN" sz="1400" dirty="0">
              <a:solidFill>
                <a:srgbClr val="2E3194"/>
              </a:solidFill>
            </a:endParaRPr>
          </a:p>
        </p:txBody>
      </p:sp>
    </p:spTree>
    <p:extLst>
      <p:ext uri="{BB962C8B-B14F-4D97-AF65-F5344CB8AC3E}">
        <p14:creationId xmlns:p14="http://schemas.microsoft.com/office/powerpoint/2010/main" val="160629719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6DE3F-EC50-74A6-BDB4-BA67991B6070}"/>
            </a:ext>
          </a:extLst>
        </p:cNvPr>
        <p:cNvGrpSpPr/>
        <p:nvPr/>
      </p:nvGrpSpPr>
      <p:grpSpPr>
        <a:xfrm>
          <a:off x="0" y="0"/>
          <a:ext cx="0" cy="0"/>
          <a:chOff x="0" y="0"/>
          <a:chExt cx="0" cy="0"/>
        </a:xfrm>
      </p:grpSpPr>
      <p:pic>
        <p:nvPicPr>
          <p:cNvPr id="29" name="Picture 28" descr="A white icon with a gear and a check mark&#10;&#10;Description automatically generated">
            <a:extLst>
              <a:ext uri="{FF2B5EF4-FFF2-40B4-BE49-F238E27FC236}">
                <a16:creationId xmlns:a16="http://schemas.microsoft.com/office/drawing/2014/main" id="{2E87100B-5FCB-4D28-6416-4E40211CEE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sp>
        <p:nvSpPr>
          <p:cNvPr id="8" name="TextBox 7">
            <a:extLst>
              <a:ext uri="{FF2B5EF4-FFF2-40B4-BE49-F238E27FC236}">
                <a16:creationId xmlns:a16="http://schemas.microsoft.com/office/drawing/2014/main" id="{6A68CDCF-073A-9F4F-130B-161690E409CC}"/>
              </a:ext>
            </a:extLst>
          </p:cNvPr>
          <p:cNvSpPr txBox="1"/>
          <p:nvPr/>
        </p:nvSpPr>
        <p:spPr>
          <a:xfrm>
            <a:off x="297135" y="369905"/>
            <a:ext cx="11364981" cy="1077218"/>
          </a:xfrm>
          <a:prstGeom prst="rect">
            <a:avLst/>
          </a:prstGeom>
          <a:noFill/>
        </p:spPr>
        <p:txBody>
          <a:bodyPr wrap="square">
            <a:spAutoFit/>
          </a:bodyPr>
          <a:lstStyle/>
          <a:p>
            <a:pPr algn="ctr"/>
            <a:r>
              <a:rPr lang="en-US" sz="3200" b="1" dirty="0">
                <a:solidFill>
                  <a:srgbClr val="F72283"/>
                </a:solidFill>
              </a:rPr>
              <a:t>What can an Acceptable Payment Plan</a:t>
            </a:r>
          </a:p>
          <a:p>
            <a:pPr algn="ctr"/>
            <a:r>
              <a:rPr lang="en-US" sz="3200" b="1" dirty="0">
                <a:solidFill>
                  <a:srgbClr val="F72283"/>
                </a:solidFill>
              </a:rPr>
              <a:t>can include?</a:t>
            </a:r>
            <a:endParaRPr lang="en-IN" sz="3200" b="1" dirty="0">
              <a:solidFill>
                <a:srgbClr val="F72283"/>
              </a:solidFill>
            </a:endParaRPr>
          </a:p>
        </p:txBody>
      </p:sp>
      <p:sp>
        <p:nvSpPr>
          <p:cNvPr id="21" name="TextBox 20">
            <a:extLst>
              <a:ext uri="{FF2B5EF4-FFF2-40B4-BE49-F238E27FC236}">
                <a16:creationId xmlns:a16="http://schemas.microsoft.com/office/drawing/2014/main" id="{0B7EA983-A175-5430-0DA5-1007BAE69A2D}"/>
              </a:ext>
            </a:extLst>
          </p:cNvPr>
          <p:cNvSpPr txBox="1"/>
          <p:nvPr/>
        </p:nvSpPr>
        <p:spPr>
          <a:xfrm>
            <a:off x="297136" y="1612731"/>
            <a:ext cx="8306018" cy="4203587"/>
          </a:xfrm>
          <a:prstGeom prst="rect">
            <a:avLst/>
          </a:prstGeom>
          <a:noFill/>
        </p:spPr>
        <p:txBody>
          <a:bodyPr wrap="square">
            <a:spAutoFit/>
          </a:bodyPr>
          <a:lstStyle/>
          <a:p>
            <a:pPr marL="342900" indent="-342900">
              <a:lnSpc>
                <a:spcPct val="150000"/>
              </a:lnSpc>
              <a:buFont typeface="+mj-lt"/>
              <a:buAutoNum type="arabicPeriod"/>
            </a:pPr>
            <a:r>
              <a:rPr lang="en-US" dirty="0">
                <a:solidFill>
                  <a:srgbClr val="2E3194"/>
                </a:solidFill>
              </a:rPr>
              <a:t>NSC is due for maturity in the following year</a:t>
            </a:r>
          </a:p>
          <a:p>
            <a:pPr marL="342900" indent="-342900">
              <a:lnSpc>
                <a:spcPct val="150000"/>
              </a:lnSpc>
              <a:buFont typeface="+mj-lt"/>
              <a:buAutoNum type="arabicPeriod"/>
            </a:pPr>
            <a:r>
              <a:rPr lang="en-US" dirty="0">
                <a:solidFill>
                  <a:srgbClr val="2E3194"/>
                </a:solidFill>
              </a:rPr>
              <a:t>LIC is due for maturity in the following year</a:t>
            </a:r>
          </a:p>
          <a:p>
            <a:pPr marL="342900" indent="-342900">
              <a:lnSpc>
                <a:spcPct val="150000"/>
              </a:lnSpc>
              <a:buFont typeface="+mj-lt"/>
              <a:buAutoNum type="arabicPeriod"/>
            </a:pPr>
            <a:r>
              <a:rPr lang="en-US" dirty="0">
                <a:solidFill>
                  <a:srgbClr val="2E3194"/>
                </a:solidFill>
              </a:rPr>
              <a:t>Land documents are required</a:t>
            </a:r>
          </a:p>
          <a:p>
            <a:pPr marL="342900" indent="-342900">
              <a:lnSpc>
                <a:spcPct val="150000"/>
              </a:lnSpc>
              <a:buFont typeface="+mj-lt"/>
              <a:buAutoNum type="arabicPeriod"/>
            </a:pPr>
            <a:r>
              <a:rPr lang="en-US" dirty="0">
                <a:solidFill>
                  <a:srgbClr val="2E3194"/>
                </a:solidFill>
              </a:rPr>
              <a:t>Form 16 of the Sponsor shows the income and saving patterns.</a:t>
            </a:r>
          </a:p>
          <a:p>
            <a:pPr marL="342900" indent="-342900">
              <a:lnSpc>
                <a:spcPct val="150000"/>
              </a:lnSpc>
              <a:buFont typeface="+mj-lt"/>
              <a:buAutoNum type="arabicPeriod"/>
            </a:pPr>
            <a:r>
              <a:rPr lang="en-US" dirty="0">
                <a:solidFill>
                  <a:srgbClr val="2E3194"/>
                </a:solidFill>
              </a:rPr>
              <a:t>EPF or GPF accumulated over a period of 1 year</a:t>
            </a:r>
          </a:p>
          <a:p>
            <a:pPr marL="342900" indent="-342900">
              <a:lnSpc>
                <a:spcPct val="150000"/>
              </a:lnSpc>
              <a:buFont typeface="+mj-lt"/>
              <a:buAutoNum type="arabicPeriod"/>
            </a:pPr>
            <a:r>
              <a:rPr lang="en-US" dirty="0">
                <a:solidFill>
                  <a:srgbClr val="2E3194"/>
                </a:solidFill>
              </a:rPr>
              <a:t>Fixed Deposits.</a:t>
            </a:r>
          </a:p>
          <a:p>
            <a:pPr marL="342900" indent="-342900">
              <a:lnSpc>
                <a:spcPct val="150000"/>
              </a:lnSpc>
              <a:buFont typeface="+mj-lt"/>
              <a:buAutoNum type="arabicPeriod"/>
            </a:pPr>
            <a:r>
              <a:rPr lang="en-US" dirty="0">
                <a:solidFill>
                  <a:srgbClr val="2E3194"/>
                </a:solidFill>
              </a:rPr>
              <a:t>Immovable Property evidence</a:t>
            </a:r>
          </a:p>
          <a:p>
            <a:pPr marL="342900" indent="-342900">
              <a:lnSpc>
                <a:spcPct val="150000"/>
              </a:lnSpc>
              <a:buFont typeface="+mj-lt"/>
              <a:buAutoNum type="arabicPeriod"/>
            </a:pPr>
            <a:endParaRPr lang="en-US" dirty="0">
              <a:solidFill>
                <a:srgbClr val="2E3194"/>
              </a:solidFill>
            </a:endParaRPr>
          </a:p>
          <a:p>
            <a:pPr>
              <a:lnSpc>
                <a:spcPct val="150000"/>
              </a:lnSpc>
            </a:pPr>
            <a:r>
              <a:rPr lang="en-US" dirty="0">
                <a:solidFill>
                  <a:srgbClr val="2E3194"/>
                </a:solidFill>
              </a:rPr>
              <a:t>* </a:t>
            </a:r>
            <a:r>
              <a:rPr lang="en-US" b="1" dirty="0">
                <a:solidFill>
                  <a:srgbClr val="2E3194"/>
                </a:solidFill>
              </a:rPr>
              <a:t>Please note that Immigration New Zealand (INZ) do not accept movable property as the acceptable payment plan</a:t>
            </a:r>
            <a:endParaRPr lang="en-IN" sz="1400" b="1" dirty="0">
              <a:solidFill>
                <a:srgbClr val="2E3194"/>
              </a:solidFill>
            </a:endParaRPr>
          </a:p>
        </p:txBody>
      </p:sp>
    </p:spTree>
    <p:extLst>
      <p:ext uri="{BB962C8B-B14F-4D97-AF65-F5344CB8AC3E}">
        <p14:creationId xmlns:p14="http://schemas.microsoft.com/office/powerpoint/2010/main" val="86176989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2082E-99EB-E8B3-7977-CBC9688F82E3}"/>
            </a:ext>
          </a:extLst>
        </p:cNvPr>
        <p:cNvGrpSpPr/>
        <p:nvPr/>
      </p:nvGrpSpPr>
      <p:grpSpPr>
        <a:xfrm>
          <a:off x="0" y="0"/>
          <a:ext cx="0" cy="0"/>
          <a:chOff x="0" y="0"/>
          <a:chExt cx="0" cy="0"/>
        </a:xfrm>
      </p:grpSpPr>
      <p:pic>
        <p:nvPicPr>
          <p:cNvPr id="29" name="Picture 28" descr="A white icon with a gear and a check mark&#10;&#10;Description automatically generated">
            <a:extLst>
              <a:ext uri="{FF2B5EF4-FFF2-40B4-BE49-F238E27FC236}">
                <a16:creationId xmlns:a16="http://schemas.microsoft.com/office/drawing/2014/main" id="{FF0153F9-3269-755B-6E75-41D9CFE796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154" y="1578772"/>
            <a:ext cx="2297648" cy="2280425"/>
          </a:xfrm>
          <a:prstGeom prst="rect">
            <a:avLst/>
          </a:prstGeom>
        </p:spPr>
      </p:pic>
      <p:sp>
        <p:nvSpPr>
          <p:cNvPr id="8" name="TextBox 7">
            <a:extLst>
              <a:ext uri="{FF2B5EF4-FFF2-40B4-BE49-F238E27FC236}">
                <a16:creationId xmlns:a16="http://schemas.microsoft.com/office/drawing/2014/main" id="{D13B31A9-3CB1-3AE7-F3F6-18F5540F9DD8}"/>
              </a:ext>
            </a:extLst>
          </p:cNvPr>
          <p:cNvSpPr txBox="1"/>
          <p:nvPr/>
        </p:nvSpPr>
        <p:spPr>
          <a:xfrm>
            <a:off x="497987" y="1443841"/>
            <a:ext cx="10544085" cy="4247317"/>
          </a:xfrm>
          <a:prstGeom prst="rect">
            <a:avLst/>
          </a:prstGeom>
          <a:noFill/>
        </p:spPr>
        <p:txBody>
          <a:bodyPr wrap="square">
            <a:spAutoFit/>
          </a:bodyPr>
          <a:lstStyle/>
          <a:p>
            <a:pPr algn="just"/>
            <a:r>
              <a:rPr lang="en-US" dirty="0">
                <a:solidFill>
                  <a:srgbClr val="2E3194"/>
                </a:solidFill>
              </a:rPr>
              <a:t>Students who have successfully completed in New Zealand a qualification that would qualify for Graduate Job Search Work Visa have to apply within 3 months after the end date of the student visa for that qualification.</a:t>
            </a:r>
          </a:p>
          <a:p>
            <a:pPr algn="just"/>
            <a:endParaRPr lang="en-US" dirty="0">
              <a:solidFill>
                <a:srgbClr val="2E3194"/>
              </a:solidFill>
            </a:endParaRPr>
          </a:p>
          <a:p>
            <a:pPr algn="just"/>
            <a:r>
              <a:rPr lang="en-US" b="1" dirty="0">
                <a:solidFill>
                  <a:srgbClr val="2E3194"/>
                </a:solidFill>
              </a:rPr>
              <a:t>Students will be granted a work visa on following conditions:</a:t>
            </a:r>
          </a:p>
          <a:p>
            <a:pPr marL="342900" indent="-342900" algn="just">
              <a:buFont typeface="+mj-lt"/>
              <a:buAutoNum type="arabicPeriod"/>
            </a:pPr>
            <a:endParaRPr lang="en-US" dirty="0">
              <a:solidFill>
                <a:srgbClr val="2E3194"/>
              </a:solidFill>
            </a:endParaRPr>
          </a:p>
          <a:p>
            <a:pPr marL="342900" indent="-342900" algn="just">
              <a:buFont typeface="+mj-lt"/>
              <a:buAutoNum type="arabicPeriod"/>
            </a:pPr>
            <a:r>
              <a:rPr lang="en-US" dirty="0">
                <a:solidFill>
                  <a:srgbClr val="2E3194"/>
                </a:solidFill>
              </a:rPr>
              <a:t>Applicants must provide a completed work visa application form and fee</a:t>
            </a:r>
          </a:p>
          <a:p>
            <a:pPr marL="342900" indent="-342900" algn="just">
              <a:buFont typeface="+mj-lt"/>
              <a:buAutoNum type="arabicPeriod"/>
            </a:pPr>
            <a:endParaRPr lang="en-US" dirty="0">
              <a:solidFill>
                <a:srgbClr val="2E3194"/>
              </a:solidFill>
            </a:endParaRPr>
          </a:p>
          <a:p>
            <a:pPr marL="342900" indent="-342900" algn="just">
              <a:buFont typeface="+mj-lt"/>
              <a:buAutoNum type="arabicPeriod"/>
            </a:pPr>
            <a:r>
              <a:rPr lang="en-US" dirty="0">
                <a:solidFill>
                  <a:srgbClr val="2E3194"/>
                </a:solidFill>
              </a:rPr>
              <a:t>Evidence that they have successfully completed a qualification in New Zealand that meets the study to work qualification requirements.</a:t>
            </a:r>
          </a:p>
          <a:p>
            <a:pPr marL="342900" indent="-342900" algn="just">
              <a:buFont typeface="+mj-lt"/>
              <a:buAutoNum type="arabicPeriod"/>
            </a:pPr>
            <a:endParaRPr lang="en-US" dirty="0">
              <a:solidFill>
                <a:srgbClr val="2E3194"/>
              </a:solidFill>
            </a:endParaRPr>
          </a:p>
          <a:p>
            <a:pPr marL="342900" indent="-342900" algn="just">
              <a:buFont typeface="+mj-lt"/>
              <a:buAutoNum type="arabicPeriod"/>
            </a:pPr>
            <a:r>
              <a:rPr lang="en-US" dirty="0">
                <a:solidFill>
                  <a:srgbClr val="2E3194"/>
                </a:solidFill>
              </a:rPr>
              <a:t>Evidence that they have a minimum of $5000 in funds available to maintain themselves during their stay in New Zealand.</a:t>
            </a:r>
          </a:p>
          <a:p>
            <a:pPr marL="342900" indent="-342900" algn="just">
              <a:buFont typeface="+mj-lt"/>
              <a:buAutoNum type="arabicPeriod"/>
            </a:pPr>
            <a:endParaRPr lang="en-US" dirty="0">
              <a:solidFill>
                <a:srgbClr val="2E3194"/>
              </a:solidFill>
            </a:endParaRPr>
          </a:p>
          <a:p>
            <a:pPr marL="342900" indent="-342900" algn="just">
              <a:buFont typeface="+mj-lt"/>
              <a:buAutoNum type="arabicPeriod"/>
            </a:pPr>
            <a:r>
              <a:rPr lang="en-US" dirty="0">
                <a:solidFill>
                  <a:srgbClr val="2E3194"/>
                </a:solidFill>
              </a:rPr>
              <a:t>Evidence of an offer of employment is not required.</a:t>
            </a:r>
            <a:endParaRPr lang="en-IN" dirty="0">
              <a:solidFill>
                <a:srgbClr val="2E3194"/>
              </a:solidFill>
            </a:endParaRPr>
          </a:p>
        </p:txBody>
      </p:sp>
      <p:sp>
        <p:nvSpPr>
          <p:cNvPr id="22" name="TextBox 21">
            <a:extLst>
              <a:ext uri="{FF2B5EF4-FFF2-40B4-BE49-F238E27FC236}">
                <a16:creationId xmlns:a16="http://schemas.microsoft.com/office/drawing/2014/main" id="{7CDD17D8-E3C3-1A85-34F7-DD3B172B7A10}"/>
              </a:ext>
            </a:extLst>
          </p:cNvPr>
          <p:cNvSpPr txBox="1"/>
          <p:nvPr/>
        </p:nvSpPr>
        <p:spPr>
          <a:xfrm>
            <a:off x="497988" y="266518"/>
            <a:ext cx="6096000" cy="584775"/>
          </a:xfrm>
          <a:prstGeom prst="rect">
            <a:avLst/>
          </a:prstGeom>
          <a:noFill/>
        </p:spPr>
        <p:txBody>
          <a:bodyPr wrap="square">
            <a:spAutoFit/>
          </a:bodyPr>
          <a:lstStyle/>
          <a:p>
            <a:r>
              <a:rPr lang="en-US" sz="3200" b="1">
                <a:solidFill>
                  <a:srgbClr val="F72283"/>
                </a:solidFill>
              </a:rPr>
              <a:t>Job Search Work Visa</a:t>
            </a:r>
          </a:p>
        </p:txBody>
      </p:sp>
    </p:spTree>
    <p:extLst>
      <p:ext uri="{BB962C8B-B14F-4D97-AF65-F5344CB8AC3E}">
        <p14:creationId xmlns:p14="http://schemas.microsoft.com/office/powerpoint/2010/main" val="13688467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8D5C3E4B-CE40-E208-7212-731D4B3F0447}"/>
              </a:ext>
            </a:extLst>
          </p:cNvPr>
          <p:cNvSpPr txBox="1"/>
          <p:nvPr/>
        </p:nvSpPr>
        <p:spPr>
          <a:xfrm>
            <a:off x="1012489" y="1772529"/>
            <a:ext cx="6344913" cy="1107996"/>
          </a:xfrm>
          <a:prstGeom prst="rect">
            <a:avLst/>
          </a:prstGeom>
          <a:noFill/>
        </p:spPr>
        <p:txBody>
          <a:bodyPr wrap="square" rtlCol="0">
            <a:spAutoFit/>
          </a:bodyPr>
          <a:lstStyle/>
          <a:p>
            <a:r>
              <a:rPr lang="en-IN" sz="6600" b="1" dirty="0">
                <a:solidFill>
                  <a:srgbClr val="F83E93"/>
                </a:solidFill>
                <a:latin typeface="Montserrat" panose="00000500000000000000" pitchFamily="50" charset="0"/>
              </a:rPr>
              <a:t>Thank you !</a:t>
            </a:r>
          </a:p>
        </p:txBody>
      </p:sp>
      <p:grpSp>
        <p:nvGrpSpPr>
          <p:cNvPr id="11" name="Group 10">
            <a:extLst>
              <a:ext uri="{FF2B5EF4-FFF2-40B4-BE49-F238E27FC236}">
                <a16:creationId xmlns:a16="http://schemas.microsoft.com/office/drawing/2014/main" id="{5A13C499-6A3E-7A8F-0581-04AF06D345BA}"/>
              </a:ext>
            </a:extLst>
          </p:cNvPr>
          <p:cNvGrpSpPr/>
          <p:nvPr/>
        </p:nvGrpSpPr>
        <p:grpSpPr>
          <a:xfrm>
            <a:off x="6982205" y="-828032"/>
            <a:ext cx="3496502" cy="5201122"/>
            <a:chOff x="7444792" y="-956345"/>
            <a:chExt cx="3008786" cy="4432439"/>
          </a:xfrm>
        </p:grpSpPr>
        <p:sp>
          <p:nvSpPr>
            <p:cNvPr id="12" name="Freeform: Shape 5">
              <a:extLst>
                <a:ext uri="{FF2B5EF4-FFF2-40B4-BE49-F238E27FC236}">
                  <a16:creationId xmlns:a16="http://schemas.microsoft.com/office/drawing/2014/main" id="{99773ECB-4EF7-D5CA-22E8-4B79C5543DE0}"/>
                </a:ext>
              </a:extLst>
            </p:cNvPr>
            <p:cNvSpPr/>
            <p:nvPr/>
          </p:nvSpPr>
          <p:spPr>
            <a:xfrm>
              <a:off x="8186278" y="337136"/>
              <a:ext cx="1525813" cy="762906"/>
            </a:xfrm>
            <a:custGeom>
              <a:avLst/>
              <a:gdLst>
                <a:gd name="connsiteX0" fmla="*/ 1525814 w 1525813"/>
                <a:gd name="connsiteY0" fmla="*/ 762907 h 762906"/>
                <a:gd name="connsiteX1" fmla="*/ 762907 w 1525813"/>
                <a:gd name="connsiteY1" fmla="*/ 0 h 762906"/>
                <a:gd name="connsiteX2" fmla="*/ 0 w 1525813"/>
                <a:gd name="connsiteY2" fmla="*/ 762907 h 762906"/>
                <a:gd name="connsiteX3" fmla="*/ 1525814 w 1525813"/>
                <a:gd name="connsiteY3" fmla="*/ 762907 h 762906"/>
              </a:gdLst>
              <a:ahLst/>
              <a:cxnLst>
                <a:cxn ang="0">
                  <a:pos x="connsiteX0" y="connsiteY0"/>
                </a:cxn>
                <a:cxn ang="0">
                  <a:pos x="connsiteX1" y="connsiteY1"/>
                </a:cxn>
                <a:cxn ang="0">
                  <a:pos x="connsiteX2" y="connsiteY2"/>
                </a:cxn>
                <a:cxn ang="0">
                  <a:pos x="connsiteX3" y="connsiteY3"/>
                </a:cxn>
              </a:cxnLst>
              <a:rect l="l" t="t" r="r" b="b"/>
              <a:pathLst>
                <a:path w="1525813" h="762906">
                  <a:moveTo>
                    <a:pt x="1525814" y="762907"/>
                  </a:moveTo>
                  <a:cubicBezTo>
                    <a:pt x="1525814" y="341084"/>
                    <a:pt x="1184730" y="0"/>
                    <a:pt x="762907" y="0"/>
                  </a:cubicBezTo>
                  <a:cubicBezTo>
                    <a:pt x="341084" y="0"/>
                    <a:pt x="0" y="341084"/>
                    <a:pt x="0" y="762907"/>
                  </a:cubicBezTo>
                  <a:lnTo>
                    <a:pt x="1525814" y="762907"/>
                  </a:lnTo>
                  <a:close/>
                </a:path>
              </a:pathLst>
            </a:custGeom>
            <a:solidFill>
              <a:srgbClr val="F83E93"/>
            </a:solidFill>
            <a:ln w="0" cap="flat">
              <a:noFill/>
              <a:prstDash val="solid"/>
              <a:miter/>
            </a:ln>
          </p:spPr>
          <p:txBody>
            <a:bodyPr rtlCol="0" anchor="ctr"/>
            <a:lstStyle/>
            <a:p>
              <a:endParaRPr lang="en-IN"/>
            </a:p>
          </p:txBody>
        </p:sp>
        <p:sp>
          <p:nvSpPr>
            <p:cNvPr id="13" name="Freeform: Shape 9">
              <a:extLst>
                <a:ext uri="{FF2B5EF4-FFF2-40B4-BE49-F238E27FC236}">
                  <a16:creationId xmlns:a16="http://schemas.microsoft.com/office/drawing/2014/main" id="{9BE177D2-F527-55FB-C902-DCCB7786E99A}"/>
                </a:ext>
              </a:extLst>
            </p:cNvPr>
            <p:cNvSpPr/>
            <p:nvPr/>
          </p:nvSpPr>
          <p:spPr>
            <a:xfrm>
              <a:off x="8949185" y="-956345"/>
              <a:ext cx="164774" cy="1293481"/>
            </a:xfrm>
            <a:custGeom>
              <a:avLst/>
              <a:gdLst>
                <a:gd name="connsiteX0" fmla="*/ 0 w 164774"/>
                <a:gd name="connsiteY0" fmla="*/ 1293482 h 1293481"/>
                <a:gd name="connsiteX1" fmla="*/ 0 w 164774"/>
                <a:gd name="connsiteY1" fmla="*/ 0 h 1293481"/>
              </a:gdLst>
              <a:ahLst/>
              <a:cxnLst>
                <a:cxn ang="0">
                  <a:pos x="connsiteX0" y="connsiteY0"/>
                </a:cxn>
                <a:cxn ang="0">
                  <a:pos x="connsiteX1" y="connsiteY1"/>
                </a:cxn>
              </a:cxnLst>
              <a:rect l="l" t="t" r="r" b="b"/>
              <a:pathLst>
                <a:path w="164774" h="1293481">
                  <a:moveTo>
                    <a:pt x="0" y="1293482"/>
                  </a:moveTo>
                  <a:lnTo>
                    <a:pt x="0" y="0"/>
                  </a:lnTo>
                </a:path>
              </a:pathLst>
            </a:custGeom>
            <a:ln w="41143" cap="flat">
              <a:solidFill>
                <a:srgbClr val="F83E93"/>
              </a:solidFill>
              <a:prstDash val="solid"/>
              <a:miter/>
            </a:ln>
          </p:spPr>
          <p:txBody>
            <a:bodyPr rtlCol="0" anchor="ctr"/>
            <a:lstStyle/>
            <a:p>
              <a:endParaRPr lang="en-IN"/>
            </a:p>
          </p:txBody>
        </p:sp>
        <p:sp>
          <p:nvSpPr>
            <p:cNvPr id="14" name="Freeform: Shape 10">
              <a:extLst>
                <a:ext uri="{FF2B5EF4-FFF2-40B4-BE49-F238E27FC236}">
                  <a16:creationId xmlns:a16="http://schemas.microsoft.com/office/drawing/2014/main" id="{C98A8154-1B47-149B-44D7-4AFA58A02645}"/>
                </a:ext>
              </a:extLst>
            </p:cNvPr>
            <p:cNvSpPr/>
            <p:nvPr/>
          </p:nvSpPr>
          <p:spPr>
            <a:xfrm>
              <a:off x="7444792" y="1100043"/>
              <a:ext cx="3008786" cy="2376051"/>
            </a:xfrm>
            <a:custGeom>
              <a:avLst/>
              <a:gdLst>
                <a:gd name="connsiteX0" fmla="*/ 3008787 w 3008786"/>
                <a:gd name="connsiteY0" fmla="*/ 2376052 h 2376051"/>
                <a:gd name="connsiteX1" fmla="*/ 0 w 3008786"/>
                <a:gd name="connsiteY1" fmla="*/ 2376052 h 2376051"/>
                <a:gd name="connsiteX2" fmla="*/ 741486 w 3008786"/>
                <a:gd name="connsiteY2" fmla="*/ 0 h 2376051"/>
                <a:gd name="connsiteX3" fmla="*/ 2267300 w 3008786"/>
                <a:gd name="connsiteY3" fmla="*/ 0 h 2376051"/>
                <a:gd name="connsiteX4" fmla="*/ 3008787 w 3008786"/>
                <a:gd name="connsiteY4" fmla="*/ 2376052 h 2376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8786" h="2376051">
                  <a:moveTo>
                    <a:pt x="3008787" y="2376052"/>
                  </a:moveTo>
                  <a:lnTo>
                    <a:pt x="0" y="2376052"/>
                  </a:lnTo>
                  <a:lnTo>
                    <a:pt x="741486" y="0"/>
                  </a:lnTo>
                  <a:lnTo>
                    <a:pt x="2267300" y="0"/>
                  </a:lnTo>
                  <a:lnTo>
                    <a:pt x="3008787" y="2376052"/>
                  </a:lnTo>
                  <a:close/>
                </a:path>
              </a:pathLst>
            </a:custGeom>
            <a:gradFill>
              <a:gsLst>
                <a:gs pos="0">
                  <a:srgbClr val="FDCFE4"/>
                </a:gs>
                <a:gs pos="100000">
                  <a:schemeClr val="bg1">
                    <a:alpha val="0"/>
                  </a:schemeClr>
                </a:gs>
              </a:gsLst>
              <a:lin ang="5400000" scaled="1"/>
            </a:gradFill>
            <a:ln w="0" cap="flat">
              <a:noFill/>
              <a:prstDash val="solid"/>
              <a:miter/>
            </a:ln>
          </p:spPr>
          <p:txBody>
            <a:bodyPr rtlCol="0" anchor="ctr"/>
            <a:lstStyle/>
            <a:p>
              <a:endParaRPr lang="en-IN"/>
            </a:p>
          </p:txBody>
        </p:sp>
      </p:grpSp>
      <p:sp>
        <p:nvSpPr>
          <p:cNvPr id="15" name="TextBox 14">
            <a:extLst>
              <a:ext uri="{FF2B5EF4-FFF2-40B4-BE49-F238E27FC236}">
                <a16:creationId xmlns:a16="http://schemas.microsoft.com/office/drawing/2014/main" id="{3E857023-D3E1-87F4-2995-DD3215360BF1}"/>
              </a:ext>
            </a:extLst>
          </p:cNvPr>
          <p:cNvSpPr txBox="1"/>
          <p:nvPr/>
        </p:nvSpPr>
        <p:spPr>
          <a:xfrm>
            <a:off x="6982205" y="3191227"/>
            <a:ext cx="4060271" cy="523220"/>
          </a:xfrm>
          <a:prstGeom prst="rect">
            <a:avLst/>
          </a:prstGeom>
          <a:noFill/>
        </p:spPr>
        <p:txBody>
          <a:bodyPr wrap="square" rtlCol="0">
            <a:spAutoFit/>
          </a:bodyPr>
          <a:lstStyle/>
          <a:p>
            <a:pPr algn="l"/>
            <a:r>
              <a:rPr lang="en-US" sz="2800" b="1" i="0" u="none" strike="noStrike" baseline="0" dirty="0">
                <a:solidFill>
                  <a:srgbClr val="F83E93"/>
                </a:solidFill>
                <a:latin typeface="Montserrat" pitchFamily="2" charset="0"/>
              </a:rPr>
              <a:t>Contact Details</a:t>
            </a:r>
          </a:p>
        </p:txBody>
      </p:sp>
      <p:sp>
        <p:nvSpPr>
          <p:cNvPr id="16" name="TextBox 15">
            <a:extLst>
              <a:ext uri="{FF2B5EF4-FFF2-40B4-BE49-F238E27FC236}">
                <a16:creationId xmlns:a16="http://schemas.microsoft.com/office/drawing/2014/main" id="{C922C5FA-5728-156B-5E34-57C0C6256815}"/>
              </a:ext>
            </a:extLst>
          </p:cNvPr>
          <p:cNvSpPr txBox="1"/>
          <p:nvPr/>
        </p:nvSpPr>
        <p:spPr>
          <a:xfrm>
            <a:off x="7084341" y="3808036"/>
            <a:ext cx="4703060" cy="523220"/>
          </a:xfrm>
          <a:prstGeom prst="rect">
            <a:avLst/>
          </a:prstGeom>
          <a:solidFill>
            <a:srgbClr val="F83E93"/>
          </a:solidFill>
        </p:spPr>
        <p:txBody>
          <a:bodyPr wrap="square" rtlCol="0">
            <a:spAutoFit/>
          </a:bodyPr>
          <a:lstStyle/>
          <a:p>
            <a:pPr algn="l"/>
            <a:r>
              <a:rPr lang="en-US" sz="2800" b="1" i="0" u="none" strike="noStrike" baseline="0" dirty="0">
                <a:solidFill>
                  <a:schemeClr val="bg1"/>
                </a:solidFill>
                <a:latin typeface="Montserrat" pitchFamily="2" charset="0"/>
              </a:rPr>
              <a:t>Naduni Basnayake</a:t>
            </a:r>
          </a:p>
        </p:txBody>
      </p:sp>
      <p:sp>
        <p:nvSpPr>
          <p:cNvPr id="17" name="TextBox 16">
            <a:extLst>
              <a:ext uri="{FF2B5EF4-FFF2-40B4-BE49-F238E27FC236}">
                <a16:creationId xmlns:a16="http://schemas.microsoft.com/office/drawing/2014/main" id="{144741D9-8DB6-3B0D-51B9-A965C446226A}"/>
              </a:ext>
            </a:extLst>
          </p:cNvPr>
          <p:cNvSpPr txBox="1"/>
          <p:nvPr/>
        </p:nvSpPr>
        <p:spPr>
          <a:xfrm>
            <a:off x="6791807" y="4427836"/>
            <a:ext cx="5288127" cy="461024"/>
          </a:xfrm>
          <a:prstGeom prst="rect">
            <a:avLst/>
          </a:prstGeom>
          <a:noFill/>
        </p:spPr>
        <p:txBody>
          <a:bodyPr wrap="square" rtlCol="0">
            <a:spAutoFit/>
          </a:bodyPr>
          <a:lstStyle/>
          <a:p>
            <a:pPr>
              <a:lnSpc>
                <a:spcPct val="150000"/>
              </a:lnSpc>
            </a:pPr>
            <a:r>
              <a:rPr lang="en-IN" sz="1800" b="1" dirty="0">
                <a:solidFill>
                  <a:srgbClr val="2E3192"/>
                </a:solidFill>
                <a:latin typeface="Montserrat" pitchFamily="2" charset="0"/>
                <a:ea typeface="Verdana" panose="020B0604030504040204" pitchFamily="34" charset="0"/>
              </a:rPr>
              <a:t>University Representative – QIB Campus</a:t>
            </a:r>
          </a:p>
        </p:txBody>
      </p:sp>
    </p:spTree>
    <p:extLst>
      <p:ext uri="{BB962C8B-B14F-4D97-AF65-F5344CB8AC3E}">
        <p14:creationId xmlns:p14="http://schemas.microsoft.com/office/powerpoint/2010/main" val="3022139452"/>
      </p:ext>
    </p:extLst>
  </p:cSld>
  <p:clrMapOvr>
    <a:masterClrMapping/>
  </p:clrMapOvr>
</p:sld>
</file>

<file path=ppt/theme/theme1.xml><?xml version="1.0" encoding="utf-8"?>
<a:theme xmlns:a="http://schemas.openxmlformats.org/drawingml/2006/main" name="Office Them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Custom 1">
      <a:majorFont>
        <a:latin typeface="Merriweather"/>
        <a:ea typeface=""/>
        <a:cs typeface=""/>
      </a:majorFont>
      <a:minorFont>
        <a:latin typeface="Merriweathe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01D85B5-04AA-4FEA-A38F-D901FACD7FDB}">
  <we:reference id="wa200005566" version="3.0.0.2" store="en-US" storeType="OMEX"/>
  <we:alternateReferences>
    <we:reference id="wa200005566" version="3.0.0.2" store="wa200005566"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122</TotalTime>
  <Words>9293</Words>
  <Application>Microsoft Office PowerPoint</Application>
  <PresentationFormat>Widescreen</PresentationFormat>
  <Paragraphs>1426</Paragraphs>
  <Slides>126</Slides>
  <Notes>82</Notes>
  <HiddenSlides>1</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126</vt:i4>
      </vt:variant>
    </vt:vector>
  </HeadingPairs>
  <TitlesOfParts>
    <vt:vector size="141" baseType="lpstr">
      <vt:lpstr>arial</vt:lpstr>
      <vt:lpstr>arial</vt:lpstr>
      <vt:lpstr>Barlow</vt:lpstr>
      <vt:lpstr>Calibri</vt:lpstr>
      <vt:lpstr>Cambria</vt:lpstr>
      <vt:lpstr>Gill Sans</vt:lpstr>
      <vt:lpstr>Merriweather</vt:lpstr>
      <vt:lpstr>Montserrat</vt:lpstr>
      <vt:lpstr>Montserrat Medium</vt:lpstr>
      <vt:lpstr>Noto Sans Symbols</vt:lpstr>
      <vt:lpstr>Play</vt:lpstr>
      <vt:lpstr>Poppins</vt:lpstr>
      <vt:lpstr>Times New Roman</vt:lpstr>
      <vt:lpstr>Wingdings</vt:lpstr>
      <vt:lpstr>Office Theme</vt:lpstr>
      <vt:lpstr>PowerPoint Presentation</vt:lpstr>
      <vt:lpstr>PowerPoint Presentation</vt:lpstr>
      <vt:lpstr>PowerPoint Presentation</vt:lpstr>
      <vt:lpstr>Australian States and Capitals</vt:lpstr>
      <vt:lpstr>PowerPoint Presentation</vt:lpstr>
      <vt:lpstr>PowerPoint Presentation</vt:lpstr>
      <vt:lpstr>PowerPoint Presentation</vt:lpstr>
      <vt:lpstr>PowerPoint Presentation</vt:lpstr>
      <vt:lpstr>PowerPoint Presentation</vt:lpstr>
      <vt:lpstr>PowerPoint Presentation</vt:lpstr>
      <vt:lpstr> Application Process Australia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Support from Us…</vt:lpstr>
      <vt:lpstr>PowerPoint Presentation</vt:lpstr>
      <vt:lpstr>PowerPoint Presentation</vt:lpstr>
      <vt:lpstr>PowerPoint Presentation</vt:lpstr>
      <vt:lpstr>PowerPoint Presentation</vt:lpstr>
      <vt:lpstr>PowerPoint Presentation</vt:lpstr>
      <vt:lpstr>Our Featured Universities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UG/U1 : </vt:lpstr>
      <vt:lpstr>PowerPoint Presentation</vt:lpstr>
      <vt:lpstr>PowerPoint Presentation</vt:lpstr>
      <vt:lpstr>PowerPoint Presentation</vt:lpstr>
      <vt:lpstr>PowerPoint Presentation</vt:lpstr>
      <vt:lpstr>UK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Aashvi Chourasia</dc:creator>
  <cp:lastModifiedBy>Naduni Basanayke</cp:lastModifiedBy>
  <cp:revision>75</cp:revision>
  <dcterms:created xsi:type="dcterms:W3CDTF">2023-04-27T11:50:05Z</dcterms:created>
  <dcterms:modified xsi:type="dcterms:W3CDTF">2024-06-21T08:46:43Z</dcterms:modified>
</cp:coreProperties>
</file>