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75.jpg" ContentType="image/jpeg"/>
  <Override PartName="/ppt/media/image94.jpg" ContentType="image/jpeg"/>
  <Override PartName="/ppt/media/image101.jpg" ContentType="image/jpeg"/>
  <Override PartName="/ppt/media/image107.jpg" ContentType="image/jpeg"/>
  <Override PartName="/ppt/media/image154.jpg" ContentType="image/jpeg"/>
  <Override PartName="/ppt/media/image156.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5" r:id="rId3"/>
    <p:sldId id="259" r:id="rId4"/>
    <p:sldId id="393" r:id="rId5"/>
    <p:sldId id="382" r:id="rId6"/>
    <p:sldId id="343" r:id="rId7"/>
    <p:sldId id="344" r:id="rId8"/>
    <p:sldId id="345" r:id="rId9"/>
    <p:sldId id="346" r:id="rId10"/>
    <p:sldId id="347" r:id="rId11"/>
    <p:sldId id="348" r:id="rId12"/>
    <p:sldId id="349" r:id="rId13"/>
    <p:sldId id="350" r:id="rId14"/>
    <p:sldId id="391" r:id="rId15"/>
    <p:sldId id="351" r:id="rId16"/>
    <p:sldId id="352" r:id="rId17"/>
    <p:sldId id="353" r:id="rId18"/>
    <p:sldId id="383" r:id="rId19"/>
    <p:sldId id="354" r:id="rId20"/>
    <p:sldId id="355" r:id="rId21"/>
    <p:sldId id="356" r:id="rId22"/>
    <p:sldId id="357" r:id="rId23"/>
    <p:sldId id="392" r:id="rId24"/>
    <p:sldId id="358" r:id="rId25"/>
    <p:sldId id="359" r:id="rId26"/>
    <p:sldId id="360" r:id="rId27"/>
    <p:sldId id="361" r:id="rId28"/>
    <p:sldId id="390" r:id="rId29"/>
    <p:sldId id="362" r:id="rId30"/>
    <p:sldId id="363" r:id="rId31"/>
    <p:sldId id="364" r:id="rId32"/>
    <p:sldId id="365" r:id="rId33"/>
    <p:sldId id="388" r:id="rId34"/>
    <p:sldId id="366" r:id="rId35"/>
    <p:sldId id="389" r:id="rId36"/>
    <p:sldId id="367" r:id="rId37"/>
    <p:sldId id="384" r:id="rId38"/>
    <p:sldId id="368" r:id="rId39"/>
    <p:sldId id="369" r:id="rId40"/>
    <p:sldId id="370" r:id="rId41"/>
    <p:sldId id="385" r:id="rId42"/>
    <p:sldId id="371" r:id="rId43"/>
    <p:sldId id="372" r:id="rId44"/>
    <p:sldId id="373" r:id="rId45"/>
    <p:sldId id="374" r:id="rId46"/>
    <p:sldId id="375" r:id="rId47"/>
    <p:sldId id="376" r:id="rId48"/>
    <p:sldId id="386" r:id="rId49"/>
    <p:sldId id="377" r:id="rId50"/>
    <p:sldId id="378" r:id="rId51"/>
    <p:sldId id="379" r:id="rId52"/>
    <p:sldId id="380" r:id="rId53"/>
    <p:sldId id="381" r:id="rId54"/>
    <p:sldId id="387" r:id="rId55"/>
    <p:sldId id="331" r:id="rId56"/>
    <p:sldId id="333" r:id="rId57"/>
    <p:sldId id="266" r:id="rId58"/>
    <p:sldId id="300" r:id="rId59"/>
    <p:sldId id="303" r:id="rId60"/>
    <p:sldId id="304" r:id="rId61"/>
    <p:sldId id="305" r:id="rId62"/>
    <p:sldId id="306" r:id="rId63"/>
    <p:sldId id="307" r:id="rId64"/>
    <p:sldId id="319" r:id="rId65"/>
    <p:sldId id="320" r:id="rId66"/>
    <p:sldId id="267" r:id="rId67"/>
    <p:sldId id="299" r:id="rId68"/>
    <p:sldId id="321" r:id="rId69"/>
    <p:sldId id="394" r:id="rId70"/>
    <p:sldId id="395" r:id="rId71"/>
    <p:sldId id="396" r:id="rId72"/>
    <p:sldId id="397" r:id="rId73"/>
    <p:sldId id="398" r:id="rId74"/>
    <p:sldId id="399" r:id="rId75"/>
    <p:sldId id="400" r:id="rId76"/>
    <p:sldId id="401" r:id="rId77"/>
    <p:sldId id="402" r:id="rId78"/>
    <p:sldId id="403" r:id="rId79"/>
    <p:sldId id="404" r:id="rId80"/>
    <p:sldId id="405" r:id="rId81"/>
    <p:sldId id="406" r:id="rId82"/>
    <p:sldId id="407" r:id="rId83"/>
    <p:sldId id="408" r:id="rId84"/>
    <p:sldId id="409" r:id="rId85"/>
    <p:sldId id="410" r:id="rId86"/>
    <p:sldId id="411" r:id="rId87"/>
    <p:sldId id="412" r:id="rId88"/>
    <p:sldId id="413" r:id="rId89"/>
    <p:sldId id="414" r:id="rId90"/>
    <p:sldId id="415" r:id="rId91"/>
    <p:sldId id="416" r:id="rId92"/>
    <p:sldId id="417" r:id="rId93"/>
    <p:sldId id="418" r:id="rId94"/>
    <p:sldId id="419" r:id="rId95"/>
    <p:sldId id="420" r:id="rId96"/>
    <p:sldId id="421" r:id="rId97"/>
    <p:sldId id="422" r:id="rId98"/>
    <p:sldId id="269" r:id="rId99"/>
    <p:sldId id="270" r:id="rId100"/>
    <p:sldId id="263" r:id="rId101"/>
    <p:sldId id="271" r:id="rId102"/>
    <p:sldId id="268" r:id="rId103"/>
    <p:sldId id="424" r:id="rId104"/>
    <p:sldId id="425" r:id="rId105"/>
    <p:sldId id="426" r:id="rId106"/>
    <p:sldId id="427" r:id="rId107"/>
    <p:sldId id="428" r:id="rId108"/>
    <p:sldId id="429" r:id="rId109"/>
    <p:sldId id="430" r:id="rId110"/>
    <p:sldId id="431" r:id="rId111"/>
    <p:sldId id="432" r:id="rId112"/>
    <p:sldId id="433" r:id="rId113"/>
    <p:sldId id="434" r:id="rId114"/>
    <p:sldId id="435" r:id="rId115"/>
    <p:sldId id="693" r:id="rId116"/>
    <p:sldId id="694" r:id="rId117"/>
    <p:sldId id="695" r:id="rId118"/>
    <p:sldId id="696" r:id="rId119"/>
    <p:sldId id="698" r:id="rId120"/>
    <p:sldId id="699" r:id="rId121"/>
    <p:sldId id="423" r:id="rId1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2B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630E1-76A7-E3D9-6122-7EA8A9E9DE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F44E64-F7B3-7938-4621-D5BB435DFA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D283D9-4057-C65F-4D5E-FA660BD6AA82}"/>
              </a:ext>
            </a:extLst>
          </p:cNvPr>
          <p:cNvSpPr>
            <a:spLocks noGrp="1"/>
          </p:cNvSpPr>
          <p:nvPr>
            <p:ph type="dt" sz="half" idx="10"/>
          </p:nvPr>
        </p:nvSpPr>
        <p:spPr/>
        <p:txBody>
          <a:bodyPr/>
          <a:lstStyle/>
          <a:p>
            <a:fld id="{E461F47A-935D-4D72-AD77-B701F4407C74}" type="datetimeFigureOut">
              <a:rPr lang="en-US" smtClean="0"/>
              <a:t>6/19/2024</a:t>
            </a:fld>
            <a:endParaRPr lang="en-US"/>
          </a:p>
        </p:txBody>
      </p:sp>
      <p:sp>
        <p:nvSpPr>
          <p:cNvPr id="5" name="Footer Placeholder 4">
            <a:extLst>
              <a:ext uri="{FF2B5EF4-FFF2-40B4-BE49-F238E27FC236}">
                <a16:creationId xmlns:a16="http://schemas.microsoft.com/office/drawing/2014/main" id="{C991DBC3-B671-3617-C6A8-B9B61EC9A1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B085F-B2D4-84EB-E73B-F397C656DAC8}"/>
              </a:ext>
            </a:extLst>
          </p:cNvPr>
          <p:cNvSpPr>
            <a:spLocks noGrp="1"/>
          </p:cNvSpPr>
          <p:nvPr>
            <p:ph type="sldNum" sz="quarter" idx="12"/>
          </p:nvPr>
        </p:nvSpPr>
        <p:spPr/>
        <p:txBody>
          <a:bodyPr/>
          <a:lstStyle/>
          <a:p>
            <a:fld id="{367F3DDF-95EF-4A8A-808A-AD08E344F9A1}" type="slidenum">
              <a:rPr lang="en-US" smtClean="0"/>
              <a:t>‹#›</a:t>
            </a:fld>
            <a:endParaRPr lang="en-US"/>
          </a:p>
        </p:txBody>
      </p:sp>
    </p:spTree>
    <p:extLst>
      <p:ext uri="{BB962C8B-B14F-4D97-AF65-F5344CB8AC3E}">
        <p14:creationId xmlns:p14="http://schemas.microsoft.com/office/powerpoint/2010/main" val="1466602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C6D7C-5FA1-7CC1-4853-A007EE89BC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C506D3-72D3-0E61-DC92-BE3F7B833C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D322BA-79BB-8232-D58C-ECC7DAB194DB}"/>
              </a:ext>
            </a:extLst>
          </p:cNvPr>
          <p:cNvSpPr>
            <a:spLocks noGrp="1"/>
          </p:cNvSpPr>
          <p:nvPr>
            <p:ph type="dt" sz="half" idx="10"/>
          </p:nvPr>
        </p:nvSpPr>
        <p:spPr/>
        <p:txBody>
          <a:bodyPr/>
          <a:lstStyle/>
          <a:p>
            <a:fld id="{E461F47A-935D-4D72-AD77-B701F4407C74}" type="datetimeFigureOut">
              <a:rPr lang="en-US" smtClean="0"/>
              <a:t>6/19/2024</a:t>
            </a:fld>
            <a:endParaRPr lang="en-US"/>
          </a:p>
        </p:txBody>
      </p:sp>
      <p:sp>
        <p:nvSpPr>
          <p:cNvPr id="5" name="Footer Placeholder 4">
            <a:extLst>
              <a:ext uri="{FF2B5EF4-FFF2-40B4-BE49-F238E27FC236}">
                <a16:creationId xmlns:a16="http://schemas.microsoft.com/office/drawing/2014/main" id="{11CD8D98-3283-A612-DB0B-1417DC3FA5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302F57-0643-DC3E-9D6F-EBB90A91D449}"/>
              </a:ext>
            </a:extLst>
          </p:cNvPr>
          <p:cNvSpPr>
            <a:spLocks noGrp="1"/>
          </p:cNvSpPr>
          <p:nvPr>
            <p:ph type="sldNum" sz="quarter" idx="12"/>
          </p:nvPr>
        </p:nvSpPr>
        <p:spPr/>
        <p:txBody>
          <a:bodyPr/>
          <a:lstStyle/>
          <a:p>
            <a:fld id="{367F3DDF-95EF-4A8A-808A-AD08E344F9A1}" type="slidenum">
              <a:rPr lang="en-US" smtClean="0"/>
              <a:t>‹#›</a:t>
            </a:fld>
            <a:endParaRPr lang="en-US"/>
          </a:p>
        </p:txBody>
      </p:sp>
    </p:spTree>
    <p:extLst>
      <p:ext uri="{BB962C8B-B14F-4D97-AF65-F5344CB8AC3E}">
        <p14:creationId xmlns:p14="http://schemas.microsoft.com/office/powerpoint/2010/main" val="3860635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49143-5418-32FA-77BB-19EFD90409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33B22B-64FB-FCA6-CCA2-BB92F91221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25F86F-DB5F-CE8B-2D9C-1B61953B1E9F}"/>
              </a:ext>
            </a:extLst>
          </p:cNvPr>
          <p:cNvSpPr>
            <a:spLocks noGrp="1"/>
          </p:cNvSpPr>
          <p:nvPr>
            <p:ph type="dt" sz="half" idx="10"/>
          </p:nvPr>
        </p:nvSpPr>
        <p:spPr/>
        <p:txBody>
          <a:bodyPr/>
          <a:lstStyle/>
          <a:p>
            <a:fld id="{E461F47A-935D-4D72-AD77-B701F4407C74}" type="datetimeFigureOut">
              <a:rPr lang="en-US" smtClean="0"/>
              <a:t>6/19/2024</a:t>
            </a:fld>
            <a:endParaRPr lang="en-US"/>
          </a:p>
        </p:txBody>
      </p:sp>
      <p:sp>
        <p:nvSpPr>
          <p:cNvPr id="5" name="Footer Placeholder 4">
            <a:extLst>
              <a:ext uri="{FF2B5EF4-FFF2-40B4-BE49-F238E27FC236}">
                <a16:creationId xmlns:a16="http://schemas.microsoft.com/office/drawing/2014/main" id="{4DA6EB8F-B027-AE88-57A9-DD6AC3B691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3F52F1-0C29-9DAE-E7B6-19A173981B98}"/>
              </a:ext>
            </a:extLst>
          </p:cNvPr>
          <p:cNvSpPr>
            <a:spLocks noGrp="1"/>
          </p:cNvSpPr>
          <p:nvPr>
            <p:ph type="sldNum" sz="quarter" idx="12"/>
          </p:nvPr>
        </p:nvSpPr>
        <p:spPr/>
        <p:txBody>
          <a:bodyPr/>
          <a:lstStyle/>
          <a:p>
            <a:fld id="{367F3DDF-95EF-4A8A-808A-AD08E344F9A1}" type="slidenum">
              <a:rPr lang="en-US" smtClean="0"/>
              <a:t>‹#›</a:t>
            </a:fld>
            <a:endParaRPr lang="en-US"/>
          </a:p>
        </p:txBody>
      </p:sp>
    </p:spTree>
    <p:extLst>
      <p:ext uri="{BB962C8B-B14F-4D97-AF65-F5344CB8AC3E}">
        <p14:creationId xmlns:p14="http://schemas.microsoft.com/office/powerpoint/2010/main" val="2698760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C784E-9E4F-7C76-ED0B-644FE323FC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9D825D-E092-FBBF-73A3-537275D887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31F2A1-C570-0D19-5497-CBED54B4C7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913BFE-3DE4-AA1D-C78E-63FC49A1DDAB}"/>
              </a:ext>
            </a:extLst>
          </p:cNvPr>
          <p:cNvSpPr>
            <a:spLocks noGrp="1"/>
          </p:cNvSpPr>
          <p:nvPr>
            <p:ph type="dt" sz="half" idx="10"/>
          </p:nvPr>
        </p:nvSpPr>
        <p:spPr/>
        <p:txBody>
          <a:bodyPr/>
          <a:lstStyle/>
          <a:p>
            <a:fld id="{E461F47A-935D-4D72-AD77-B701F4407C74}" type="datetimeFigureOut">
              <a:rPr lang="en-US" smtClean="0"/>
              <a:t>6/19/2024</a:t>
            </a:fld>
            <a:endParaRPr lang="en-US"/>
          </a:p>
        </p:txBody>
      </p:sp>
      <p:sp>
        <p:nvSpPr>
          <p:cNvPr id="6" name="Footer Placeholder 5">
            <a:extLst>
              <a:ext uri="{FF2B5EF4-FFF2-40B4-BE49-F238E27FC236}">
                <a16:creationId xmlns:a16="http://schemas.microsoft.com/office/drawing/2014/main" id="{023AA5B5-07D4-1F6E-353D-6DF0349859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138A5D-B55E-C37B-CD79-12EF6B20CD7A}"/>
              </a:ext>
            </a:extLst>
          </p:cNvPr>
          <p:cNvSpPr>
            <a:spLocks noGrp="1"/>
          </p:cNvSpPr>
          <p:nvPr>
            <p:ph type="sldNum" sz="quarter" idx="12"/>
          </p:nvPr>
        </p:nvSpPr>
        <p:spPr/>
        <p:txBody>
          <a:bodyPr/>
          <a:lstStyle/>
          <a:p>
            <a:fld id="{367F3DDF-95EF-4A8A-808A-AD08E344F9A1}" type="slidenum">
              <a:rPr lang="en-US" smtClean="0"/>
              <a:t>‹#›</a:t>
            </a:fld>
            <a:endParaRPr lang="en-US"/>
          </a:p>
        </p:txBody>
      </p:sp>
    </p:spTree>
    <p:extLst>
      <p:ext uri="{BB962C8B-B14F-4D97-AF65-F5344CB8AC3E}">
        <p14:creationId xmlns:p14="http://schemas.microsoft.com/office/powerpoint/2010/main" val="2157300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FE8F-E21B-5F02-E770-9BD66DF07D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1D143C-5EFD-B1E0-C8B4-8CE0F94B7B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030611-2E4D-A04E-BC15-EEF5106FAA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5E7E44-68AB-899F-B57C-C3747E18EB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B3F0AC-FABD-BC15-38A1-791959E487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583BFC-F5A7-CC47-BDE0-71CF98DC5F52}"/>
              </a:ext>
            </a:extLst>
          </p:cNvPr>
          <p:cNvSpPr>
            <a:spLocks noGrp="1"/>
          </p:cNvSpPr>
          <p:nvPr>
            <p:ph type="dt" sz="half" idx="10"/>
          </p:nvPr>
        </p:nvSpPr>
        <p:spPr/>
        <p:txBody>
          <a:bodyPr/>
          <a:lstStyle/>
          <a:p>
            <a:fld id="{E461F47A-935D-4D72-AD77-B701F4407C74}" type="datetimeFigureOut">
              <a:rPr lang="en-US" smtClean="0"/>
              <a:t>6/19/2024</a:t>
            </a:fld>
            <a:endParaRPr lang="en-US"/>
          </a:p>
        </p:txBody>
      </p:sp>
      <p:sp>
        <p:nvSpPr>
          <p:cNvPr id="8" name="Footer Placeholder 7">
            <a:extLst>
              <a:ext uri="{FF2B5EF4-FFF2-40B4-BE49-F238E27FC236}">
                <a16:creationId xmlns:a16="http://schemas.microsoft.com/office/drawing/2014/main" id="{728CEF07-69E3-EDCB-F80D-66FC6A334A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F6DB78-00A2-F22C-AD9F-C89F13B6960C}"/>
              </a:ext>
            </a:extLst>
          </p:cNvPr>
          <p:cNvSpPr>
            <a:spLocks noGrp="1"/>
          </p:cNvSpPr>
          <p:nvPr>
            <p:ph type="sldNum" sz="quarter" idx="12"/>
          </p:nvPr>
        </p:nvSpPr>
        <p:spPr/>
        <p:txBody>
          <a:bodyPr/>
          <a:lstStyle/>
          <a:p>
            <a:fld id="{367F3DDF-95EF-4A8A-808A-AD08E344F9A1}" type="slidenum">
              <a:rPr lang="en-US" smtClean="0"/>
              <a:t>‹#›</a:t>
            </a:fld>
            <a:endParaRPr lang="en-US"/>
          </a:p>
        </p:txBody>
      </p:sp>
    </p:spTree>
    <p:extLst>
      <p:ext uri="{BB962C8B-B14F-4D97-AF65-F5344CB8AC3E}">
        <p14:creationId xmlns:p14="http://schemas.microsoft.com/office/powerpoint/2010/main" val="2177335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FD473-DF18-67DC-969C-59B4BF1A51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A0BDBE-81EC-0900-70C7-05C25646E079}"/>
              </a:ext>
            </a:extLst>
          </p:cNvPr>
          <p:cNvSpPr>
            <a:spLocks noGrp="1"/>
          </p:cNvSpPr>
          <p:nvPr>
            <p:ph type="dt" sz="half" idx="10"/>
          </p:nvPr>
        </p:nvSpPr>
        <p:spPr/>
        <p:txBody>
          <a:bodyPr/>
          <a:lstStyle/>
          <a:p>
            <a:fld id="{E461F47A-935D-4D72-AD77-B701F4407C74}" type="datetimeFigureOut">
              <a:rPr lang="en-US" smtClean="0"/>
              <a:t>6/19/2024</a:t>
            </a:fld>
            <a:endParaRPr lang="en-US"/>
          </a:p>
        </p:txBody>
      </p:sp>
      <p:sp>
        <p:nvSpPr>
          <p:cNvPr id="4" name="Footer Placeholder 3">
            <a:extLst>
              <a:ext uri="{FF2B5EF4-FFF2-40B4-BE49-F238E27FC236}">
                <a16:creationId xmlns:a16="http://schemas.microsoft.com/office/drawing/2014/main" id="{AB1DDCC6-3369-7FEC-94DF-F5BCDAD1E3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F6A4F8-9358-89EC-92B6-A6316851A511}"/>
              </a:ext>
            </a:extLst>
          </p:cNvPr>
          <p:cNvSpPr>
            <a:spLocks noGrp="1"/>
          </p:cNvSpPr>
          <p:nvPr>
            <p:ph type="sldNum" sz="quarter" idx="12"/>
          </p:nvPr>
        </p:nvSpPr>
        <p:spPr/>
        <p:txBody>
          <a:bodyPr/>
          <a:lstStyle/>
          <a:p>
            <a:fld id="{367F3DDF-95EF-4A8A-808A-AD08E344F9A1}" type="slidenum">
              <a:rPr lang="en-US" smtClean="0"/>
              <a:t>‹#›</a:t>
            </a:fld>
            <a:endParaRPr lang="en-US"/>
          </a:p>
        </p:txBody>
      </p:sp>
    </p:spTree>
    <p:extLst>
      <p:ext uri="{BB962C8B-B14F-4D97-AF65-F5344CB8AC3E}">
        <p14:creationId xmlns:p14="http://schemas.microsoft.com/office/powerpoint/2010/main" val="1410647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3F0ED9-C469-94B9-D029-E698550C6E0F}"/>
              </a:ext>
            </a:extLst>
          </p:cNvPr>
          <p:cNvSpPr>
            <a:spLocks noGrp="1"/>
          </p:cNvSpPr>
          <p:nvPr>
            <p:ph type="dt" sz="half" idx="10"/>
          </p:nvPr>
        </p:nvSpPr>
        <p:spPr/>
        <p:txBody>
          <a:bodyPr/>
          <a:lstStyle/>
          <a:p>
            <a:fld id="{E461F47A-935D-4D72-AD77-B701F4407C74}" type="datetimeFigureOut">
              <a:rPr lang="en-US" smtClean="0"/>
              <a:t>6/19/2024</a:t>
            </a:fld>
            <a:endParaRPr lang="en-US"/>
          </a:p>
        </p:txBody>
      </p:sp>
      <p:sp>
        <p:nvSpPr>
          <p:cNvPr id="3" name="Footer Placeholder 2">
            <a:extLst>
              <a:ext uri="{FF2B5EF4-FFF2-40B4-BE49-F238E27FC236}">
                <a16:creationId xmlns:a16="http://schemas.microsoft.com/office/drawing/2014/main" id="{0CA58BB8-6901-BF30-F5B7-C665DA8D98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E57FD2-B750-D4C1-6407-B4088EC9C06F}"/>
              </a:ext>
            </a:extLst>
          </p:cNvPr>
          <p:cNvSpPr>
            <a:spLocks noGrp="1"/>
          </p:cNvSpPr>
          <p:nvPr>
            <p:ph type="sldNum" sz="quarter" idx="12"/>
          </p:nvPr>
        </p:nvSpPr>
        <p:spPr/>
        <p:txBody>
          <a:bodyPr/>
          <a:lstStyle/>
          <a:p>
            <a:fld id="{367F3DDF-95EF-4A8A-808A-AD08E344F9A1}" type="slidenum">
              <a:rPr lang="en-US" smtClean="0"/>
              <a:t>‹#›</a:t>
            </a:fld>
            <a:endParaRPr lang="en-US"/>
          </a:p>
        </p:txBody>
      </p:sp>
    </p:spTree>
    <p:extLst>
      <p:ext uri="{BB962C8B-B14F-4D97-AF65-F5344CB8AC3E}">
        <p14:creationId xmlns:p14="http://schemas.microsoft.com/office/powerpoint/2010/main" val="2157455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67D39-F96D-3235-40C3-93DBC5D54E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B0C9C9-89F6-46A5-E801-CFC8486DEC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C3074B-0214-4155-1571-66A5EF50B8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DBCD80-1A95-CBBD-8DE5-76E7D50E8FE5}"/>
              </a:ext>
            </a:extLst>
          </p:cNvPr>
          <p:cNvSpPr>
            <a:spLocks noGrp="1"/>
          </p:cNvSpPr>
          <p:nvPr>
            <p:ph type="dt" sz="half" idx="10"/>
          </p:nvPr>
        </p:nvSpPr>
        <p:spPr/>
        <p:txBody>
          <a:bodyPr/>
          <a:lstStyle/>
          <a:p>
            <a:fld id="{E461F47A-935D-4D72-AD77-B701F4407C74}" type="datetimeFigureOut">
              <a:rPr lang="en-US" smtClean="0"/>
              <a:t>6/19/2024</a:t>
            </a:fld>
            <a:endParaRPr lang="en-US"/>
          </a:p>
        </p:txBody>
      </p:sp>
      <p:sp>
        <p:nvSpPr>
          <p:cNvPr id="6" name="Footer Placeholder 5">
            <a:extLst>
              <a:ext uri="{FF2B5EF4-FFF2-40B4-BE49-F238E27FC236}">
                <a16:creationId xmlns:a16="http://schemas.microsoft.com/office/drawing/2014/main" id="{9AB7095D-8909-1417-441B-BA952EB82A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25870A-4CB2-4299-417C-AEF73C90DB61}"/>
              </a:ext>
            </a:extLst>
          </p:cNvPr>
          <p:cNvSpPr>
            <a:spLocks noGrp="1"/>
          </p:cNvSpPr>
          <p:nvPr>
            <p:ph type="sldNum" sz="quarter" idx="12"/>
          </p:nvPr>
        </p:nvSpPr>
        <p:spPr/>
        <p:txBody>
          <a:bodyPr/>
          <a:lstStyle/>
          <a:p>
            <a:fld id="{367F3DDF-95EF-4A8A-808A-AD08E344F9A1}" type="slidenum">
              <a:rPr lang="en-US" smtClean="0"/>
              <a:t>‹#›</a:t>
            </a:fld>
            <a:endParaRPr lang="en-US"/>
          </a:p>
        </p:txBody>
      </p:sp>
    </p:spTree>
    <p:extLst>
      <p:ext uri="{BB962C8B-B14F-4D97-AF65-F5344CB8AC3E}">
        <p14:creationId xmlns:p14="http://schemas.microsoft.com/office/powerpoint/2010/main" val="530924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041-708F-942D-F3E9-C14557769B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1089C7-08F2-2BC4-2B05-38BA0D0C5E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106102-D90B-0654-5F66-CDECB7EF3A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A8F951-6A0A-F88F-2EAB-F010494FB423}"/>
              </a:ext>
            </a:extLst>
          </p:cNvPr>
          <p:cNvSpPr>
            <a:spLocks noGrp="1"/>
          </p:cNvSpPr>
          <p:nvPr>
            <p:ph type="dt" sz="half" idx="10"/>
          </p:nvPr>
        </p:nvSpPr>
        <p:spPr/>
        <p:txBody>
          <a:bodyPr/>
          <a:lstStyle/>
          <a:p>
            <a:fld id="{E461F47A-935D-4D72-AD77-B701F4407C74}" type="datetimeFigureOut">
              <a:rPr lang="en-US" smtClean="0"/>
              <a:t>6/19/2024</a:t>
            </a:fld>
            <a:endParaRPr lang="en-US"/>
          </a:p>
        </p:txBody>
      </p:sp>
      <p:sp>
        <p:nvSpPr>
          <p:cNvPr id="6" name="Footer Placeholder 5">
            <a:extLst>
              <a:ext uri="{FF2B5EF4-FFF2-40B4-BE49-F238E27FC236}">
                <a16:creationId xmlns:a16="http://schemas.microsoft.com/office/drawing/2014/main" id="{7E43C436-333C-4665-20AC-0CD42E021E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B063FD-9536-2988-D452-63A37B58C5CE}"/>
              </a:ext>
            </a:extLst>
          </p:cNvPr>
          <p:cNvSpPr>
            <a:spLocks noGrp="1"/>
          </p:cNvSpPr>
          <p:nvPr>
            <p:ph type="sldNum" sz="quarter" idx="12"/>
          </p:nvPr>
        </p:nvSpPr>
        <p:spPr/>
        <p:txBody>
          <a:bodyPr/>
          <a:lstStyle/>
          <a:p>
            <a:fld id="{367F3DDF-95EF-4A8A-808A-AD08E344F9A1}" type="slidenum">
              <a:rPr lang="en-US" smtClean="0"/>
              <a:t>‹#›</a:t>
            </a:fld>
            <a:endParaRPr lang="en-US"/>
          </a:p>
        </p:txBody>
      </p:sp>
    </p:spTree>
    <p:extLst>
      <p:ext uri="{BB962C8B-B14F-4D97-AF65-F5344CB8AC3E}">
        <p14:creationId xmlns:p14="http://schemas.microsoft.com/office/powerpoint/2010/main" val="1804138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84D32-60F5-D5E4-5015-5E22B3A3D0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A2DE22-BE2B-2A84-BB92-DA38A23394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2A387F-7EE7-0AF6-BFDB-7A07620B611A}"/>
              </a:ext>
            </a:extLst>
          </p:cNvPr>
          <p:cNvSpPr>
            <a:spLocks noGrp="1"/>
          </p:cNvSpPr>
          <p:nvPr>
            <p:ph type="dt" sz="half" idx="10"/>
          </p:nvPr>
        </p:nvSpPr>
        <p:spPr/>
        <p:txBody>
          <a:bodyPr/>
          <a:lstStyle/>
          <a:p>
            <a:fld id="{E461F47A-935D-4D72-AD77-B701F4407C74}" type="datetimeFigureOut">
              <a:rPr lang="en-US" smtClean="0"/>
              <a:t>6/19/2024</a:t>
            </a:fld>
            <a:endParaRPr lang="en-US"/>
          </a:p>
        </p:txBody>
      </p:sp>
      <p:sp>
        <p:nvSpPr>
          <p:cNvPr id="5" name="Footer Placeholder 4">
            <a:extLst>
              <a:ext uri="{FF2B5EF4-FFF2-40B4-BE49-F238E27FC236}">
                <a16:creationId xmlns:a16="http://schemas.microsoft.com/office/drawing/2014/main" id="{7C22879C-9251-8E18-85BB-A7E283AED7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EDCAE0-9386-C0BB-6BF4-58B7A8C950AB}"/>
              </a:ext>
            </a:extLst>
          </p:cNvPr>
          <p:cNvSpPr>
            <a:spLocks noGrp="1"/>
          </p:cNvSpPr>
          <p:nvPr>
            <p:ph type="sldNum" sz="quarter" idx="12"/>
          </p:nvPr>
        </p:nvSpPr>
        <p:spPr/>
        <p:txBody>
          <a:bodyPr/>
          <a:lstStyle/>
          <a:p>
            <a:fld id="{367F3DDF-95EF-4A8A-808A-AD08E344F9A1}" type="slidenum">
              <a:rPr lang="en-US" smtClean="0"/>
              <a:t>‹#›</a:t>
            </a:fld>
            <a:endParaRPr lang="en-US"/>
          </a:p>
        </p:txBody>
      </p:sp>
    </p:spTree>
    <p:extLst>
      <p:ext uri="{BB962C8B-B14F-4D97-AF65-F5344CB8AC3E}">
        <p14:creationId xmlns:p14="http://schemas.microsoft.com/office/powerpoint/2010/main" val="2240693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815A98-F77C-10A0-472B-1B1B7F82F6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2A08-FB74-6E20-8EA6-0ED1775C16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670D99-1893-7525-F8FD-7A75A503C294}"/>
              </a:ext>
            </a:extLst>
          </p:cNvPr>
          <p:cNvSpPr>
            <a:spLocks noGrp="1"/>
          </p:cNvSpPr>
          <p:nvPr>
            <p:ph type="dt" sz="half" idx="10"/>
          </p:nvPr>
        </p:nvSpPr>
        <p:spPr/>
        <p:txBody>
          <a:bodyPr/>
          <a:lstStyle/>
          <a:p>
            <a:fld id="{E461F47A-935D-4D72-AD77-B701F4407C74}" type="datetimeFigureOut">
              <a:rPr lang="en-US" smtClean="0"/>
              <a:t>6/19/2024</a:t>
            </a:fld>
            <a:endParaRPr lang="en-US"/>
          </a:p>
        </p:txBody>
      </p:sp>
      <p:sp>
        <p:nvSpPr>
          <p:cNvPr id="5" name="Footer Placeholder 4">
            <a:extLst>
              <a:ext uri="{FF2B5EF4-FFF2-40B4-BE49-F238E27FC236}">
                <a16:creationId xmlns:a16="http://schemas.microsoft.com/office/drawing/2014/main" id="{19518F52-D73A-6AF7-AC44-48A12186CC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6C1FAA-309A-035E-B58B-AE57E03317B3}"/>
              </a:ext>
            </a:extLst>
          </p:cNvPr>
          <p:cNvSpPr>
            <a:spLocks noGrp="1"/>
          </p:cNvSpPr>
          <p:nvPr>
            <p:ph type="sldNum" sz="quarter" idx="12"/>
          </p:nvPr>
        </p:nvSpPr>
        <p:spPr/>
        <p:txBody>
          <a:bodyPr/>
          <a:lstStyle/>
          <a:p>
            <a:fld id="{367F3DDF-95EF-4A8A-808A-AD08E344F9A1}" type="slidenum">
              <a:rPr lang="en-US" smtClean="0"/>
              <a:t>‹#›</a:t>
            </a:fld>
            <a:endParaRPr lang="en-US"/>
          </a:p>
        </p:txBody>
      </p:sp>
    </p:spTree>
    <p:extLst>
      <p:ext uri="{BB962C8B-B14F-4D97-AF65-F5344CB8AC3E}">
        <p14:creationId xmlns:p14="http://schemas.microsoft.com/office/powerpoint/2010/main" val="599626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EE7AC0-C4B2-4B45-7F20-12D35BAD11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AFB160-049C-2BBF-074C-A24A317F90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54F2EE-34C3-E7D4-F757-9038F65E09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1F47A-935D-4D72-AD77-B701F4407C74}" type="datetimeFigureOut">
              <a:rPr lang="en-US" smtClean="0"/>
              <a:t>6/19/2024</a:t>
            </a:fld>
            <a:endParaRPr lang="en-US"/>
          </a:p>
        </p:txBody>
      </p:sp>
      <p:sp>
        <p:nvSpPr>
          <p:cNvPr id="5" name="Footer Placeholder 4">
            <a:extLst>
              <a:ext uri="{FF2B5EF4-FFF2-40B4-BE49-F238E27FC236}">
                <a16:creationId xmlns:a16="http://schemas.microsoft.com/office/drawing/2014/main" id="{FA1CD2EC-A4C7-7FF1-0F45-95B347C62F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0F8842-D050-BAB7-568A-6FEAD27850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7F3DDF-95EF-4A8A-808A-AD08E344F9A1}" type="slidenum">
              <a:rPr lang="en-US" smtClean="0"/>
              <a:t>‹#›</a:t>
            </a:fld>
            <a:endParaRPr lang="en-US"/>
          </a:p>
        </p:txBody>
      </p:sp>
    </p:spTree>
    <p:extLst>
      <p:ext uri="{BB962C8B-B14F-4D97-AF65-F5344CB8AC3E}">
        <p14:creationId xmlns:p14="http://schemas.microsoft.com/office/powerpoint/2010/main" val="2000685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 Type="http://schemas.openxmlformats.org/officeDocument/2006/relationships/image" Target="../media/image6.png"/><Relationship Id="rId21" Type="http://schemas.openxmlformats.org/officeDocument/2006/relationships/image" Target="../media/image24.png"/><Relationship Id="rId34" Type="http://schemas.openxmlformats.org/officeDocument/2006/relationships/image" Target="../media/image37.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image" Target="../media/image36.png"/><Relationship Id="rId2" Type="http://schemas.openxmlformats.org/officeDocument/2006/relationships/image" Target="../media/image5.png"/><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32" Type="http://schemas.openxmlformats.org/officeDocument/2006/relationships/image" Target="../media/image35.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36" Type="http://schemas.openxmlformats.org/officeDocument/2006/relationships/image" Target="../media/image39.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 Id="rId35" Type="http://schemas.openxmlformats.org/officeDocument/2006/relationships/image" Target="../media/image38.png"/><Relationship Id="rId8"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svg"/><Relationship Id="rId18" Type="http://schemas.openxmlformats.org/officeDocument/2006/relationships/image" Target="../media/image56.png"/><Relationship Id="rId3" Type="http://schemas.openxmlformats.org/officeDocument/2006/relationships/image" Target="../media/image41.svg"/><Relationship Id="rId7" Type="http://schemas.openxmlformats.org/officeDocument/2006/relationships/image" Target="../media/image45.svg"/><Relationship Id="rId12" Type="http://schemas.openxmlformats.org/officeDocument/2006/relationships/image" Target="../media/image50.png"/><Relationship Id="rId17" Type="http://schemas.openxmlformats.org/officeDocument/2006/relationships/image" Target="../media/image55.sv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svg"/><Relationship Id="rId5" Type="http://schemas.openxmlformats.org/officeDocument/2006/relationships/image" Target="../media/image43.svg"/><Relationship Id="rId15" Type="http://schemas.openxmlformats.org/officeDocument/2006/relationships/image" Target="../media/image53.svg"/><Relationship Id="rId10" Type="http://schemas.openxmlformats.org/officeDocument/2006/relationships/image" Target="../media/image48.png"/><Relationship Id="rId19" Type="http://schemas.openxmlformats.org/officeDocument/2006/relationships/image" Target="../media/image57.svg"/><Relationship Id="rId4" Type="http://schemas.openxmlformats.org/officeDocument/2006/relationships/image" Target="../media/image42.png"/><Relationship Id="rId9" Type="http://schemas.openxmlformats.org/officeDocument/2006/relationships/image" Target="../media/image47.svg"/><Relationship Id="rId14" Type="http://schemas.openxmlformats.org/officeDocument/2006/relationships/image" Target="../media/image52.png"/></Relationships>
</file>

<file path=ppt/slides/_rels/slide6.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64.jpeg"/><Relationship Id="rId5" Type="http://schemas.openxmlformats.org/officeDocument/2006/relationships/image" Target="../media/image63.png"/><Relationship Id="rId4" Type="http://schemas.openxmlformats.org/officeDocument/2006/relationships/image" Target="../media/image62.svg"/><Relationship Id="rId9" Type="http://schemas.openxmlformats.org/officeDocument/2006/relationships/image" Target="../media/image67.jpeg"/></Relationships>
</file>

<file path=ppt/slides/_rels/slide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xml"/><Relationship Id="rId4" Type="http://schemas.openxmlformats.org/officeDocument/2006/relationships/image" Target="../media/image7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73.jpg"/><Relationship Id="rId1" Type="http://schemas.openxmlformats.org/officeDocument/2006/relationships/slideLayout" Target="../slideLayouts/slideLayout1.xml"/><Relationship Id="rId4" Type="http://schemas.openxmlformats.org/officeDocument/2006/relationships/image" Target="../media/image62.svg"/></Relationships>
</file>

<file path=ppt/slides/_rels/slide1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xml"/><Relationship Id="rId4" Type="http://schemas.openxmlformats.org/officeDocument/2006/relationships/image" Target="../media/image7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xml"/><Relationship Id="rId4" Type="http://schemas.openxmlformats.org/officeDocument/2006/relationships/image" Target="../media/image8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xml"/><Relationship Id="rId4" Type="http://schemas.openxmlformats.org/officeDocument/2006/relationships/image" Target="../media/image8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eg"/><Relationship Id="rId1" Type="http://schemas.openxmlformats.org/officeDocument/2006/relationships/slideLayout" Target="../slideLayouts/slideLayout1.xml"/><Relationship Id="rId4" Type="http://schemas.openxmlformats.org/officeDocument/2006/relationships/image" Target="../media/image93.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xml"/><Relationship Id="rId5" Type="http://schemas.openxmlformats.org/officeDocument/2006/relationships/image" Target="../media/image99.png"/><Relationship Id="rId4" Type="http://schemas.openxmlformats.org/officeDocument/2006/relationships/image" Target="../media/image9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1.xml"/><Relationship Id="rId4" Type="http://schemas.openxmlformats.org/officeDocument/2006/relationships/image" Target="../media/image104.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06.svg"/><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g"/><Relationship Id="rId1" Type="http://schemas.openxmlformats.org/officeDocument/2006/relationships/slideLayout" Target="../slideLayouts/slideLayout1.xml"/><Relationship Id="rId6" Type="http://schemas.openxmlformats.org/officeDocument/2006/relationships/image" Target="../media/image111.jpeg"/><Relationship Id="rId5" Type="http://schemas.openxmlformats.org/officeDocument/2006/relationships/image" Target="../media/image110.png"/><Relationship Id="rId4" Type="http://schemas.openxmlformats.org/officeDocument/2006/relationships/image" Target="../media/image109.png"/></Relationships>
</file>

<file path=ppt/slides/_rels/slide5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07.jpg"/><Relationship Id="rId1" Type="http://schemas.openxmlformats.org/officeDocument/2006/relationships/slideLayout" Target="../slideLayouts/slideLayout3.xml"/><Relationship Id="rId5" Type="http://schemas.openxmlformats.org/officeDocument/2006/relationships/image" Target="../media/image113.png"/><Relationship Id="rId4" Type="http://schemas.openxmlformats.org/officeDocument/2006/relationships/image" Target="../media/image112.png"/></Relationships>
</file>

<file path=ppt/slides/_rels/slide5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3.xml"/><Relationship Id="rId5" Type="http://schemas.openxmlformats.org/officeDocument/2006/relationships/image" Target="../media/image114.jpeg"/><Relationship Id="rId4" Type="http://schemas.openxmlformats.org/officeDocument/2006/relationships/image" Target="../media/image113.png"/></Relationships>
</file>

<file path=ppt/slides/_rels/slide5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3.xml"/><Relationship Id="rId4" Type="http://schemas.openxmlformats.org/officeDocument/2006/relationships/image" Target="../media/image117.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8.jpeg"/><Relationship Id="rId1" Type="http://schemas.openxmlformats.org/officeDocument/2006/relationships/slideLayout" Target="../slideLayouts/slideLayout3.xml"/><Relationship Id="rId4" Type="http://schemas.openxmlformats.org/officeDocument/2006/relationships/image" Target="../media/image119.png"/></Relationships>
</file>

<file path=ppt/slides/_rels/slide6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74.png"/><Relationship Id="rId1" Type="http://schemas.openxmlformats.org/officeDocument/2006/relationships/slideLayout" Target="../slideLayouts/slideLayout3.xml"/><Relationship Id="rId5" Type="http://schemas.openxmlformats.org/officeDocument/2006/relationships/image" Target="../media/image122.jpeg"/><Relationship Id="rId4" Type="http://schemas.openxmlformats.org/officeDocument/2006/relationships/image" Target="../media/image121.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125.svg"/><Relationship Id="rId2" Type="http://schemas.openxmlformats.org/officeDocument/2006/relationships/image" Target="../media/image124.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1.xml"/><Relationship Id="rId4" Type="http://schemas.openxmlformats.org/officeDocument/2006/relationships/image" Target="../media/image128.jpeg"/></Relationships>
</file>

<file path=ppt/slides/_rels/slide7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28.jpeg"/></Relationships>
</file>

<file path=ppt/slides/_rels/slide7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7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29.jpeg"/></Relationships>
</file>

<file path=ppt/slides/_rels/slide74.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32.jpe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13.png"/></Relationships>
</file>

<file path=ppt/slides/_rels/slide7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7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127.jpeg"/><Relationship Id="rId4" Type="http://schemas.openxmlformats.org/officeDocument/2006/relationships/image" Target="../media/image113.png"/></Relationships>
</file>

<file path=ppt/slides/_rels/slide7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133.jpeg"/><Relationship Id="rId4" Type="http://schemas.openxmlformats.org/officeDocument/2006/relationships/image" Target="../media/image113.png"/></Relationships>
</file>

<file path=ppt/slides/_rels/slide78.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36.jpe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135.jpeg"/><Relationship Id="rId5" Type="http://schemas.openxmlformats.org/officeDocument/2006/relationships/image" Target="../media/image134.jpeg"/><Relationship Id="rId4" Type="http://schemas.openxmlformats.org/officeDocument/2006/relationships/image" Target="../media/image113.png"/></Relationships>
</file>

<file path=ppt/slides/_rels/slide7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8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126.jpeg"/><Relationship Id="rId4" Type="http://schemas.openxmlformats.org/officeDocument/2006/relationships/image" Target="../media/image113.png"/></Relationships>
</file>

<file path=ppt/slides/_rels/slide8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82.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39.jpe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138.jpeg"/><Relationship Id="rId5" Type="http://schemas.openxmlformats.org/officeDocument/2006/relationships/image" Target="../media/image137.jpeg"/><Relationship Id="rId4" Type="http://schemas.openxmlformats.org/officeDocument/2006/relationships/image" Target="../media/image113.png"/></Relationships>
</file>

<file path=ppt/slides/_rels/slide8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8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8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8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87.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12.png"/><Relationship Id="rId1" Type="http://schemas.openxmlformats.org/officeDocument/2006/relationships/slideLayout" Target="../slideLayouts/slideLayout1.xml"/><Relationship Id="rId4" Type="http://schemas.openxmlformats.org/officeDocument/2006/relationships/image" Target="../media/image141.svg"/></Relationships>
</file>

<file path=ppt/slides/_rels/slide88.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11.jpe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143.jpeg"/><Relationship Id="rId5" Type="http://schemas.openxmlformats.org/officeDocument/2006/relationships/image" Target="../media/image142.jpeg"/><Relationship Id="rId4" Type="http://schemas.openxmlformats.org/officeDocument/2006/relationships/image" Target="../media/image113.png"/></Relationships>
</file>

<file path=ppt/slides/_rels/slide8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44.jpeg"/></Relationships>
</file>

<file path=ppt/slides/_rels/slide91.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47.jpe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146.jpeg"/><Relationship Id="rId5" Type="http://schemas.openxmlformats.org/officeDocument/2006/relationships/image" Target="../media/image145.jpeg"/><Relationship Id="rId4" Type="http://schemas.openxmlformats.org/officeDocument/2006/relationships/image" Target="../media/image113.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100.png"/><Relationship Id="rId4" Type="http://schemas.openxmlformats.org/officeDocument/2006/relationships/image" Target="../media/image113.png"/></Relationships>
</file>

<file path=ppt/slides/_rels/slide9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148.jpeg"/><Relationship Id="rId4" Type="http://schemas.openxmlformats.org/officeDocument/2006/relationships/image" Target="../media/image113.png"/></Relationships>
</file>

<file path=ppt/slides/_rels/slide95.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51.jpe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150.jpeg"/><Relationship Id="rId5" Type="http://schemas.openxmlformats.org/officeDocument/2006/relationships/image" Target="../media/image149.jpeg"/><Relationship Id="rId4" Type="http://schemas.openxmlformats.org/officeDocument/2006/relationships/image" Target="../media/image11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152.emf"/><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image" Target="../media/image155.jpeg"/><Relationship Id="rId1" Type="http://schemas.openxmlformats.org/officeDocument/2006/relationships/slideLayout" Target="../slideLayouts/slideLayout2.xml"/><Relationship Id="rId4" Type="http://schemas.openxmlformats.org/officeDocument/2006/relationships/image" Target="../media/image157.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159.svg"/><Relationship Id="rId5" Type="http://schemas.openxmlformats.org/officeDocument/2006/relationships/image" Target="../media/image158.png"/><Relationship Id="rId4" Type="http://schemas.openxmlformats.org/officeDocument/2006/relationships/image" Target="../media/image113.png"/></Relationships>
</file>

<file path=ppt/slides/_rels/slide104.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62.jpe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161.png"/><Relationship Id="rId5" Type="http://schemas.openxmlformats.org/officeDocument/2006/relationships/image" Target="../media/image160.jpeg"/><Relationship Id="rId4" Type="http://schemas.openxmlformats.org/officeDocument/2006/relationships/image" Target="../media/image113.png"/></Relationships>
</file>

<file path=ppt/slides/_rels/slide10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160.jpeg"/><Relationship Id="rId4" Type="http://schemas.openxmlformats.org/officeDocument/2006/relationships/image" Target="../media/image113.png"/></Relationships>
</file>

<file path=ppt/slides/_rels/slide10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10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1.xml"/><Relationship Id="rId6" Type="http://schemas.openxmlformats.org/officeDocument/2006/relationships/image" Target="../media/image165.jpeg"/><Relationship Id="rId5" Type="http://schemas.openxmlformats.org/officeDocument/2006/relationships/image" Target="../media/image164.jpeg"/><Relationship Id="rId4" Type="http://schemas.openxmlformats.org/officeDocument/2006/relationships/image" Target="../media/image163.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109.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167.jpeg"/><Relationship Id="rId4" Type="http://schemas.openxmlformats.org/officeDocument/2006/relationships/image" Target="../media/image113.png"/></Relationships>
</file>

<file path=ppt/slides/_rels/slide111.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65.jpe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164.jpeg"/><Relationship Id="rId5" Type="http://schemas.openxmlformats.org/officeDocument/2006/relationships/image" Target="../media/image163.jpeg"/><Relationship Id="rId4" Type="http://schemas.openxmlformats.org/officeDocument/2006/relationships/image" Target="../media/image113.png"/></Relationships>
</file>

<file path=ppt/slides/_rels/slide11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169.png"/><Relationship Id="rId4" Type="http://schemas.openxmlformats.org/officeDocument/2006/relationships/image" Target="../media/image113.png"/></Relationships>
</file>

<file path=ppt/slides/_rels/slide115.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72.jpe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171.jpeg"/><Relationship Id="rId5" Type="http://schemas.openxmlformats.org/officeDocument/2006/relationships/image" Target="../media/image170.jpeg"/><Relationship Id="rId4" Type="http://schemas.openxmlformats.org/officeDocument/2006/relationships/image" Target="../media/image113.png"/></Relationships>
</file>

<file path=ppt/slides/_rels/slide11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11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11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113.png"/></Relationships>
</file>

<file path=ppt/slides/_rels/slide11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173.jpeg"/><Relationship Id="rId4" Type="http://schemas.openxmlformats.org/officeDocument/2006/relationships/image" Target="../media/image113.png"/></Relationships>
</file>

<file path=ppt/slides/_rels/slide120.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50570" y="302477"/>
            <a:ext cx="5090160" cy="690574"/>
          </a:xfrm>
          <a:prstGeom prst="rect">
            <a:avLst/>
          </a:prstGeom>
        </p:spPr>
        <p:txBody>
          <a:bodyPr vert="horz" wrap="square" lIns="0" tIns="13335" rIns="0" bIns="0" rtlCol="0">
            <a:spAutoFit/>
          </a:bodyPr>
          <a:lstStyle/>
          <a:p>
            <a:pPr marL="12700">
              <a:lnSpc>
                <a:spcPct val="100000"/>
              </a:lnSpc>
              <a:spcBef>
                <a:spcPts val="105"/>
              </a:spcBef>
            </a:pPr>
            <a:r>
              <a:rPr b="1" spc="30" dirty="0">
                <a:latin typeface="Times New Roman" panose="02020603050405020304" pitchFamily="18" charset="0"/>
                <a:cs typeface="Times New Roman" panose="02020603050405020304" pitchFamily="18" charset="0"/>
              </a:rPr>
              <a:t>W</a:t>
            </a:r>
            <a:r>
              <a:rPr b="1" spc="20" dirty="0">
                <a:latin typeface="Times New Roman" panose="02020603050405020304" pitchFamily="18" charset="0"/>
                <a:cs typeface="Times New Roman" panose="02020603050405020304" pitchFamily="18" charset="0"/>
              </a:rPr>
              <a:t>h</a:t>
            </a:r>
            <a:r>
              <a:rPr b="1" spc="-170" dirty="0">
                <a:latin typeface="Times New Roman" panose="02020603050405020304" pitchFamily="18" charset="0"/>
                <a:cs typeface="Times New Roman" panose="02020603050405020304" pitchFamily="18" charset="0"/>
              </a:rPr>
              <a:t>y</a:t>
            </a:r>
            <a:r>
              <a:rPr lang="en-US" b="1" spc="-210" dirty="0">
                <a:latin typeface="Times New Roman" panose="02020603050405020304" pitchFamily="18" charset="0"/>
                <a:cs typeface="Times New Roman" panose="02020603050405020304" pitchFamily="18" charset="0"/>
              </a:rPr>
              <a:t> </a:t>
            </a:r>
            <a:r>
              <a:rPr lang="en-US" b="1" spc="-80" dirty="0">
                <a:latin typeface="Times New Roman" panose="02020603050405020304" pitchFamily="18" charset="0"/>
                <a:cs typeface="Times New Roman" panose="02020603050405020304" pitchFamily="18" charset="0"/>
              </a:rPr>
              <a:t>Us?</a:t>
            </a:r>
            <a:endParaRPr b="1" spc="-80" dirty="0">
              <a:latin typeface="Times New Roman" panose="02020603050405020304" pitchFamily="18" charset="0"/>
              <a:cs typeface="Times New Roman" panose="02020603050405020304" pitchFamily="18" charset="0"/>
            </a:endParaRPr>
          </a:p>
        </p:txBody>
      </p:sp>
      <p:grpSp>
        <p:nvGrpSpPr>
          <p:cNvPr id="3" name="object 3"/>
          <p:cNvGrpSpPr/>
          <p:nvPr/>
        </p:nvGrpSpPr>
        <p:grpSpPr>
          <a:xfrm>
            <a:off x="4476770" y="2556171"/>
            <a:ext cx="7130014" cy="4117044"/>
            <a:chOff x="4510277" y="1110996"/>
            <a:chExt cx="7533894" cy="5562219"/>
          </a:xfrm>
        </p:grpSpPr>
        <p:sp>
          <p:nvSpPr>
            <p:cNvPr id="6" name="object 6"/>
            <p:cNvSpPr/>
            <p:nvPr/>
          </p:nvSpPr>
          <p:spPr>
            <a:xfrm>
              <a:off x="4510277" y="6358890"/>
              <a:ext cx="314325" cy="314325"/>
            </a:xfrm>
            <a:custGeom>
              <a:avLst/>
              <a:gdLst/>
              <a:ahLst/>
              <a:cxnLst/>
              <a:rect l="l" t="t" r="r" b="b"/>
              <a:pathLst>
                <a:path w="314325" h="314325">
                  <a:moveTo>
                    <a:pt x="313944" y="156972"/>
                  </a:moveTo>
                  <a:lnTo>
                    <a:pt x="305946" y="107357"/>
                  </a:lnTo>
                  <a:lnTo>
                    <a:pt x="283671" y="64267"/>
                  </a:lnTo>
                  <a:lnTo>
                    <a:pt x="249698" y="30287"/>
                  </a:lnTo>
                  <a:lnTo>
                    <a:pt x="206605" y="8002"/>
                  </a:lnTo>
                  <a:lnTo>
                    <a:pt x="156972" y="0"/>
                  </a:lnTo>
                  <a:lnTo>
                    <a:pt x="107338" y="8002"/>
                  </a:lnTo>
                  <a:lnTo>
                    <a:pt x="64245" y="30287"/>
                  </a:lnTo>
                  <a:lnTo>
                    <a:pt x="30272" y="64267"/>
                  </a:lnTo>
                  <a:lnTo>
                    <a:pt x="7997" y="107357"/>
                  </a:lnTo>
                  <a:lnTo>
                    <a:pt x="0" y="156972"/>
                  </a:lnTo>
                  <a:lnTo>
                    <a:pt x="7997" y="206586"/>
                  </a:lnTo>
                  <a:lnTo>
                    <a:pt x="30272" y="249676"/>
                  </a:lnTo>
                  <a:lnTo>
                    <a:pt x="64245" y="283656"/>
                  </a:lnTo>
                  <a:lnTo>
                    <a:pt x="107338" y="305941"/>
                  </a:lnTo>
                  <a:lnTo>
                    <a:pt x="156972" y="313944"/>
                  </a:lnTo>
                  <a:lnTo>
                    <a:pt x="206605" y="305941"/>
                  </a:lnTo>
                  <a:lnTo>
                    <a:pt x="249698" y="283656"/>
                  </a:lnTo>
                  <a:lnTo>
                    <a:pt x="283671" y="249676"/>
                  </a:lnTo>
                  <a:lnTo>
                    <a:pt x="305946" y="206586"/>
                  </a:lnTo>
                  <a:lnTo>
                    <a:pt x="313944" y="156972"/>
                  </a:lnTo>
                  <a:close/>
                </a:path>
              </a:pathLst>
            </a:custGeom>
            <a:ln w="19050">
              <a:solidFill>
                <a:srgbClr val="FFFFFF"/>
              </a:solidFill>
            </a:ln>
          </p:spPr>
          <p:txBody>
            <a:bodyPr wrap="square" lIns="0" tIns="0" rIns="0" bIns="0" rtlCol="0"/>
            <a:lstStyle/>
            <a:p>
              <a:endParaRPr/>
            </a:p>
          </p:txBody>
        </p:sp>
        <p:pic>
          <p:nvPicPr>
            <p:cNvPr id="7" name="object 7"/>
            <p:cNvPicPr/>
            <p:nvPr/>
          </p:nvPicPr>
          <p:blipFill>
            <a:blip r:embed="rId2" cstate="print"/>
            <a:stretch>
              <a:fillRect/>
            </a:stretch>
          </p:blipFill>
          <p:spPr>
            <a:xfrm>
              <a:off x="4573524" y="6451091"/>
              <a:ext cx="181355" cy="128015"/>
            </a:xfrm>
            <a:prstGeom prst="rect">
              <a:avLst/>
            </a:prstGeom>
          </p:spPr>
        </p:pic>
        <p:pic>
          <p:nvPicPr>
            <p:cNvPr id="8" name="object 8"/>
            <p:cNvPicPr/>
            <p:nvPr/>
          </p:nvPicPr>
          <p:blipFill>
            <a:blip r:embed="rId3" cstate="print"/>
            <a:stretch>
              <a:fillRect/>
            </a:stretch>
          </p:blipFill>
          <p:spPr>
            <a:xfrm>
              <a:off x="8599932" y="1110996"/>
              <a:ext cx="3444239" cy="4636008"/>
            </a:xfrm>
            <a:prstGeom prst="rect">
              <a:avLst/>
            </a:prstGeom>
          </p:spPr>
        </p:pic>
      </p:grpSp>
      <p:sp>
        <p:nvSpPr>
          <p:cNvPr id="9" name="object 9"/>
          <p:cNvSpPr txBox="1"/>
          <p:nvPr/>
        </p:nvSpPr>
        <p:spPr>
          <a:xfrm>
            <a:off x="700901" y="2744453"/>
            <a:ext cx="8124953" cy="2961067"/>
          </a:xfrm>
          <a:prstGeom prst="rect">
            <a:avLst/>
          </a:prstGeom>
        </p:spPr>
        <p:txBody>
          <a:bodyPr vert="horz" wrap="square" lIns="0" tIns="67310" rIns="0" bIns="0" rtlCol="0">
            <a:spAutoFit/>
          </a:bodyPr>
          <a:lstStyle/>
          <a:p>
            <a:pPr marL="355600" indent="-342900" algn="just">
              <a:lnSpc>
                <a:spcPct val="100000"/>
              </a:lnSpc>
              <a:spcBef>
                <a:spcPts val="530"/>
              </a:spcBef>
              <a:buFont typeface="Segoe UI Symbol"/>
              <a:buChar char="❖"/>
              <a:tabLst>
                <a:tab pos="355600" algn="l"/>
              </a:tabLst>
            </a:pPr>
            <a:r>
              <a:rPr sz="2400" spc="80" dirty="0">
                <a:latin typeface="Times New Roman" panose="02020603050405020304" pitchFamily="18" charset="0"/>
                <a:cs typeface="Times New Roman" panose="02020603050405020304" pitchFamily="18" charset="0"/>
              </a:rPr>
              <a:t>One</a:t>
            </a:r>
            <a:r>
              <a:rPr sz="2400" spc="-215" dirty="0">
                <a:latin typeface="Times New Roman" panose="02020603050405020304" pitchFamily="18" charset="0"/>
                <a:cs typeface="Times New Roman" panose="02020603050405020304" pitchFamily="18" charset="0"/>
              </a:rPr>
              <a:t> </a:t>
            </a:r>
            <a:r>
              <a:rPr sz="2400" spc="80" dirty="0">
                <a:latin typeface="Times New Roman" panose="02020603050405020304" pitchFamily="18" charset="0"/>
                <a:cs typeface="Times New Roman" panose="02020603050405020304" pitchFamily="18" charset="0"/>
              </a:rPr>
              <a:t>con</a:t>
            </a:r>
            <a:r>
              <a:rPr sz="2400" spc="10" dirty="0">
                <a:latin typeface="Times New Roman" panose="02020603050405020304" pitchFamily="18" charset="0"/>
                <a:cs typeface="Times New Roman" panose="02020603050405020304" pitchFamily="18" charset="0"/>
              </a:rPr>
              <a:t>tract</a:t>
            </a:r>
            <a:r>
              <a:rPr sz="2400" spc="-225" dirty="0">
                <a:latin typeface="Times New Roman" panose="02020603050405020304" pitchFamily="18" charset="0"/>
                <a:cs typeface="Times New Roman" panose="02020603050405020304" pitchFamily="18" charset="0"/>
              </a:rPr>
              <a:t> </a:t>
            </a:r>
            <a:r>
              <a:rPr sz="2400" spc="-15" dirty="0">
                <a:latin typeface="Times New Roman" panose="02020603050405020304" pitchFamily="18" charset="0"/>
                <a:cs typeface="Times New Roman" panose="02020603050405020304" pitchFamily="18" charset="0"/>
              </a:rPr>
              <a:t>for</a:t>
            </a:r>
            <a:r>
              <a:rPr sz="2400" spc="-225" dirty="0">
                <a:latin typeface="Times New Roman" panose="02020603050405020304" pitchFamily="18" charset="0"/>
                <a:cs typeface="Times New Roman" panose="02020603050405020304" pitchFamily="18" charset="0"/>
              </a:rPr>
              <a:t> </a:t>
            </a:r>
            <a:r>
              <a:rPr sz="2400" spc="70" dirty="0">
                <a:latin typeface="Times New Roman" panose="02020603050405020304" pitchFamily="18" charset="0"/>
                <a:cs typeface="Times New Roman" panose="02020603050405020304" pitchFamily="18" charset="0"/>
              </a:rPr>
              <a:t>multi</a:t>
            </a:r>
            <a:r>
              <a:rPr sz="2400" spc="90" dirty="0">
                <a:latin typeface="Times New Roman" panose="02020603050405020304" pitchFamily="18" charset="0"/>
                <a:cs typeface="Times New Roman" panose="02020603050405020304" pitchFamily="18" charset="0"/>
              </a:rPr>
              <a:t>p</a:t>
            </a:r>
            <a:r>
              <a:rPr sz="2400" dirty="0">
                <a:latin typeface="Times New Roman" panose="02020603050405020304" pitchFamily="18" charset="0"/>
                <a:cs typeface="Times New Roman" panose="02020603050405020304" pitchFamily="18" charset="0"/>
              </a:rPr>
              <a:t>le</a:t>
            </a:r>
            <a:r>
              <a:rPr sz="2400" spc="-215" dirty="0">
                <a:latin typeface="Times New Roman" panose="02020603050405020304" pitchFamily="18" charset="0"/>
                <a:cs typeface="Times New Roman" panose="02020603050405020304" pitchFamily="18" charset="0"/>
              </a:rPr>
              <a:t> </a:t>
            </a:r>
            <a:r>
              <a:rPr sz="2400" spc="75"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stinati</a:t>
            </a:r>
            <a:r>
              <a:rPr sz="2400" dirty="0">
                <a:latin typeface="Times New Roman" panose="02020603050405020304" pitchFamily="18" charset="0"/>
                <a:cs typeface="Times New Roman" panose="02020603050405020304" pitchFamily="18" charset="0"/>
              </a:rPr>
              <a:t>o</a:t>
            </a:r>
            <a:r>
              <a:rPr sz="2400" spc="10" dirty="0">
                <a:latin typeface="Times New Roman" panose="02020603050405020304" pitchFamily="18" charset="0"/>
                <a:cs typeface="Times New Roman" panose="02020603050405020304" pitchFamily="18" charset="0"/>
              </a:rPr>
              <a:t>ns</a:t>
            </a:r>
            <a:endParaRPr sz="2400" dirty="0">
              <a:latin typeface="Times New Roman" panose="02020603050405020304" pitchFamily="18" charset="0"/>
              <a:cs typeface="Times New Roman" panose="02020603050405020304" pitchFamily="18" charset="0"/>
            </a:endParaRPr>
          </a:p>
          <a:p>
            <a:pPr marL="355600" indent="-342900" algn="just">
              <a:lnSpc>
                <a:spcPct val="100000"/>
              </a:lnSpc>
              <a:spcBef>
                <a:spcPts val="434"/>
              </a:spcBef>
              <a:buFont typeface="Segoe UI Symbol"/>
              <a:buChar char="❖"/>
              <a:tabLst>
                <a:tab pos="355600" algn="l"/>
              </a:tabLst>
            </a:pPr>
            <a:r>
              <a:rPr sz="2400" spc="15" dirty="0">
                <a:latin typeface="Times New Roman" panose="02020603050405020304" pitchFamily="18" charset="0"/>
                <a:cs typeface="Times New Roman" panose="02020603050405020304" pitchFamily="18" charset="0"/>
              </a:rPr>
              <a:t>Has</a:t>
            </a:r>
            <a:r>
              <a:rPr sz="2400" spc="-25" dirty="0">
                <a:latin typeface="Times New Roman" panose="02020603050405020304" pitchFamily="18" charset="0"/>
                <a:cs typeface="Times New Roman" panose="02020603050405020304" pitchFamily="18" charset="0"/>
              </a:rPr>
              <a:t>sle</a:t>
            </a:r>
            <a:r>
              <a:rPr sz="2400" spc="-225" dirty="0">
                <a:latin typeface="Times New Roman" panose="02020603050405020304" pitchFamily="18" charset="0"/>
                <a:cs typeface="Times New Roman" panose="02020603050405020304" pitchFamily="18" charset="0"/>
              </a:rPr>
              <a:t> </a:t>
            </a:r>
            <a:r>
              <a:rPr sz="2400" spc="-25" dirty="0">
                <a:latin typeface="Times New Roman" panose="02020603050405020304" pitchFamily="18" charset="0"/>
                <a:cs typeface="Times New Roman" panose="02020603050405020304" pitchFamily="18" charset="0"/>
              </a:rPr>
              <a:t>fr</a:t>
            </a:r>
            <a:r>
              <a:rPr sz="2400" spc="-30" dirty="0">
                <a:latin typeface="Times New Roman" panose="02020603050405020304" pitchFamily="18" charset="0"/>
                <a:cs typeface="Times New Roman" panose="02020603050405020304" pitchFamily="18" charset="0"/>
              </a:rPr>
              <a:t>e</a:t>
            </a:r>
            <a:r>
              <a:rPr sz="2400" spc="15" dirty="0">
                <a:latin typeface="Times New Roman" panose="02020603050405020304" pitchFamily="18" charset="0"/>
                <a:cs typeface="Times New Roman" panose="02020603050405020304" pitchFamily="18" charset="0"/>
              </a:rPr>
              <a:t>e</a:t>
            </a:r>
            <a:r>
              <a:rPr sz="2400" spc="-215" dirty="0">
                <a:latin typeface="Times New Roman" panose="02020603050405020304" pitchFamily="18" charset="0"/>
                <a:cs typeface="Times New Roman" panose="02020603050405020304" pitchFamily="18" charset="0"/>
              </a:rPr>
              <a:t> </a:t>
            </a:r>
            <a:r>
              <a:rPr sz="2400" spc="50" dirty="0">
                <a:latin typeface="Times New Roman" panose="02020603050405020304" pitchFamily="18" charset="0"/>
                <a:cs typeface="Times New Roman" panose="02020603050405020304" pitchFamily="18" charset="0"/>
              </a:rPr>
              <a:t>a</a:t>
            </a:r>
            <a:r>
              <a:rPr sz="2400" spc="55" dirty="0">
                <a:latin typeface="Times New Roman" panose="02020603050405020304" pitchFamily="18" charset="0"/>
                <a:cs typeface="Times New Roman" panose="02020603050405020304" pitchFamily="18" charset="0"/>
              </a:rPr>
              <a:t>p</a:t>
            </a:r>
            <a:r>
              <a:rPr sz="2400" spc="130" dirty="0">
                <a:latin typeface="Times New Roman" panose="02020603050405020304" pitchFamily="18" charset="0"/>
                <a:cs typeface="Times New Roman" panose="02020603050405020304" pitchFamily="18" charset="0"/>
              </a:rPr>
              <a:t>p</a:t>
            </a:r>
            <a:r>
              <a:rPr sz="2400" spc="-15" dirty="0">
                <a:latin typeface="Times New Roman" panose="02020603050405020304" pitchFamily="18" charset="0"/>
                <a:cs typeface="Times New Roman" panose="02020603050405020304" pitchFamily="18" charset="0"/>
              </a:rPr>
              <a:t>l</a:t>
            </a:r>
            <a:r>
              <a:rPr sz="2400" spc="-10" dirty="0">
                <a:latin typeface="Times New Roman" panose="02020603050405020304" pitchFamily="18" charset="0"/>
                <a:cs typeface="Times New Roman" panose="02020603050405020304" pitchFamily="18" charset="0"/>
              </a:rPr>
              <a:t>i</a:t>
            </a:r>
            <a:r>
              <a:rPr sz="2400" spc="100" dirty="0">
                <a:latin typeface="Times New Roman" panose="02020603050405020304" pitchFamily="18" charset="0"/>
                <a:cs typeface="Times New Roman" panose="02020603050405020304" pitchFamily="18" charset="0"/>
              </a:rPr>
              <a:t>c</a:t>
            </a:r>
            <a:r>
              <a:rPr sz="2400" spc="-5" dirty="0">
                <a:latin typeface="Times New Roman" panose="02020603050405020304" pitchFamily="18" charset="0"/>
                <a:cs typeface="Times New Roman" panose="02020603050405020304" pitchFamily="18" charset="0"/>
              </a:rPr>
              <a:t>ati</a:t>
            </a:r>
            <a:r>
              <a:rPr sz="2400" spc="75" dirty="0">
                <a:latin typeface="Times New Roman" panose="02020603050405020304" pitchFamily="18" charset="0"/>
                <a:cs typeface="Times New Roman" panose="02020603050405020304" pitchFamily="18" charset="0"/>
              </a:rPr>
              <a:t>on</a:t>
            </a:r>
            <a:r>
              <a:rPr sz="2400" spc="-260"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process</a:t>
            </a:r>
            <a:endParaRPr sz="2400" dirty="0">
              <a:latin typeface="Times New Roman" panose="02020603050405020304" pitchFamily="18" charset="0"/>
              <a:cs typeface="Times New Roman" panose="02020603050405020304" pitchFamily="18" charset="0"/>
            </a:endParaRPr>
          </a:p>
          <a:p>
            <a:pPr marL="355600" indent="-342900" algn="just">
              <a:lnSpc>
                <a:spcPct val="100000"/>
              </a:lnSpc>
              <a:spcBef>
                <a:spcPts val="430"/>
              </a:spcBef>
              <a:buFont typeface="Segoe UI Symbol"/>
              <a:buChar char="❖"/>
              <a:tabLst>
                <a:tab pos="355600" algn="l"/>
              </a:tabLst>
            </a:pPr>
            <a:r>
              <a:rPr sz="2400" spc="15" dirty="0">
                <a:latin typeface="Times New Roman" panose="02020603050405020304" pitchFamily="18" charset="0"/>
                <a:cs typeface="Times New Roman" panose="02020603050405020304" pitchFamily="18" charset="0"/>
              </a:rPr>
              <a:t>Get</a:t>
            </a:r>
            <a:r>
              <a:rPr sz="2400" spc="-235" dirty="0">
                <a:latin typeface="Times New Roman" panose="02020603050405020304" pitchFamily="18" charset="0"/>
                <a:cs typeface="Times New Roman" panose="02020603050405020304" pitchFamily="18" charset="0"/>
              </a:rPr>
              <a:t> </a:t>
            </a:r>
            <a:r>
              <a:rPr sz="2400" spc="45" dirty="0">
                <a:latin typeface="Times New Roman" panose="02020603050405020304" pitchFamily="18" charset="0"/>
                <a:cs typeface="Times New Roman" panose="02020603050405020304" pitchFamily="18" charset="0"/>
              </a:rPr>
              <a:t>the</a:t>
            </a:r>
            <a:r>
              <a:rPr sz="2400" spc="-204" dirty="0">
                <a:latin typeface="Times New Roman" panose="02020603050405020304" pitchFamily="18" charset="0"/>
                <a:cs typeface="Times New Roman" panose="02020603050405020304" pitchFamily="18" charset="0"/>
              </a:rPr>
              <a:t> </a:t>
            </a:r>
            <a:r>
              <a:rPr sz="2400" spc="40" dirty="0">
                <a:latin typeface="Times New Roman" panose="02020603050405020304" pitchFamily="18" charset="0"/>
                <a:cs typeface="Times New Roman" panose="02020603050405020304" pitchFamily="18" charset="0"/>
              </a:rPr>
              <a:t>application</a:t>
            </a:r>
            <a:r>
              <a:rPr sz="2400" spc="-245" dirty="0">
                <a:latin typeface="Times New Roman" panose="02020603050405020304" pitchFamily="18" charset="0"/>
                <a:cs typeface="Times New Roman" panose="02020603050405020304" pitchFamily="18" charset="0"/>
              </a:rPr>
              <a:t> </a:t>
            </a:r>
            <a:r>
              <a:rPr sz="2400" spc="60" dirty="0">
                <a:latin typeface="Times New Roman" panose="02020603050405020304" pitchFamily="18" charset="0"/>
                <a:cs typeface="Times New Roman" panose="02020603050405020304" pitchFamily="18" charset="0"/>
              </a:rPr>
              <a:t>submitted</a:t>
            </a:r>
            <a:r>
              <a:rPr sz="2400" spc="-225" dirty="0">
                <a:latin typeface="Times New Roman" panose="02020603050405020304" pitchFamily="18" charset="0"/>
                <a:cs typeface="Times New Roman" panose="02020603050405020304" pitchFamily="18" charset="0"/>
              </a:rPr>
              <a:t> </a:t>
            </a:r>
            <a:r>
              <a:rPr sz="2400" spc="35" dirty="0">
                <a:latin typeface="Times New Roman" panose="02020603050405020304" pitchFamily="18" charset="0"/>
                <a:cs typeface="Times New Roman" panose="02020603050405020304" pitchFamily="18" charset="0"/>
              </a:rPr>
              <a:t>to</a:t>
            </a:r>
            <a:r>
              <a:rPr sz="2400" spc="-220" dirty="0">
                <a:latin typeface="Times New Roman" panose="02020603050405020304" pitchFamily="18" charset="0"/>
                <a:cs typeface="Times New Roman" panose="02020603050405020304" pitchFamily="18" charset="0"/>
              </a:rPr>
              <a:t> </a:t>
            </a:r>
            <a:r>
              <a:rPr sz="2400" spc="-15" dirty="0">
                <a:latin typeface="Times New Roman" panose="02020603050405020304" pitchFamily="18" charset="0"/>
                <a:cs typeface="Times New Roman" panose="02020603050405020304" pitchFamily="18" charset="0"/>
              </a:rPr>
              <a:t>University</a:t>
            </a:r>
            <a:r>
              <a:rPr lang="en-US" sz="2400" dirty="0">
                <a:latin typeface="Times New Roman" panose="02020603050405020304" pitchFamily="18" charset="0"/>
                <a:cs typeface="Times New Roman" panose="02020603050405020304" pitchFamily="18" charset="0"/>
              </a:rPr>
              <a:t> </a:t>
            </a:r>
            <a:r>
              <a:rPr sz="2400" spc="60" dirty="0">
                <a:latin typeface="Times New Roman" panose="02020603050405020304" pitchFamily="18" charset="0"/>
                <a:cs typeface="Times New Roman" panose="02020603050405020304" pitchFamily="18" charset="0"/>
              </a:rPr>
              <a:t>within</a:t>
            </a:r>
            <a:r>
              <a:rPr sz="2400" spc="-204" dirty="0">
                <a:latin typeface="Times New Roman" panose="02020603050405020304" pitchFamily="18" charset="0"/>
                <a:cs typeface="Times New Roman" panose="02020603050405020304" pitchFamily="18" charset="0"/>
              </a:rPr>
              <a:t> </a:t>
            </a:r>
            <a:r>
              <a:rPr sz="2400" spc="-55" dirty="0">
                <a:latin typeface="Times New Roman" panose="02020603050405020304" pitchFamily="18" charset="0"/>
                <a:cs typeface="Times New Roman" panose="02020603050405020304" pitchFamily="18" charset="0"/>
              </a:rPr>
              <a:t>24</a:t>
            </a:r>
            <a:r>
              <a:rPr sz="2400" spc="-229" dirty="0">
                <a:latin typeface="Times New Roman" panose="02020603050405020304" pitchFamily="18" charset="0"/>
                <a:cs typeface="Times New Roman" panose="02020603050405020304" pitchFamily="18" charset="0"/>
              </a:rPr>
              <a:t> </a:t>
            </a:r>
            <a:r>
              <a:rPr sz="2400" spc="75" dirty="0">
                <a:latin typeface="Times New Roman" panose="02020603050405020304" pitchFamily="18" charset="0"/>
                <a:cs typeface="Times New Roman" panose="02020603050405020304" pitchFamily="18" charset="0"/>
              </a:rPr>
              <a:t>h</a:t>
            </a:r>
            <a:r>
              <a:rPr sz="2400" spc="65" dirty="0">
                <a:latin typeface="Times New Roman" panose="02020603050405020304" pitchFamily="18" charset="0"/>
                <a:cs typeface="Times New Roman" panose="02020603050405020304" pitchFamily="18" charset="0"/>
              </a:rPr>
              <a:t>o</a:t>
            </a:r>
            <a:r>
              <a:rPr sz="2400" spc="-15" dirty="0">
                <a:latin typeface="Times New Roman" panose="02020603050405020304" pitchFamily="18" charset="0"/>
                <a:cs typeface="Times New Roman" panose="02020603050405020304" pitchFamily="18" charset="0"/>
              </a:rPr>
              <a:t>urs</a:t>
            </a:r>
            <a:endParaRPr sz="2400" dirty="0">
              <a:latin typeface="Times New Roman" panose="02020603050405020304" pitchFamily="18" charset="0"/>
              <a:cs typeface="Times New Roman" panose="02020603050405020304" pitchFamily="18" charset="0"/>
            </a:endParaRPr>
          </a:p>
          <a:p>
            <a:pPr marL="355600" indent="-342900" algn="just">
              <a:lnSpc>
                <a:spcPct val="100000"/>
              </a:lnSpc>
              <a:spcBef>
                <a:spcPts val="430"/>
              </a:spcBef>
              <a:buFont typeface="Segoe UI Symbol"/>
              <a:buChar char="❖"/>
              <a:tabLst>
                <a:tab pos="355600" algn="l"/>
              </a:tabLst>
            </a:pPr>
            <a:r>
              <a:rPr sz="2400" spc="85" dirty="0">
                <a:latin typeface="Times New Roman" panose="02020603050405020304" pitchFamily="18" charset="0"/>
                <a:cs typeface="Times New Roman" panose="02020603050405020304" pitchFamily="18" charset="0"/>
              </a:rPr>
              <a:t>Qu</a:t>
            </a:r>
            <a:r>
              <a:rPr sz="2400" spc="35" dirty="0">
                <a:latin typeface="Times New Roman" panose="02020603050405020304" pitchFamily="18" charset="0"/>
                <a:cs typeface="Times New Roman" panose="02020603050405020304" pitchFamily="18" charset="0"/>
              </a:rPr>
              <a:t>i</a:t>
            </a:r>
            <a:r>
              <a:rPr sz="2400" spc="60" dirty="0">
                <a:latin typeface="Times New Roman" panose="02020603050405020304" pitchFamily="18" charset="0"/>
                <a:cs typeface="Times New Roman" panose="02020603050405020304" pitchFamily="18" charset="0"/>
              </a:rPr>
              <a:t>ck</a:t>
            </a:r>
            <a:r>
              <a:rPr sz="2400" spc="-229" dirty="0">
                <a:latin typeface="Times New Roman" panose="02020603050405020304" pitchFamily="18" charset="0"/>
                <a:cs typeface="Times New Roman" panose="02020603050405020304" pitchFamily="18" charset="0"/>
              </a:rPr>
              <a:t> </a:t>
            </a:r>
            <a:r>
              <a:rPr sz="2400" spc="-15" dirty="0">
                <a:latin typeface="Times New Roman" panose="02020603050405020304" pitchFamily="18" charset="0"/>
                <a:cs typeface="Times New Roman" panose="02020603050405020304" pitchFamily="18" charset="0"/>
              </a:rPr>
              <a:t>offer</a:t>
            </a:r>
            <a:r>
              <a:rPr sz="2400" spc="-23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letters</a:t>
            </a:r>
            <a:endParaRPr sz="2400" dirty="0">
              <a:latin typeface="Times New Roman" panose="02020603050405020304" pitchFamily="18" charset="0"/>
              <a:cs typeface="Times New Roman" panose="02020603050405020304" pitchFamily="18" charset="0"/>
            </a:endParaRPr>
          </a:p>
          <a:p>
            <a:pPr marL="355600" indent="-342900" algn="just">
              <a:lnSpc>
                <a:spcPct val="100000"/>
              </a:lnSpc>
              <a:spcBef>
                <a:spcPts val="434"/>
              </a:spcBef>
              <a:buFont typeface="Segoe UI Symbol"/>
              <a:buChar char="❖"/>
              <a:tabLst>
                <a:tab pos="355600" algn="l"/>
              </a:tabLst>
            </a:pPr>
            <a:r>
              <a:rPr sz="2400" spc="75" dirty="0">
                <a:latin typeface="Times New Roman" panose="02020603050405020304" pitchFamily="18" charset="0"/>
                <a:cs typeface="Times New Roman" panose="02020603050405020304" pitchFamily="18" charset="0"/>
              </a:rPr>
              <a:t>Multi</a:t>
            </a:r>
            <a:r>
              <a:rPr sz="2400" spc="105" dirty="0">
                <a:latin typeface="Times New Roman" panose="02020603050405020304" pitchFamily="18" charset="0"/>
                <a:cs typeface="Times New Roman" panose="02020603050405020304" pitchFamily="18" charset="0"/>
              </a:rPr>
              <a:t>p</a:t>
            </a:r>
            <a:r>
              <a:rPr sz="2400" dirty="0">
                <a:latin typeface="Times New Roman" panose="02020603050405020304" pitchFamily="18" charset="0"/>
                <a:cs typeface="Times New Roman" panose="02020603050405020304" pitchFamily="18" charset="0"/>
              </a:rPr>
              <a:t>le</a:t>
            </a:r>
            <a:r>
              <a:rPr sz="2400" spc="-229"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scholarships</a:t>
            </a:r>
            <a:endParaRPr lang="en-US" sz="2400" spc="-215" dirty="0">
              <a:latin typeface="Times New Roman" panose="02020603050405020304" pitchFamily="18" charset="0"/>
              <a:cs typeface="Times New Roman" panose="02020603050405020304" pitchFamily="18" charset="0"/>
            </a:endParaRPr>
          </a:p>
          <a:p>
            <a:pPr marL="355600" indent="-342900" algn="just">
              <a:lnSpc>
                <a:spcPct val="100000"/>
              </a:lnSpc>
              <a:spcBef>
                <a:spcPts val="434"/>
              </a:spcBef>
              <a:buFont typeface="Segoe UI Symbol"/>
              <a:buChar char="❖"/>
              <a:tabLst>
                <a:tab pos="355600" algn="l"/>
              </a:tabLst>
            </a:pPr>
            <a:r>
              <a:rPr sz="2400" spc="30" dirty="0">
                <a:latin typeface="Times New Roman" panose="02020603050405020304" pitchFamily="18" charset="0"/>
                <a:cs typeface="Times New Roman" panose="02020603050405020304" pitchFamily="18" charset="0"/>
              </a:rPr>
              <a:t>Free</a:t>
            </a:r>
            <a:r>
              <a:rPr sz="2400" spc="-215" dirty="0">
                <a:latin typeface="Times New Roman" panose="02020603050405020304" pitchFamily="18" charset="0"/>
                <a:cs typeface="Times New Roman" panose="02020603050405020304" pitchFamily="18" charset="0"/>
              </a:rPr>
              <a:t> </a:t>
            </a:r>
            <a:r>
              <a:rPr sz="2400" spc="80" dirty="0">
                <a:latin typeface="Times New Roman" panose="02020603050405020304" pitchFamily="18" charset="0"/>
                <a:cs typeface="Times New Roman" panose="02020603050405020304" pitchFamily="18" charset="0"/>
              </a:rPr>
              <a:t>SOP</a:t>
            </a:r>
            <a:r>
              <a:rPr lang="en-US" sz="2400" spc="80" dirty="0">
                <a:latin typeface="Times New Roman" panose="02020603050405020304" pitchFamily="18" charset="0"/>
                <a:cs typeface="Times New Roman" panose="02020603050405020304" pitchFamily="18" charset="0"/>
              </a:rPr>
              <a:t> writings </a:t>
            </a:r>
            <a:r>
              <a:rPr sz="2400" spc="-235" dirty="0">
                <a:latin typeface="Times New Roman" panose="02020603050405020304" pitchFamily="18" charset="0"/>
                <a:cs typeface="Times New Roman" panose="02020603050405020304" pitchFamily="18" charset="0"/>
              </a:rPr>
              <a:t> </a:t>
            </a:r>
            <a:r>
              <a:rPr sz="2400" spc="40" dirty="0">
                <a:latin typeface="Times New Roman" panose="02020603050405020304" pitchFamily="18" charset="0"/>
                <a:cs typeface="Times New Roman" panose="02020603050405020304" pitchFamily="18" charset="0"/>
              </a:rPr>
              <a:t>a</a:t>
            </a:r>
            <a:r>
              <a:rPr sz="2400" spc="30" dirty="0">
                <a:latin typeface="Times New Roman" panose="02020603050405020304" pitchFamily="18" charset="0"/>
                <a:cs typeface="Times New Roman" panose="02020603050405020304" pitchFamily="18" charset="0"/>
              </a:rPr>
              <a:t>n</a:t>
            </a:r>
            <a:r>
              <a:rPr sz="2400" spc="130" dirty="0">
                <a:latin typeface="Times New Roman" panose="02020603050405020304" pitchFamily="18" charset="0"/>
                <a:cs typeface="Times New Roman" panose="02020603050405020304" pitchFamily="18" charset="0"/>
              </a:rPr>
              <a:t>d</a:t>
            </a:r>
            <a:r>
              <a:rPr sz="2400" spc="-215" dirty="0">
                <a:latin typeface="Times New Roman" panose="02020603050405020304" pitchFamily="18" charset="0"/>
                <a:cs typeface="Times New Roman" panose="02020603050405020304" pitchFamily="18" charset="0"/>
              </a:rPr>
              <a:t> </a:t>
            </a:r>
            <a:r>
              <a:rPr sz="2400" spc="40" dirty="0">
                <a:latin typeface="Times New Roman" panose="02020603050405020304" pitchFamily="18" charset="0"/>
                <a:cs typeface="Times New Roman" panose="02020603050405020304" pitchFamily="18" charset="0"/>
              </a:rPr>
              <a:t>CV</a:t>
            </a:r>
            <a:r>
              <a:rPr sz="2400" spc="-215" dirty="0">
                <a:latin typeface="Times New Roman" panose="02020603050405020304" pitchFamily="18" charset="0"/>
                <a:cs typeface="Times New Roman" panose="02020603050405020304" pitchFamily="18" charset="0"/>
              </a:rPr>
              <a:t> </a:t>
            </a:r>
            <a:r>
              <a:rPr sz="2400" spc="-75" dirty="0">
                <a:latin typeface="Times New Roman" panose="02020603050405020304" pitchFamily="18" charset="0"/>
                <a:cs typeface="Times New Roman" panose="02020603050405020304" pitchFamily="18" charset="0"/>
              </a:rPr>
              <a:t>r</a:t>
            </a:r>
            <a:r>
              <a:rPr sz="2400" spc="10" dirty="0">
                <a:latin typeface="Times New Roman" panose="02020603050405020304" pitchFamily="18" charset="0"/>
                <a:cs typeface="Times New Roman" panose="02020603050405020304" pitchFamily="18" charset="0"/>
              </a:rPr>
              <a:t>eview</a:t>
            </a:r>
            <a:endParaRPr sz="2400" dirty="0">
              <a:latin typeface="Times New Roman" panose="02020603050405020304" pitchFamily="18" charset="0"/>
              <a:cs typeface="Times New Roman" panose="02020603050405020304" pitchFamily="18" charset="0"/>
            </a:endParaRPr>
          </a:p>
          <a:p>
            <a:pPr marL="355600" indent="-342900" algn="just">
              <a:lnSpc>
                <a:spcPct val="100000"/>
              </a:lnSpc>
              <a:spcBef>
                <a:spcPts val="430"/>
              </a:spcBef>
              <a:buFont typeface="Segoe UI Symbol"/>
              <a:buChar char="❖"/>
              <a:tabLst>
                <a:tab pos="355600" algn="l"/>
              </a:tabLst>
            </a:pPr>
            <a:r>
              <a:rPr sz="2400" spc="105" dirty="0">
                <a:latin typeface="Times New Roman" panose="02020603050405020304" pitchFamily="18" charset="0"/>
                <a:cs typeface="Times New Roman" panose="02020603050405020304" pitchFamily="18" charset="0"/>
              </a:rPr>
              <a:t>End</a:t>
            </a:r>
            <a:r>
              <a:rPr sz="2400" spc="-180" dirty="0">
                <a:latin typeface="Times New Roman" panose="02020603050405020304" pitchFamily="18" charset="0"/>
                <a:cs typeface="Times New Roman" panose="02020603050405020304" pitchFamily="18" charset="0"/>
              </a:rPr>
              <a:t>-</a:t>
            </a:r>
            <a:r>
              <a:rPr sz="2400" spc="30" dirty="0">
                <a:latin typeface="Times New Roman" panose="02020603050405020304" pitchFamily="18" charset="0"/>
                <a:cs typeface="Times New Roman" panose="02020603050405020304" pitchFamily="18" charset="0"/>
              </a:rPr>
              <a:t>to</a:t>
            </a:r>
            <a:r>
              <a:rPr sz="2400" spc="-180" dirty="0">
                <a:latin typeface="Times New Roman" panose="02020603050405020304" pitchFamily="18" charset="0"/>
                <a:cs typeface="Times New Roman" panose="02020603050405020304" pitchFamily="18" charset="0"/>
              </a:rPr>
              <a:t>-</a:t>
            </a:r>
            <a:r>
              <a:rPr sz="2400" spc="105" dirty="0">
                <a:latin typeface="Times New Roman" panose="02020603050405020304" pitchFamily="18" charset="0"/>
                <a:cs typeface="Times New Roman" panose="02020603050405020304" pitchFamily="18" charset="0"/>
              </a:rPr>
              <a:t>End</a:t>
            </a:r>
            <a:r>
              <a:rPr sz="2400" spc="-229" dirty="0">
                <a:latin typeface="Times New Roman" panose="02020603050405020304" pitchFamily="18" charset="0"/>
                <a:cs typeface="Times New Roman" panose="02020603050405020304" pitchFamily="18" charset="0"/>
              </a:rPr>
              <a:t> </a:t>
            </a:r>
            <a:r>
              <a:rPr sz="2400" spc="30" dirty="0">
                <a:latin typeface="Times New Roman" panose="02020603050405020304" pitchFamily="18" charset="0"/>
                <a:cs typeface="Times New Roman" panose="02020603050405020304" pitchFamily="18" charset="0"/>
              </a:rPr>
              <a:t>Process</a:t>
            </a:r>
            <a:endParaRPr sz="2400" dirty="0">
              <a:latin typeface="Times New Roman" panose="02020603050405020304" pitchFamily="18" charset="0"/>
              <a:cs typeface="Times New Roman" panose="02020603050405020304" pitchFamily="18" charset="0"/>
            </a:endParaRPr>
          </a:p>
        </p:txBody>
      </p:sp>
      <p:sp>
        <p:nvSpPr>
          <p:cNvPr id="10" name="object 10"/>
          <p:cNvSpPr txBox="1">
            <a:spLocks noGrp="1"/>
          </p:cNvSpPr>
          <p:nvPr>
            <p:ph type="dt" sz="half" idx="6"/>
          </p:nvPr>
        </p:nvSpPr>
        <p:spPr>
          <a:xfrm>
            <a:off x="9852786" y="6370640"/>
            <a:ext cx="1247775" cy="243204"/>
          </a:xfrm>
          <a:prstGeom prst="rect">
            <a:avLst/>
          </a:prstGeom>
        </p:spPr>
        <p:txBody>
          <a:bodyPr vert="horz" wrap="square" lIns="0" tIns="0" rIns="0" bIns="0" rtlCol="0">
            <a:spAutoFit/>
          </a:bodyPr>
          <a:lstStyle>
            <a:defPPr>
              <a:defRPr lang="en-US"/>
            </a:defPPr>
            <a:lvl1pPr marL="0" algn="l" defTabSz="914400" rtl="0" eaLnBrk="1" latinLnBrk="0" hangingPunct="1">
              <a:defRPr sz="1400" b="1" i="0" kern="1200">
                <a:solidFill>
                  <a:schemeClr val="bg1"/>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60"/>
              </a:spcBef>
            </a:pPr>
            <a:r>
              <a:rPr lang="en-US" spc="-55"/>
              <a:t>metaapply.io</a:t>
            </a:r>
            <a:endParaRPr spc="-55" dirty="0"/>
          </a:p>
        </p:txBody>
      </p:sp>
      <p:sp>
        <p:nvSpPr>
          <p:cNvPr id="11" name="object 11"/>
          <p:cNvSpPr txBox="1">
            <a:spLocks noGrp="1"/>
          </p:cNvSpPr>
          <p:nvPr>
            <p:ph type="ftr" sz="quarter" idx="5"/>
          </p:nvPr>
        </p:nvSpPr>
        <p:spPr>
          <a:xfrm>
            <a:off x="1369567" y="6394415"/>
            <a:ext cx="1497330" cy="243204"/>
          </a:xfrm>
          <a:prstGeom prst="rect">
            <a:avLst/>
          </a:prstGeom>
        </p:spPr>
        <p:txBody>
          <a:bodyPr vert="horz" wrap="square" lIns="0" tIns="0" rIns="0" bIns="0" rtlCol="0">
            <a:spAutoFit/>
          </a:bodyPr>
          <a:lstStyle>
            <a:defPPr>
              <a:defRPr lang="en-US"/>
            </a:defPPr>
            <a:lvl1pPr marL="0" algn="l" defTabSz="914400" rtl="0" eaLnBrk="1" latinLnBrk="0" hangingPunct="1">
              <a:defRPr sz="1400" b="1" i="0" kern="1200">
                <a:solidFill>
                  <a:schemeClr val="bg1"/>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60"/>
              </a:spcBef>
            </a:pPr>
            <a:r>
              <a:rPr lang="en-US" spc="-165"/>
              <a:t>+91-9560708184</a:t>
            </a:r>
            <a:endParaRPr spc="-165" dirty="0"/>
          </a:p>
        </p:txBody>
      </p:sp>
      <p:pic>
        <p:nvPicPr>
          <p:cNvPr id="13" name="Picture 12">
            <a:extLst>
              <a:ext uri="{FF2B5EF4-FFF2-40B4-BE49-F238E27FC236}">
                <a16:creationId xmlns:a16="http://schemas.microsoft.com/office/drawing/2014/main" id="{C7523022-2BAE-4598-8428-5A68EC6D4AFF}"/>
              </a:ext>
            </a:extLst>
          </p:cNvPr>
          <p:cNvPicPr>
            <a:picLocks noChangeAspect="1"/>
          </p:cNvPicPr>
          <p:nvPr/>
        </p:nvPicPr>
        <p:blipFill rotWithShape="1">
          <a:blip r:embed="rId4"/>
          <a:srcRect l="13750" t="43330" r="15000" b="38884"/>
          <a:stretch/>
        </p:blipFill>
        <p:spPr>
          <a:xfrm>
            <a:off x="615084" y="1485448"/>
            <a:ext cx="8014716" cy="1124872"/>
          </a:xfrm>
          <a:prstGeom prst="rect">
            <a:avLst/>
          </a:prstGeom>
        </p:spPr>
      </p:pic>
      <p:sp>
        <p:nvSpPr>
          <p:cNvPr id="14" name="object 4"/>
          <p:cNvSpPr/>
          <p:nvPr/>
        </p:nvSpPr>
        <p:spPr>
          <a:xfrm>
            <a:off x="615084" y="1171831"/>
            <a:ext cx="2740372" cy="0"/>
          </a:xfrm>
          <a:custGeom>
            <a:avLst/>
            <a:gdLst/>
            <a:ahLst/>
            <a:cxnLst/>
            <a:rect l="l" t="t" r="r" b="b"/>
            <a:pathLst>
              <a:path w="2895600">
                <a:moveTo>
                  <a:pt x="0" y="0"/>
                </a:moveTo>
                <a:lnTo>
                  <a:pt x="2895600" y="0"/>
                </a:lnTo>
              </a:path>
            </a:pathLst>
          </a:custGeom>
          <a:ln w="76200">
            <a:solidFill>
              <a:srgbClr val="F83D92"/>
            </a:solidFill>
          </a:ln>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title"/>
          </p:nvPr>
        </p:nvSpPr>
        <p:spPr>
          <a:xfrm>
            <a:off x="526186" y="279883"/>
            <a:ext cx="7394046" cy="690574"/>
          </a:xfrm>
          <a:prstGeom prst="rect">
            <a:avLst/>
          </a:prstGeom>
        </p:spPr>
        <p:txBody>
          <a:bodyPr vert="horz" wrap="square" lIns="0" tIns="13335" rIns="0" bIns="0" rtlCol="0">
            <a:spAutoFit/>
          </a:bodyPr>
          <a:lstStyle/>
          <a:p>
            <a:pPr marL="12700">
              <a:lnSpc>
                <a:spcPct val="100000"/>
              </a:lnSpc>
              <a:spcBef>
                <a:spcPts val="105"/>
              </a:spcBef>
            </a:pPr>
            <a:r>
              <a:rPr lang="en-US" b="1" spc="-105" dirty="0">
                <a:latin typeface="Times New Roman" panose="02020603050405020304" pitchFamily="18" charset="0"/>
                <a:cs typeface="Times New Roman" panose="02020603050405020304" pitchFamily="18" charset="0"/>
              </a:rPr>
              <a:t>Our </a:t>
            </a:r>
            <a:r>
              <a:rPr b="1" spc="-105" dirty="0">
                <a:latin typeface="Times New Roman" panose="02020603050405020304" pitchFamily="18" charset="0"/>
                <a:cs typeface="Times New Roman" panose="02020603050405020304" pitchFamily="18" charset="0"/>
              </a:rPr>
              <a:t>Univ</a:t>
            </a:r>
            <a:r>
              <a:rPr b="1" spc="-130" dirty="0">
                <a:latin typeface="Times New Roman" panose="02020603050405020304" pitchFamily="18" charset="0"/>
                <a:cs typeface="Times New Roman" panose="02020603050405020304" pitchFamily="18" charset="0"/>
              </a:rPr>
              <a:t>e</a:t>
            </a:r>
            <a:r>
              <a:rPr b="1" spc="-155" dirty="0">
                <a:latin typeface="Times New Roman" panose="02020603050405020304" pitchFamily="18" charset="0"/>
                <a:cs typeface="Times New Roman" panose="02020603050405020304" pitchFamily="18" charset="0"/>
              </a:rPr>
              <a:t>rsity</a:t>
            </a:r>
            <a:r>
              <a:rPr b="1" spc="-215" dirty="0">
                <a:latin typeface="Times New Roman" panose="02020603050405020304" pitchFamily="18" charset="0"/>
                <a:cs typeface="Times New Roman" panose="02020603050405020304" pitchFamily="18" charset="0"/>
              </a:rPr>
              <a:t> </a:t>
            </a:r>
            <a:r>
              <a:rPr b="1" spc="-120" dirty="0">
                <a:latin typeface="Times New Roman" panose="02020603050405020304" pitchFamily="18" charset="0"/>
                <a:cs typeface="Times New Roman" panose="02020603050405020304" pitchFamily="18" charset="0"/>
              </a:rPr>
              <a:t>Par</a:t>
            </a:r>
            <a:r>
              <a:rPr b="1" spc="-95" dirty="0">
                <a:latin typeface="Times New Roman" panose="02020603050405020304" pitchFamily="18" charset="0"/>
                <a:cs typeface="Times New Roman" panose="02020603050405020304" pitchFamily="18" charset="0"/>
              </a:rPr>
              <a:t>t</a:t>
            </a:r>
            <a:r>
              <a:rPr b="1" spc="-125" dirty="0">
                <a:latin typeface="Times New Roman" panose="02020603050405020304" pitchFamily="18" charset="0"/>
                <a:cs typeface="Times New Roman" panose="02020603050405020304" pitchFamily="18" charset="0"/>
              </a:rPr>
              <a:t>nerships</a:t>
            </a:r>
          </a:p>
        </p:txBody>
      </p:sp>
      <p:grpSp>
        <p:nvGrpSpPr>
          <p:cNvPr id="12" name="object 12"/>
          <p:cNvGrpSpPr/>
          <p:nvPr/>
        </p:nvGrpSpPr>
        <p:grpSpPr>
          <a:xfrm>
            <a:off x="626019" y="1226127"/>
            <a:ext cx="10574988" cy="5176851"/>
            <a:chOff x="668362" y="650169"/>
            <a:chExt cx="10260242" cy="5395538"/>
          </a:xfrm>
        </p:grpSpPr>
        <p:sp>
          <p:nvSpPr>
            <p:cNvPr id="13" name="object 13"/>
            <p:cNvSpPr/>
            <p:nvPr/>
          </p:nvSpPr>
          <p:spPr>
            <a:xfrm>
              <a:off x="668362" y="650169"/>
              <a:ext cx="2895600" cy="0"/>
            </a:xfrm>
            <a:custGeom>
              <a:avLst/>
              <a:gdLst/>
              <a:ahLst/>
              <a:cxnLst/>
              <a:rect l="l" t="t" r="r" b="b"/>
              <a:pathLst>
                <a:path w="2895600">
                  <a:moveTo>
                    <a:pt x="0" y="0"/>
                  </a:moveTo>
                  <a:lnTo>
                    <a:pt x="2895600" y="0"/>
                  </a:lnTo>
                </a:path>
              </a:pathLst>
            </a:custGeom>
            <a:ln w="76200">
              <a:solidFill>
                <a:srgbClr val="F83D92"/>
              </a:solidFill>
            </a:ln>
          </p:spPr>
          <p:txBody>
            <a:bodyPr wrap="square" lIns="0" tIns="0" rIns="0" bIns="0" rtlCol="0"/>
            <a:lstStyle/>
            <a:p>
              <a:endParaRPr>
                <a:latin typeface="Times New Roman" panose="02020603050405020304" pitchFamily="18" charset="0"/>
                <a:cs typeface="Times New Roman" panose="02020603050405020304" pitchFamily="18" charset="0"/>
              </a:endParaRPr>
            </a:p>
          </p:txBody>
        </p:sp>
        <p:sp>
          <p:nvSpPr>
            <p:cNvPr id="14" name="object 14"/>
            <p:cNvSpPr/>
            <p:nvPr/>
          </p:nvSpPr>
          <p:spPr>
            <a:xfrm>
              <a:off x="4578096" y="1086611"/>
              <a:ext cx="3167380" cy="464820"/>
            </a:xfrm>
            <a:custGeom>
              <a:avLst/>
              <a:gdLst/>
              <a:ahLst/>
              <a:cxnLst/>
              <a:rect l="l" t="t" r="r" b="b"/>
              <a:pathLst>
                <a:path w="3167379" h="464819">
                  <a:moveTo>
                    <a:pt x="3166872" y="0"/>
                  </a:moveTo>
                  <a:lnTo>
                    <a:pt x="0" y="0"/>
                  </a:lnTo>
                  <a:lnTo>
                    <a:pt x="0" y="464820"/>
                  </a:lnTo>
                  <a:lnTo>
                    <a:pt x="3166872" y="464820"/>
                  </a:lnTo>
                  <a:lnTo>
                    <a:pt x="3166872" y="0"/>
                  </a:lnTo>
                  <a:close/>
                </a:path>
              </a:pathLst>
            </a:custGeom>
            <a:solidFill>
              <a:srgbClr val="FFFFFF"/>
            </a:solidFill>
          </p:spPr>
          <p:txBody>
            <a:bodyPr wrap="square" lIns="0" tIns="0" rIns="0" bIns="0" rtlCol="0"/>
            <a:lstStyle/>
            <a:p>
              <a:endParaRPr>
                <a:latin typeface="Times New Roman" panose="02020603050405020304" pitchFamily="18" charset="0"/>
                <a:cs typeface="Times New Roman" panose="02020603050405020304" pitchFamily="18" charset="0"/>
              </a:endParaRPr>
            </a:p>
          </p:txBody>
        </p:sp>
        <p:pic>
          <p:nvPicPr>
            <p:cNvPr id="15" name="object 15"/>
            <p:cNvPicPr/>
            <p:nvPr/>
          </p:nvPicPr>
          <p:blipFill>
            <a:blip r:embed="rId2" cstate="print"/>
            <a:stretch>
              <a:fillRect/>
            </a:stretch>
          </p:blipFill>
          <p:spPr>
            <a:xfrm>
              <a:off x="990600" y="1210081"/>
              <a:ext cx="9938004" cy="4835626"/>
            </a:xfrm>
            <a:prstGeom prst="rect">
              <a:avLst/>
            </a:prstGeom>
          </p:spPr>
        </p:pic>
      </p:grpSp>
      <p:sp>
        <p:nvSpPr>
          <p:cNvPr id="16" name="object 16"/>
          <p:cNvSpPr txBox="1">
            <a:spLocks noGrp="1"/>
          </p:cNvSpPr>
          <p:nvPr>
            <p:ph type="dt" sz="half" idx="6"/>
          </p:nvPr>
        </p:nvSpPr>
        <p:spPr>
          <a:xfrm>
            <a:off x="9852786" y="6370640"/>
            <a:ext cx="1247775" cy="215444"/>
          </a:xfrm>
          <a:prstGeom prst="rect">
            <a:avLst/>
          </a:prstGeom>
        </p:spPr>
        <p:txBody>
          <a:bodyPr vert="horz" wrap="square" lIns="0" tIns="0" rIns="0" bIns="0" rtlCol="0">
            <a:spAutoFit/>
          </a:bodyPr>
          <a:lstStyle>
            <a:defPPr>
              <a:defRPr lang="en-US"/>
            </a:defPPr>
            <a:lvl1pPr marL="0" algn="l" defTabSz="914400" rtl="0" eaLnBrk="1" latinLnBrk="0" hangingPunct="1">
              <a:defRPr sz="1400" b="1" i="0" kern="1200">
                <a:solidFill>
                  <a:schemeClr val="bg1"/>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60"/>
              </a:spcBef>
            </a:pPr>
            <a:r>
              <a:rPr lang="en-US" spc="-55">
                <a:latin typeface="Times New Roman" panose="02020603050405020304" pitchFamily="18" charset="0"/>
                <a:cs typeface="Times New Roman" panose="02020603050405020304" pitchFamily="18" charset="0"/>
              </a:rPr>
              <a:t>metaapply.io</a:t>
            </a:r>
            <a:endParaRPr spc="-55" dirty="0">
              <a:latin typeface="Times New Roman" panose="02020603050405020304" pitchFamily="18" charset="0"/>
              <a:cs typeface="Times New Roman" panose="02020603050405020304" pitchFamily="18" charset="0"/>
            </a:endParaRPr>
          </a:p>
        </p:txBody>
      </p:sp>
      <p:sp>
        <p:nvSpPr>
          <p:cNvPr id="17" name="object 17"/>
          <p:cNvSpPr txBox="1">
            <a:spLocks noGrp="1"/>
          </p:cNvSpPr>
          <p:nvPr>
            <p:ph type="ftr" sz="quarter" idx="5"/>
          </p:nvPr>
        </p:nvSpPr>
        <p:spPr>
          <a:xfrm>
            <a:off x="1369567" y="6394415"/>
            <a:ext cx="1497330" cy="215444"/>
          </a:xfrm>
          <a:prstGeom prst="rect">
            <a:avLst/>
          </a:prstGeom>
        </p:spPr>
        <p:txBody>
          <a:bodyPr vert="horz" wrap="square" lIns="0" tIns="0" rIns="0" bIns="0" rtlCol="0">
            <a:spAutoFit/>
          </a:bodyPr>
          <a:lstStyle>
            <a:defPPr>
              <a:defRPr lang="en-US"/>
            </a:defPPr>
            <a:lvl1pPr marL="0" algn="l" defTabSz="914400" rtl="0" eaLnBrk="1" latinLnBrk="0" hangingPunct="1">
              <a:defRPr sz="1400" b="1" i="0" kern="1200">
                <a:solidFill>
                  <a:schemeClr val="bg1"/>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60"/>
              </a:spcBef>
            </a:pPr>
            <a:r>
              <a:rPr lang="en-US" spc="-165">
                <a:latin typeface="Times New Roman" panose="02020603050405020304" pitchFamily="18" charset="0"/>
                <a:cs typeface="Times New Roman" panose="02020603050405020304" pitchFamily="18" charset="0"/>
              </a:rPr>
              <a:t>+91-9560708184</a:t>
            </a:r>
            <a:endParaRPr spc="-165" dirty="0">
              <a:latin typeface="Times New Roman" panose="02020603050405020304" pitchFamily="18" charset="0"/>
              <a:cs typeface="Times New Roman" panose="02020603050405020304" pitchFamily="18" charset="0"/>
            </a:endParaRPr>
          </a:p>
        </p:txBody>
      </p:sp>
      <p:sp>
        <p:nvSpPr>
          <p:cNvPr id="18" name="object 18"/>
          <p:cNvSpPr txBox="1"/>
          <p:nvPr/>
        </p:nvSpPr>
        <p:spPr>
          <a:xfrm>
            <a:off x="5116829" y="6393196"/>
            <a:ext cx="3005582" cy="223138"/>
          </a:xfrm>
          <a:prstGeom prst="rect">
            <a:avLst/>
          </a:prstGeom>
        </p:spPr>
        <p:txBody>
          <a:bodyPr vert="horz" wrap="square" lIns="0" tIns="7620" rIns="0" bIns="0" rtlCol="0">
            <a:spAutoFit/>
          </a:bodyPr>
          <a:lstStyle/>
          <a:p>
            <a:pPr marL="12700">
              <a:spcBef>
                <a:spcPts val="60"/>
              </a:spcBef>
            </a:pPr>
            <a:r>
              <a:rPr lang="en-US" sz="1400" b="1" spc="-45" dirty="0">
                <a:solidFill>
                  <a:srgbClr val="FFFFFF"/>
                </a:solidFill>
                <a:latin typeface="Times New Roman" panose="02020603050405020304" pitchFamily="18" charset="0"/>
                <a:cs typeface="Times New Roman" panose="02020603050405020304" pitchFamily="18" charset="0"/>
              </a:rPr>
              <a:t>nbasanayake@metaapply.io</a:t>
            </a:r>
            <a:endParaRPr lang="en-US"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title"/>
          </p:nvPr>
        </p:nvSpPr>
        <p:spPr>
          <a:xfrm>
            <a:off x="666699" y="285979"/>
            <a:ext cx="5842000" cy="690574"/>
          </a:xfrm>
          <a:prstGeom prst="rect">
            <a:avLst/>
          </a:prstGeom>
        </p:spPr>
        <p:txBody>
          <a:bodyPr vert="horz" wrap="square" lIns="0" tIns="13335" rIns="0" bIns="0" rtlCol="0">
            <a:spAutoFit/>
          </a:bodyPr>
          <a:lstStyle/>
          <a:p>
            <a:pPr marL="12700">
              <a:lnSpc>
                <a:spcPct val="100000"/>
              </a:lnSpc>
              <a:spcBef>
                <a:spcPts val="105"/>
              </a:spcBef>
            </a:pPr>
            <a:r>
              <a:rPr lang="en-US" b="1" spc="-114" dirty="0">
                <a:latin typeface="Times New Roman" panose="02020603050405020304" pitchFamily="18" charset="0"/>
                <a:cs typeface="Times New Roman" panose="02020603050405020304" pitchFamily="18" charset="0"/>
              </a:rPr>
              <a:t>Application Process</a:t>
            </a:r>
            <a:endParaRPr b="1" spc="-100" dirty="0">
              <a:latin typeface="Times New Roman" panose="02020603050405020304" pitchFamily="18" charset="0"/>
              <a:cs typeface="Times New Roman" panose="02020603050405020304" pitchFamily="18" charset="0"/>
            </a:endParaRPr>
          </a:p>
        </p:txBody>
      </p:sp>
      <p:grpSp>
        <p:nvGrpSpPr>
          <p:cNvPr id="12" name="object 12"/>
          <p:cNvGrpSpPr/>
          <p:nvPr/>
        </p:nvGrpSpPr>
        <p:grpSpPr>
          <a:xfrm>
            <a:off x="-1653500" y="1217923"/>
            <a:ext cx="10422637" cy="2252961"/>
            <a:chOff x="1018031" y="1199152"/>
            <a:chExt cx="10422637" cy="2252961"/>
          </a:xfrm>
        </p:grpSpPr>
        <p:sp>
          <p:nvSpPr>
            <p:cNvPr id="13" name="object 13"/>
            <p:cNvSpPr/>
            <p:nvPr/>
          </p:nvSpPr>
          <p:spPr>
            <a:xfrm>
              <a:off x="3268979" y="1199152"/>
              <a:ext cx="2895600" cy="0"/>
            </a:xfrm>
            <a:custGeom>
              <a:avLst/>
              <a:gdLst/>
              <a:ahLst/>
              <a:cxnLst/>
              <a:rect l="l" t="t" r="r" b="b"/>
              <a:pathLst>
                <a:path w="2895600">
                  <a:moveTo>
                    <a:pt x="0" y="0"/>
                  </a:moveTo>
                  <a:lnTo>
                    <a:pt x="2895600" y="0"/>
                  </a:lnTo>
                </a:path>
              </a:pathLst>
            </a:custGeom>
            <a:ln w="76200">
              <a:solidFill>
                <a:srgbClr val="F83D92"/>
              </a:solidFill>
            </a:ln>
          </p:spPr>
          <p:txBody>
            <a:bodyPr wrap="square" lIns="0" tIns="0" rIns="0" bIns="0" rtlCol="0"/>
            <a:lstStyle/>
            <a:p>
              <a:endParaRPr/>
            </a:p>
          </p:txBody>
        </p:sp>
        <p:sp>
          <p:nvSpPr>
            <p:cNvPr id="19" name="object 19"/>
            <p:cNvSpPr/>
            <p:nvPr/>
          </p:nvSpPr>
          <p:spPr>
            <a:xfrm>
              <a:off x="10171175" y="1930908"/>
              <a:ext cx="1175385" cy="1506220"/>
            </a:xfrm>
            <a:custGeom>
              <a:avLst/>
              <a:gdLst/>
              <a:ahLst/>
              <a:cxnLst/>
              <a:rect l="l" t="t" r="r" b="b"/>
              <a:pathLst>
                <a:path w="1175384" h="1506220">
                  <a:moveTo>
                    <a:pt x="952246" y="0"/>
                  </a:moveTo>
                  <a:lnTo>
                    <a:pt x="222630" y="0"/>
                  </a:lnTo>
                  <a:lnTo>
                    <a:pt x="177805" y="4528"/>
                  </a:lnTo>
                  <a:lnTo>
                    <a:pt x="136034" y="17514"/>
                  </a:lnTo>
                  <a:lnTo>
                    <a:pt x="98220" y="38053"/>
                  </a:lnTo>
                  <a:lnTo>
                    <a:pt x="65262" y="65246"/>
                  </a:lnTo>
                  <a:lnTo>
                    <a:pt x="38060" y="98189"/>
                  </a:lnTo>
                  <a:lnTo>
                    <a:pt x="17516" y="135981"/>
                  </a:lnTo>
                  <a:lnTo>
                    <a:pt x="4529" y="177720"/>
                  </a:lnTo>
                  <a:lnTo>
                    <a:pt x="0" y="222503"/>
                  </a:lnTo>
                  <a:lnTo>
                    <a:pt x="0" y="1283080"/>
                  </a:lnTo>
                  <a:lnTo>
                    <a:pt x="5302" y="1331452"/>
                  </a:lnTo>
                  <a:lnTo>
                    <a:pt x="20320" y="1376299"/>
                  </a:lnTo>
                  <a:lnTo>
                    <a:pt x="46371" y="1419067"/>
                  </a:lnTo>
                  <a:lnTo>
                    <a:pt x="81054" y="1454825"/>
                  </a:lnTo>
                  <a:lnTo>
                    <a:pt x="122943" y="1482140"/>
                  </a:lnTo>
                  <a:lnTo>
                    <a:pt x="170610" y="1499580"/>
                  </a:lnTo>
                  <a:lnTo>
                    <a:pt x="222630" y="1505712"/>
                  </a:lnTo>
                  <a:lnTo>
                    <a:pt x="952246" y="1505712"/>
                  </a:lnTo>
                  <a:lnTo>
                    <a:pt x="997077" y="1501177"/>
                  </a:lnTo>
                  <a:lnTo>
                    <a:pt x="1038861" y="1488178"/>
                  </a:lnTo>
                  <a:lnTo>
                    <a:pt x="1076696" y="1467617"/>
                  </a:lnTo>
                  <a:lnTo>
                    <a:pt x="1109678" y="1440402"/>
                  </a:lnTo>
                  <a:lnTo>
                    <a:pt x="1136903" y="1407435"/>
                  </a:lnTo>
                  <a:lnTo>
                    <a:pt x="1157468" y="1369623"/>
                  </a:lnTo>
                  <a:lnTo>
                    <a:pt x="1170469" y="1327870"/>
                  </a:lnTo>
                  <a:lnTo>
                    <a:pt x="1175003" y="1283080"/>
                  </a:lnTo>
                  <a:lnTo>
                    <a:pt x="1175003" y="199389"/>
                  </a:lnTo>
                  <a:lnTo>
                    <a:pt x="1173860" y="199389"/>
                  </a:lnTo>
                  <a:lnTo>
                    <a:pt x="1163977" y="153115"/>
                  </a:lnTo>
                  <a:lnTo>
                    <a:pt x="1144976" y="110930"/>
                  </a:lnTo>
                  <a:lnTo>
                    <a:pt x="1117973" y="73939"/>
                  </a:lnTo>
                  <a:lnTo>
                    <a:pt x="1084084" y="43247"/>
                  </a:lnTo>
                  <a:lnTo>
                    <a:pt x="1044422" y="19957"/>
                  </a:lnTo>
                  <a:lnTo>
                    <a:pt x="1000105" y="5173"/>
                  </a:lnTo>
                  <a:lnTo>
                    <a:pt x="952246" y="0"/>
                  </a:lnTo>
                  <a:close/>
                </a:path>
              </a:pathLst>
            </a:custGeom>
            <a:solidFill>
              <a:srgbClr val="FF3085"/>
            </a:solidFill>
          </p:spPr>
          <p:txBody>
            <a:bodyPr wrap="square" lIns="0" tIns="0" rIns="0" bIns="0" rtlCol="0"/>
            <a:lstStyle/>
            <a:p>
              <a:endParaRPr/>
            </a:p>
          </p:txBody>
        </p:sp>
        <p:pic>
          <p:nvPicPr>
            <p:cNvPr id="20" name="object 20"/>
            <p:cNvPicPr/>
            <p:nvPr/>
          </p:nvPicPr>
          <p:blipFill>
            <a:blip r:embed="rId2" cstate="print"/>
            <a:stretch>
              <a:fillRect/>
            </a:stretch>
          </p:blipFill>
          <p:spPr>
            <a:xfrm>
              <a:off x="10242803" y="2002536"/>
              <a:ext cx="1031748" cy="1362455"/>
            </a:xfrm>
            <a:prstGeom prst="rect">
              <a:avLst/>
            </a:prstGeom>
          </p:spPr>
        </p:pic>
        <p:pic>
          <p:nvPicPr>
            <p:cNvPr id="21" name="object 21"/>
            <p:cNvPicPr/>
            <p:nvPr/>
          </p:nvPicPr>
          <p:blipFill>
            <a:blip r:embed="rId3" cstate="print"/>
            <a:stretch>
              <a:fillRect/>
            </a:stretch>
          </p:blipFill>
          <p:spPr>
            <a:xfrm>
              <a:off x="11343132" y="2206751"/>
              <a:ext cx="97536" cy="211836"/>
            </a:xfrm>
            <a:prstGeom prst="rect">
              <a:avLst/>
            </a:prstGeom>
          </p:spPr>
        </p:pic>
        <p:pic>
          <p:nvPicPr>
            <p:cNvPr id="22" name="object 22"/>
            <p:cNvPicPr/>
            <p:nvPr/>
          </p:nvPicPr>
          <p:blipFill>
            <a:blip r:embed="rId4" cstate="print"/>
            <a:stretch>
              <a:fillRect/>
            </a:stretch>
          </p:blipFill>
          <p:spPr>
            <a:xfrm>
              <a:off x="10285475" y="1758695"/>
              <a:ext cx="946403" cy="1563624"/>
            </a:xfrm>
            <a:prstGeom prst="rect">
              <a:avLst/>
            </a:prstGeom>
          </p:spPr>
        </p:pic>
        <p:sp>
          <p:nvSpPr>
            <p:cNvPr id="23" name="object 23"/>
            <p:cNvSpPr/>
            <p:nvPr/>
          </p:nvSpPr>
          <p:spPr>
            <a:xfrm>
              <a:off x="7461503" y="1944623"/>
              <a:ext cx="1175385" cy="1507490"/>
            </a:xfrm>
            <a:custGeom>
              <a:avLst/>
              <a:gdLst/>
              <a:ahLst/>
              <a:cxnLst/>
              <a:rect l="l" t="t" r="r" b="b"/>
              <a:pathLst>
                <a:path w="1175384" h="1507489">
                  <a:moveTo>
                    <a:pt x="952246" y="0"/>
                  </a:moveTo>
                  <a:lnTo>
                    <a:pt x="222630" y="0"/>
                  </a:lnTo>
                  <a:lnTo>
                    <a:pt x="177805" y="4529"/>
                  </a:lnTo>
                  <a:lnTo>
                    <a:pt x="136034" y="17516"/>
                  </a:lnTo>
                  <a:lnTo>
                    <a:pt x="98220" y="38060"/>
                  </a:lnTo>
                  <a:lnTo>
                    <a:pt x="65262" y="65262"/>
                  </a:lnTo>
                  <a:lnTo>
                    <a:pt x="38060" y="98220"/>
                  </a:lnTo>
                  <a:lnTo>
                    <a:pt x="17516" y="136034"/>
                  </a:lnTo>
                  <a:lnTo>
                    <a:pt x="4529" y="177805"/>
                  </a:lnTo>
                  <a:lnTo>
                    <a:pt x="0" y="222630"/>
                  </a:lnTo>
                  <a:lnTo>
                    <a:pt x="0" y="1284477"/>
                  </a:lnTo>
                  <a:lnTo>
                    <a:pt x="5302" y="1332849"/>
                  </a:lnTo>
                  <a:lnTo>
                    <a:pt x="20320" y="1377696"/>
                  </a:lnTo>
                  <a:lnTo>
                    <a:pt x="46371" y="1420526"/>
                  </a:lnTo>
                  <a:lnTo>
                    <a:pt x="81054" y="1456322"/>
                  </a:lnTo>
                  <a:lnTo>
                    <a:pt x="122943" y="1483656"/>
                  </a:lnTo>
                  <a:lnTo>
                    <a:pt x="170610" y="1501103"/>
                  </a:lnTo>
                  <a:lnTo>
                    <a:pt x="222630" y="1507236"/>
                  </a:lnTo>
                  <a:lnTo>
                    <a:pt x="952246" y="1507236"/>
                  </a:lnTo>
                  <a:lnTo>
                    <a:pt x="997077" y="1502701"/>
                  </a:lnTo>
                  <a:lnTo>
                    <a:pt x="1038861" y="1489700"/>
                  </a:lnTo>
                  <a:lnTo>
                    <a:pt x="1076696" y="1469135"/>
                  </a:lnTo>
                  <a:lnTo>
                    <a:pt x="1109678" y="1441910"/>
                  </a:lnTo>
                  <a:lnTo>
                    <a:pt x="1136903" y="1408928"/>
                  </a:lnTo>
                  <a:lnTo>
                    <a:pt x="1157468" y="1371093"/>
                  </a:lnTo>
                  <a:lnTo>
                    <a:pt x="1170469" y="1329309"/>
                  </a:lnTo>
                  <a:lnTo>
                    <a:pt x="1175003" y="1284477"/>
                  </a:lnTo>
                  <a:lnTo>
                    <a:pt x="1175003" y="199643"/>
                  </a:lnTo>
                  <a:lnTo>
                    <a:pt x="1173861" y="199643"/>
                  </a:lnTo>
                  <a:lnTo>
                    <a:pt x="1163977" y="153315"/>
                  </a:lnTo>
                  <a:lnTo>
                    <a:pt x="1144976" y="111078"/>
                  </a:lnTo>
                  <a:lnTo>
                    <a:pt x="1117973" y="74040"/>
                  </a:lnTo>
                  <a:lnTo>
                    <a:pt x="1084084" y="43307"/>
                  </a:lnTo>
                  <a:lnTo>
                    <a:pt x="1044422" y="19985"/>
                  </a:lnTo>
                  <a:lnTo>
                    <a:pt x="1000105" y="5180"/>
                  </a:lnTo>
                  <a:lnTo>
                    <a:pt x="952246" y="0"/>
                  </a:lnTo>
                  <a:close/>
                </a:path>
              </a:pathLst>
            </a:custGeom>
            <a:solidFill>
              <a:srgbClr val="FF3085"/>
            </a:solidFill>
          </p:spPr>
          <p:txBody>
            <a:bodyPr wrap="square" lIns="0" tIns="0" rIns="0" bIns="0" rtlCol="0"/>
            <a:lstStyle/>
            <a:p>
              <a:endParaRPr/>
            </a:p>
          </p:txBody>
        </p:sp>
        <p:pic>
          <p:nvPicPr>
            <p:cNvPr id="24" name="object 24"/>
            <p:cNvPicPr/>
            <p:nvPr/>
          </p:nvPicPr>
          <p:blipFill>
            <a:blip r:embed="rId5" cstate="print"/>
            <a:stretch>
              <a:fillRect/>
            </a:stretch>
          </p:blipFill>
          <p:spPr>
            <a:xfrm>
              <a:off x="7534655" y="2016251"/>
              <a:ext cx="1030224" cy="1362456"/>
            </a:xfrm>
            <a:prstGeom prst="rect">
              <a:avLst/>
            </a:prstGeom>
          </p:spPr>
        </p:pic>
        <p:sp>
          <p:nvSpPr>
            <p:cNvPr id="25" name="object 25"/>
            <p:cNvSpPr/>
            <p:nvPr/>
          </p:nvSpPr>
          <p:spPr>
            <a:xfrm>
              <a:off x="7577327" y="2058923"/>
              <a:ext cx="944880" cy="1277620"/>
            </a:xfrm>
            <a:custGeom>
              <a:avLst/>
              <a:gdLst/>
              <a:ahLst/>
              <a:cxnLst/>
              <a:rect l="l" t="t" r="r" b="b"/>
              <a:pathLst>
                <a:path w="944879" h="1277620">
                  <a:moveTo>
                    <a:pt x="836929" y="126"/>
                  </a:moveTo>
                  <a:lnTo>
                    <a:pt x="107950" y="0"/>
                  </a:lnTo>
                  <a:lnTo>
                    <a:pt x="65954" y="8491"/>
                  </a:lnTo>
                  <a:lnTo>
                    <a:pt x="31638" y="31638"/>
                  </a:lnTo>
                  <a:lnTo>
                    <a:pt x="8491" y="65954"/>
                  </a:lnTo>
                  <a:lnTo>
                    <a:pt x="0" y="107950"/>
                  </a:lnTo>
                  <a:lnTo>
                    <a:pt x="0" y="1169162"/>
                  </a:lnTo>
                  <a:lnTo>
                    <a:pt x="8491" y="1211157"/>
                  </a:lnTo>
                  <a:lnTo>
                    <a:pt x="31638" y="1245473"/>
                  </a:lnTo>
                  <a:lnTo>
                    <a:pt x="65954" y="1268620"/>
                  </a:lnTo>
                  <a:lnTo>
                    <a:pt x="107950" y="1277112"/>
                  </a:lnTo>
                  <a:lnTo>
                    <a:pt x="836929" y="1277112"/>
                  </a:lnTo>
                  <a:lnTo>
                    <a:pt x="878925" y="1268620"/>
                  </a:lnTo>
                  <a:lnTo>
                    <a:pt x="913241" y="1245473"/>
                  </a:lnTo>
                  <a:lnTo>
                    <a:pt x="936388" y="1211157"/>
                  </a:lnTo>
                  <a:lnTo>
                    <a:pt x="944879" y="1169162"/>
                  </a:lnTo>
                  <a:lnTo>
                    <a:pt x="944879" y="108076"/>
                  </a:lnTo>
                  <a:lnTo>
                    <a:pt x="936388" y="66081"/>
                  </a:lnTo>
                  <a:lnTo>
                    <a:pt x="913241" y="31765"/>
                  </a:lnTo>
                  <a:lnTo>
                    <a:pt x="878925" y="8618"/>
                  </a:lnTo>
                  <a:lnTo>
                    <a:pt x="836929" y="126"/>
                  </a:lnTo>
                  <a:close/>
                </a:path>
              </a:pathLst>
            </a:custGeom>
            <a:solidFill>
              <a:srgbClr val="FFFFFF"/>
            </a:solidFill>
          </p:spPr>
          <p:txBody>
            <a:bodyPr wrap="square" lIns="0" tIns="0" rIns="0" bIns="0" rtlCol="0"/>
            <a:lstStyle/>
            <a:p>
              <a:endParaRPr/>
            </a:p>
          </p:txBody>
        </p:sp>
        <p:pic>
          <p:nvPicPr>
            <p:cNvPr id="26" name="object 26"/>
            <p:cNvPicPr/>
            <p:nvPr/>
          </p:nvPicPr>
          <p:blipFill>
            <a:blip r:embed="rId6" cstate="print"/>
            <a:stretch>
              <a:fillRect/>
            </a:stretch>
          </p:blipFill>
          <p:spPr>
            <a:xfrm>
              <a:off x="8634984" y="2211323"/>
              <a:ext cx="96012" cy="210312"/>
            </a:xfrm>
            <a:prstGeom prst="rect">
              <a:avLst/>
            </a:prstGeom>
          </p:spPr>
        </p:pic>
        <p:sp>
          <p:nvSpPr>
            <p:cNvPr id="27" name="object 27"/>
            <p:cNvSpPr/>
            <p:nvPr/>
          </p:nvSpPr>
          <p:spPr>
            <a:xfrm>
              <a:off x="7784591" y="1772411"/>
              <a:ext cx="469900" cy="469900"/>
            </a:xfrm>
            <a:custGeom>
              <a:avLst/>
              <a:gdLst/>
              <a:ahLst/>
              <a:cxnLst/>
              <a:rect l="l" t="t" r="r" b="b"/>
              <a:pathLst>
                <a:path w="469900" h="469900">
                  <a:moveTo>
                    <a:pt x="234696" y="0"/>
                  </a:moveTo>
                  <a:lnTo>
                    <a:pt x="187382" y="4766"/>
                  </a:lnTo>
                  <a:lnTo>
                    <a:pt x="143321" y="18436"/>
                  </a:lnTo>
                  <a:lnTo>
                    <a:pt x="103454" y="40069"/>
                  </a:lnTo>
                  <a:lnTo>
                    <a:pt x="68722" y="68722"/>
                  </a:lnTo>
                  <a:lnTo>
                    <a:pt x="40069" y="103454"/>
                  </a:lnTo>
                  <a:lnTo>
                    <a:pt x="18436" y="143321"/>
                  </a:lnTo>
                  <a:lnTo>
                    <a:pt x="4766" y="187382"/>
                  </a:lnTo>
                  <a:lnTo>
                    <a:pt x="0" y="234696"/>
                  </a:lnTo>
                  <a:lnTo>
                    <a:pt x="4766" y="282009"/>
                  </a:lnTo>
                  <a:lnTo>
                    <a:pt x="18436" y="326070"/>
                  </a:lnTo>
                  <a:lnTo>
                    <a:pt x="40069" y="365937"/>
                  </a:lnTo>
                  <a:lnTo>
                    <a:pt x="68722" y="400669"/>
                  </a:lnTo>
                  <a:lnTo>
                    <a:pt x="103454" y="429322"/>
                  </a:lnTo>
                  <a:lnTo>
                    <a:pt x="143321" y="450955"/>
                  </a:lnTo>
                  <a:lnTo>
                    <a:pt x="187382" y="464625"/>
                  </a:lnTo>
                  <a:lnTo>
                    <a:pt x="234696" y="469391"/>
                  </a:lnTo>
                  <a:lnTo>
                    <a:pt x="282009" y="464625"/>
                  </a:lnTo>
                  <a:lnTo>
                    <a:pt x="326070" y="450955"/>
                  </a:lnTo>
                  <a:lnTo>
                    <a:pt x="365937" y="429322"/>
                  </a:lnTo>
                  <a:lnTo>
                    <a:pt x="400669" y="400669"/>
                  </a:lnTo>
                  <a:lnTo>
                    <a:pt x="429322" y="365937"/>
                  </a:lnTo>
                  <a:lnTo>
                    <a:pt x="450955" y="326070"/>
                  </a:lnTo>
                  <a:lnTo>
                    <a:pt x="464625" y="282009"/>
                  </a:lnTo>
                  <a:lnTo>
                    <a:pt x="469391" y="234696"/>
                  </a:lnTo>
                  <a:lnTo>
                    <a:pt x="464625" y="187382"/>
                  </a:lnTo>
                  <a:lnTo>
                    <a:pt x="450955" y="143321"/>
                  </a:lnTo>
                  <a:lnTo>
                    <a:pt x="429322" y="103454"/>
                  </a:lnTo>
                  <a:lnTo>
                    <a:pt x="400669" y="68722"/>
                  </a:lnTo>
                  <a:lnTo>
                    <a:pt x="365937" y="40069"/>
                  </a:lnTo>
                  <a:lnTo>
                    <a:pt x="326070" y="18436"/>
                  </a:lnTo>
                  <a:lnTo>
                    <a:pt x="282009" y="4766"/>
                  </a:lnTo>
                  <a:lnTo>
                    <a:pt x="234696" y="0"/>
                  </a:lnTo>
                  <a:close/>
                </a:path>
              </a:pathLst>
            </a:custGeom>
            <a:solidFill>
              <a:srgbClr val="FFFFFF"/>
            </a:solidFill>
          </p:spPr>
          <p:txBody>
            <a:bodyPr wrap="square" lIns="0" tIns="0" rIns="0" bIns="0" rtlCol="0"/>
            <a:lstStyle/>
            <a:p>
              <a:endParaRPr/>
            </a:p>
          </p:txBody>
        </p:sp>
        <p:sp>
          <p:nvSpPr>
            <p:cNvPr id="28" name="object 28"/>
            <p:cNvSpPr/>
            <p:nvPr/>
          </p:nvSpPr>
          <p:spPr>
            <a:xfrm>
              <a:off x="7838668" y="1826443"/>
              <a:ext cx="361315" cy="361315"/>
            </a:xfrm>
            <a:custGeom>
              <a:avLst/>
              <a:gdLst/>
              <a:ahLst/>
              <a:cxnLst/>
              <a:rect l="l" t="t" r="r" b="b"/>
              <a:pathLst>
                <a:path w="361315" h="361314">
                  <a:moveTo>
                    <a:pt x="204255" y="60"/>
                  </a:moveTo>
                  <a:lnTo>
                    <a:pt x="157094" y="0"/>
                  </a:lnTo>
                  <a:lnTo>
                    <a:pt x="110007" y="12769"/>
                  </a:lnTo>
                  <a:lnTo>
                    <a:pt x="67912" y="37473"/>
                  </a:lnTo>
                  <a:lnTo>
                    <a:pt x="34946" y="71204"/>
                  </a:lnTo>
                  <a:lnTo>
                    <a:pt x="12027" y="111687"/>
                  </a:lnTo>
                  <a:lnTo>
                    <a:pt x="72" y="156646"/>
                  </a:lnTo>
                  <a:lnTo>
                    <a:pt x="0" y="203807"/>
                  </a:lnTo>
                  <a:lnTo>
                    <a:pt x="12725" y="250894"/>
                  </a:lnTo>
                  <a:lnTo>
                    <a:pt x="37429" y="292946"/>
                  </a:lnTo>
                  <a:lnTo>
                    <a:pt x="71159" y="325900"/>
                  </a:lnTo>
                  <a:lnTo>
                    <a:pt x="111642" y="348827"/>
                  </a:lnTo>
                  <a:lnTo>
                    <a:pt x="156602" y="360801"/>
                  </a:lnTo>
                  <a:lnTo>
                    <a:pt x="203763" y="360894"/>
                  </a:lnTo>
                  <a:lnTo>
                    <a:pt x="250850" y="348176"/>
                  </a:lnTo>
                  <a:lnTo>
                    <a:pt x="292955" y="323473"/>
                  </a:lnTo>
                  <a:lnTo>
                    <a:pt x="325940" y="289742"/>
                  </a:lnTo>
                  <a:lnTo>
                    <a:pt x="348878" y="249259"/>
                  </a:lnTo>
                  <a:lnTo>
                    <a:pt x="360842" y="204300"/>
                  </a:lnTo>
                  <a:lnTo>
                    <a:pt x="360902" y="157138"/>
                  </a:lnTo>
                  <a:lnTo>
                    <a:pt x="348132" y="110051"/>
                  </a:lnTo>
                  <a:lnTo>
                    <a:pt x="323429" y="67947"/>
                  </a:lnTo>
                  <a:lnTo>
                    <a:pt x="289698" y="34962"/>
                  </a:lnTo>
                  <a:lnTo>
                    <a:pt x="249215" y="12023"/>
                  </a:lnTo>
                  <a:lnTo>
                    <a:pt x="204255" y="60"/>
                  </a:lnTo>
                  <a:close/>
                </a:path>
              </a:pathLst>
            </a:custGeom>
            <a:solidFill>
              <a:srgbClr val="FF3085"/>
            </a:solidFill>
          </p:spPr>
          <p:txBody>
            <a:bodyPr wrap="square" lIns="0" tIns="0" rIns="0" bIns="0" rtlCol="0"/>
            <a:lstStyle/>
            <a:p>
              <a:endParaRPr/>
            </a:p>
          </p:txBody>
        </p:sp>
        <p:sp>
          <p:nvSpPr>
            <p:cNvPr id="29" name="object 29"/>
            <p:cNvSpPr/>
            <p:nvPr/>
          </p:nvSpPr>
          <p:spPr>
            <a:xfrm>
              <a:off x="7853172" y="2330195"/>
              <a:ext cx="457200" cy="459105"/>
            </a:xfrm>
            <a:custGeom>
              <a:avLst/>
              <a:gdLst/>
              <a:ahLst/>
              <a:cxnLst/>
              <a:rect l="l" t="t" r="r" b="b"/>
              <a:pathLst>
                <a:path w="457200" h="459105">
                  <a:moveTo>
                    <a:pt x="44196" y="37973"/>
                  </a:moveTo>
                  <a:lnTo>
                    <a:pt x="44069" y="33782"/>
                  </a:lnTo>
                  <a:lnTo>
                    <a:pt x="40513" y="30226"/>
                  </a:lnTo>
                  <a:lnTo>
                    <a:pt x="32385" y="30734"/>
                  </a:lnTo>
                  <a:lnTo>
                    <a:pt x="28956" y="34163"/>
                  </a:lnTo>
                  <a:lnTo>
                    <a:pt x="28956" y="42291"/>
                  </a:lnTo>
                  <a:lnTo>
                    <a:pt x="32512" y="45720"/>
                  </a:lnTo>
                  <a:lnTo>
                    <a:pt x="36703" y="45720"/>
                  </a:lnTo>
                  <a:lnTo>
                    <a:pt x="41021" y="45593"/>
                  </a:lnTo>
                  <a:lnTo>
                    <a:pt x="44196" y="42291"/>
                  </a:lnTo>
                  <a:lnTo>
                    <a:pt x="44196" y="37973"/>
                  </a:lnTo>
                  <a:close/>
                </a:path>
                <a:path w="457200" h="459105">
                  <a:moveTo>
                    <a:pt x="74803" y="34036"/>
                  </a:moveTo>
                  <a:lnTo>
                    <a:pt x="71755" y="30480"/>
                  </a:lnTo>
                  <a:lnTo>
                    <a:pt x="64135" y="30480"/>
                  </a:lnTo>
                  <a:lnTo>
                    <a:pt x="60960" y="34163"/>
                  </a:lnTo>
                  <a:lnTo>
                    <a:pt x="60960" y="42164"/>
                  </a:lnTo>
                  <a:lnTo>
                    <a:pt x="63881" y="45593"/>
                  </a:lnTo>
                  <a:lnTo>
                    <a:pt x="71628" y="45847"/>
                  </a:lnTo>
                  <a:lnTo>
                    <a:pt x="74676" y="42545"/>
                  </a:lnTo>
                  <a:lnTo>
                    <a:pt x="74676" y="38354"/>
                  </a:lnTo>
                  <a:lnTo>
                    <a:pt x="74676" y="38227"/>
                  </a:lnTo>
                  <a:lnTo>
                    <a:pt x="74803" y="34036"/>
                  </a:lnTo>
                  <a:close/>
                </a:path>
                <a:path w="457200" h="459105">
                  <a:moveTo>
                    <a:pt x="106807" y="34036"/>
                  </a:moveTo>
                  <a:lnTo>
                    <a:pt x="103378" y="30480"/>
                  </a:lnTo>
                  <a:lnTo>
                    <a:pt x="94996" y="30480"/>
                  </a:lnTo>
                  <a:lnTo>
                    <a:pt x="91440" y="34036"/>
                  </a:lnTo>
                  <a:lnTo>
                    <a:pt x="91440" y="42291"/>
                  </a:lnTo>
                  <a:lnTo>
                    <a:pt x="94742" y="45593"/>
                  </a:lnTo>
                  <a:lnTo>
                    <a:pt x="103124" y="45847"/>
                  </a:lnTo>
                  <a:lnTo>
                    <a:pt x="106680" y="42545"/>
                  </a:lnTo>
                  <a:lnTo>
                    <a:pt x="106680" y="38354"/>
                  </a:lnTo>
                  <a:lnTo>
                    <a:pt x="106680" y="38227"/>
                  </a:lnTo>
                  <a:lnTo>
                    <a:pt x="106807" y="34036"/>
                  </a:lnTo>
                  <a:close/>
                </a:path>
                <a:path w="457200" h="459105">
                  <a:moveTo>
                    <a:pt x="114261" y="313817"/>
                  </a:moveTo>
                  <a:lnTo>
                    <a:pt x="111912" y="302082"/>
                  </a:lnTo>
                  <a:lnTo>
                    <a:pt x="109715" y="298831"/>
                  </a:lnTo>
                  <a:lnTo>
                    <a:pt x="105384" y="292442"/>
                  </a:lnTo>
                  <a:lnTo>
                    <a:pt x="99187" y="288302"/>
                  </a:lnTo>
                  <a:lnTo>
                    <a:pt x="99187" y="305816"/>
                  </a:lnTo>
                  <a:lnTo>
                    <a:pt x="99060" y="314198"/>
                  </a:lnTo>
                  <a:lnTo>
                    <a:pt x="98806" y="322326"/>
                  </a:lnTo>
                  <a:lnTo>
                    <a:pt x="92075" y="329184"/>
                  </a:lnTo>
                  <a:lnTo>
                    <a:pt x="75565" y="329184"/>
                  </a:lnTo>
                  <a:lnTo>
                    <a:pt x="68707" y="322326"/>
                  </a:lnTo>
                  <a:lnTo>
                    <a:pt x="68707" y="305435"/>
                  </a:lnTo>
                  <a:lnTo>
                    <a:pt x="75438" y="298831"/>
                  </a:lnTo>
                  <a:lnTo>
                    <a:pt x="83947" y="298831"/>
                  </a:lnTo>
                  <a:lnTo>
                    <a:pt x="92456" y="298958"/>
                  </a:lnTo>
                  <a:lnTo>
                    <a:pt x="99187" y="305816"/>
                  </a:lnTo>
                  <a:lnTo>
                    <a:pt x="99187" y="288302"/>
                  </a:lnTo>
                  <a:lnTo>
                    <a:pt x="95707" y="285965"/>
                  </a:lnTo>
                  <a:lnTo>
                    <a:pt x="83820" y="283591"/>
                  </a:lnTo>
                  <a:lnTo>
                    <a:pt x="83820" y="283464"/>
                  </a:lnTo>
                  <a:lnTo>
                    <a:pt x="71869" y="285838"/>
                  </a:lnTo>
                  <a:lnTo>
                    <a:pt x="62191" y="292315"/>
                  </a:lnTo>
                  <a:lnTo>
                    <a:pt x="55702" y="301955"/>
                  </a:lnTo>
                  <a:lnTo>
                    <a:pt x="53340" y="313817"/>
                  </a:lnTo>
                  <a:lnTo>
                    <a:pt x="55740" y="325780"/>
                  </a:lnTo>
                  <a:lnTo>
                    <a:pt x="62306" y="335508"/>
                  </a:lnTo>
                  <a:lnTo>
                    <a:pt x="72034" y="342036"/>
                  </a:lnTo>
                  <a:lnTo>
                    <a:pt x="83947" y="344424"/>
                  </a:lnTo>
                  <a:lnTo>
                    <a:pt x="95758" y="342011"/>
                  </a:lnTo>
                  <a:lnTo>
                    <a:pt x="105410" y="335432"/>
                  </a:lnTo>
                  <a:lnTo>
                    <a:pt x="109588" y="329184"/>
                  </a:lnTo>
                  <a:lnTo>
                    <a:pt x="111912" y="325729"/>
                  </a:lnTo>
                  <a:lnTo>
                    <a:pt x="114236" y="314198"/>
                  </a:lnTo>
                  <a:lnTo>
                    <a:pt x="114261" y="313817"/>
                  </a:lnTo>
                  <a:close/>
                </a:path>
                <a:path w="457200" h="459105">
                  <a:moveTo>
                    <a:pt x="114300" y="390398"/>
                  </a:moveTo>
                  <a:lnTo>
                    <a:pt x="112001" y="378625"/>
                  </a:lnTo>
                  <a:lnTo>
                    <a:pt x="109550" y="374904"/>
                  </a:lnTo>
                  <a:lnTo>
                    <a:pt x="105575" y="368896"/>
                  </a:lnTo>
                  <a:lnTo>
                    <a:pt x="99314" y="364553"/>
                  </a:lnTo>
                  <a:lnTo>
                    <a:pt x="99314" y="382143"/>
                  </a:lnTo>
                  <a:lnTo>
                    <a:pt x="98806" y="399034"/>
                  </a:lnTo>
                  <a:lnTo>
                    <a:pt x="91948" y="405511"/>
                  </a:lnTo>
                  <a:lnTo>
                    <a:pt x="83312" y="405384"/>
                  </a:lnTo>
                  <a:lnTo>
                    <a:pt x="74803" y="405130"/>
                  </a:lnTo>
                  <a:lnTo>
                    <a:pt x="68326" y="398272"/>
                  </a:lnTo>
                  <a:lnTo>
                    <a:pt x="68834" y="381508"/>
                  </a:lnTo>
                  <a:lnTo>
                    <a:pt x="75692" y="374904"/>
                  </a:lnTo>
                  <a:lnTo>
                    <a:pt x="92329" y="375158"/>
                  </a:lnTo>
                  <a:lnTo>
                    <a:pt x="99314" y="382143"/>
                  </a:lnTo>
                  <a:lnTo>
                    <a:pt x="99314" y="364553"/>
                  </a:lnTo>
                  <a:lnTo>
                    <a:pt x="95986" y="362242"/>
                  </a:lnTo>
                  <a:lnTo>
                    <a:pt x="84201" y="359664"/>
                  </a:lnTo>
                  <a:lnTo>
                    <a:pt x="72199" y="361988"/>
                  </a:lnTo>
                  <a:lnTo>
                    <a:pt x="62382" y="368477"/>
                  </a:lnTo>
                  <a:lnTo>
                    <a:pt x="55765" y="378193"/>
                  </a:lnTo>
                  <a:lnTo>
                    <a:pt x="53416" y="389763"/>
                  </a:lnTo>
                  <a:lnTo>
                    <a:pt x="53378" y="390398"/>
                  </a:lnTo>
                  <a:lnTo>
                    <a:pt x="55676" y="402043"/>
                  </a:lnTo>
                  <a:lnTo>
                    <a:pt x="62115" y="411721"/>
                  </a:lnTo>
                  <a:lnTo>
                    <a:pt x="71716" y="418249"/>
                  </a:lnTo>
                  <a:lnTo>
                    <a:pt x="83566" y="420624"/>
                  </a:lnTo>
                  <a:lnTo>
                    <a:pt x="83566" y="420497"/>
                  </a:lnTo>
                  <a:lnTo>
                    <a:pt x="95465" y="418211"/>
                  </a:lnTo>
                  <a:lnTo>
                    <a:pt x="105219" y="411784"/>
                  </a:lnTo>
                  <a:lnTo>
                    <a:pt x="109524" y="405511"/>
                  </a:lnTo>
                  <a:lnTo>
                    <a:pt x="111810" y="402196"/>
                  </a:lnTo>
                  <a:lnTo>
                    <a:pt x="114300" y="390398"/>
                  </a:lnTo>
                  <a:close/>
                </a:path>
                <a:path w="457200" h="459105">
                  <a:moveTo>
                    <a:pt x="114300" y="236474"/>
                  </a:moveTo>
                  <a:lnTo>
                    <a:pt x="111937" y="224548"/>
                  </a:lnTo>
                  <a:lnTo>
                    <a:pt x="109639" y="221107"/>
                  </a:lnTo>
                  <a:lnTo>
                    <a:pt x="105384" y="214782"/>
                  </a:lnTo>
                  <a:lnTo>
                    <a:pt x="98933" y="210400"/>
                  </a:lnTo>
                  <a:lnTo>
                    <a:pt x="98933" y="228092"/>
                  </a:lnTo>
                  <a:lnTo>
                    <a:pt x="98933" y="244729"/>
                  </a:lnTo>
                  <a:lnTo>
                    <a:pt x="91948" y="251587"/>
                  </a:lnTo>
                  <a:lnTo>
                    <a:pt x="75057" y="251333"/>
                  </a:lnTo>
                  <a:lnTo>
                    <a:pt x="68453" y="244348"/>
                  </a:lnTo>
                  <a:lnTo>
                    <a:pt x="68567" y="236093"/>
                  </a:lnTo>
                  <a:lnTo>
                    <a:pt x="68834" y="227711"/>
                  </a:lnTo>
                  <a:lnTo>
                    <a:pt x="75438" y="221107"/>
                  </a:lnTo>
                  <a:lnTo>
                    <a:pt x="92075" y="221107"/>
                  </a:lnTo>
                  <a:lnTo>
                    <a:pt x="98933" y="228092"/>
                  </a:lnTo>
                  <a:lnTo>
                    <a:pt x="98933" y="210400"/>
                  </a:lnTo>
                  <a:lnTo>
                    <a:pt x="95669" y="208178"/>
                  </a:lnTo>
                  <a:lnTo>
                    <a:pt x="83820" y="205740"/>
                  </a:lnTo>
                  <a:lnTo>
                    <a:pt x="71920" y="208191"/>
                  </a:lnTo>
                  <a:lnTo>
                    <a:pt x="62242" y="214693"/>
                  </a:lnTo>
                  <a:lnTo>
                    <a:pt x="55714" y="224358"/>
                  </a:lnTo>
                  <a:lnTo>
                    <a:pt x="53340" y="236220"/>
                  </a:lnTo>
                  <a:lnTo>
                    <a:pt x="53467" y="236093"/>
                  </a:lnTo>
                  <a:lnTo>
                    <a:pt x="55829" y="247916"/>
                  </a:lnTo>
                  <a:lnTo>
                    <a:pt x="62293" y="257594"/>
                  </a:lnTo>
                  <a:lnTo>
                    <a:pt x="71894" y="264172"/>
                  </a:lnTo>
                  <a:lnTo>
                    <a:pt x="83693" y="266700"/>
                  </a:lnTo>
                  <a:lnTo>
                    <a:pt x="95415" y="264452"/>
                  </a:lnTo>
                  <a:lnTo>
                    <a:pt x="105130" y="257975"/>
                  </a:lnTo>
                  <a:lnTo>
                    <a:pt x="109524" y="251587"/>
                  </a:lnTo>
                  <a:lnTo>
                    <a:pt x="111785" y="248310"/>
                  </a:lnTo>
                  <a:lnTo>
                    <a:pt x="114300" y="236474"/>
                  </a:lnTo>
                  <a:close/>
                </a:path>
                <a:path w="457200" h="459105">
                  <a:moveTo>
                    <a:pt x="205740" y="409956"/>
                  </a:moveTo>
                  <a:lnTo>
                    <a:pt x="205613" y="400304"/>
                  </a:lnTo>
                  <a:lnTo>
                    <a:pt x="202438" y="397764"/>
                  </a:lnTo>
                  <a:lnTo>
                    <a:pt x="167513" y="397764"/>
                  </a:lnTo>
                  <a:lnTo>
                    <a:pt x="132969" y="397764"/>
                  </a:lnTo>
                  <a:lnTo>
                    <a:pt x="129667" y="400431"/>
                  </a:lnTo>
                  <a:lnTo>
                    <a:pt x="129413" y="409702"/>
                  </a:lnTo>
                  <a:lnTo>
                    <a:pt x="132969" y="413004"/>
                  </a:lnTo>
                  <a:lnTo>
                    <a:pt x="202438" y="413004"/>
                  </a:lnTo>
                  <a:lnTo>
                    <a:pt x="205740" y="409956"/>
                  </a:lnTo>
                  <a:close/>
                </a:path>
                <a:path w="457200" h="459105">
                  <a:moveTo>
                    <a:pt x="228727" y="324993"/>
                  </a:moveTo>
                  <a:lnTo>
                    <a:pt x="225425" y="321945"/>
                  </a:lnTo>
                  <a:lnTo>
                    <a:pt x="220218" y="321564"/>
                  </a:lnTo>
                  <a:lnTo>
                    <a:pt x="136525" y="321564"/>
                  </a:lnTo>
                  <a:lnTo>
                    <a:pt x="131191" y="323215"/>
                  </a:lnTo>
                  <a:lnTo>
                    <a:pt x="129286" y="326009"/>
                  </a:lnTo>
                  <a:lnTo>
                    <a:pt x="129794" y="333248"/>
                  </a:lnTo>
                  <a:lnTo>
                    <a:pt x="131826" y="335661"/>
                  </a:lnTo>
                  <a:lnTo>
                    <a:pt x="137160" y="336804"/>
                  </a:lnTo>
                  <a:lnTo>
                    <a:pt x="178562" y="336804"/>
                  </a:lnTo>
                  <a:lnTo>
                    <a:pt x="178689" y="336804"/>
                  </a:lnTo>
                  <a:lnTo>
                    <a:pt x="225298" y="336677"/>
                  </a:lnTo>
                  <a:lnTo>
                    <a:pt x="228473" y="333756"/>
                  </a:lnTo>
                  <a:lnTo>
                    <a:pt x="228727" y="324993"/>
                  </a:lnTo>
                  <a:close/>
                </a:path>
                <a:path w="457200" h="459105">
                  <a:moveTo>
                    <a:pt x="243840" y="256032"/>
                  </a:moveTo>
                  <a:lnTo>
                    <a:pt x="243713" y="246761"/>
                  </a:lnTo>
                  <a:lnTo>
                    <a:pt x="240411" y="243840"/>
                  </a:lnTo>
                  <a:lnTo>
                    <a:pt x="133096" y="243967"/>
                  </a:lnTo>
                  <a:lnTo>
                    <a:pt x="129540" y="246888"/>
                  </a:lnTo>
                  <a:lnTo>
                    <a:pt x="129413" y="256032"/>
                  </a:lnTo>
                  <a:lnTo>
                    <a:pt x="132969" y="259080"/>
                  </a:lnTo>
                  <a:lnTo>
                    <a:pt x="186690" y="259080"/>
                  </a:lnTo>
                  <a:lnTo>
                    <a:pt x="240411" y="259080"/>
                  </a:lnTo>
                  <a:lnTo>
                    <a:pt x="243840" y="256032"/>
                  </a:lnTo>
                  <a:close/>
                </a:path>
                <a:path w="457200" h="459105">
                  <a:moveTo>
                    <a:pt x="251841" y="408813"/>
                  </a:moveTo>
                  <a:lnTo>
                    <a:pt x="251079" y="400812"/>
                  </a:lnTo>
                  <a:lnTo>
                    <a:pt x="248158" y="398018"/>
                  </a:lnTo>
                  <a:lnTo>
                    <a:pt x="238887" y="397764"/>
                  </a:lnTo>
                  <a:lnTo>
                    <a:pt x="233807" y="397764"/>
                  </a:lnTo>
                  <a:lnTo>
                    <a:pt x="224155" y="398018"/>
                  </a:lnTo>
                  <a:lnTo>
                    <a:pt x="220980" y="400939"/>
                  </a:lnTo>
                  <a:lnTo>
                    <a:pt x="220980" y="409448"/>
                  </a:lnTo>
                  <a:lnTo>
                    <a:pt x="224028" y="412623"/>
                  </a:lnTo>
                  <a:lnTo>
                    <a:pt x="228600" y="413004"/>
                  </a:lnTo>
                  <a:lnTo>
                    <a:pt x="231140" y="413131"/>
                  </a:lnTo>
                  <a:lnTo>
                    <a:pt x="233680" y="413004"/>
                  </a:lnTo>
                  <a:lnTo>
                    <a:pt x="236220" y="413004"/>
                  </a:lnTo>
                  <a:lnTo>
                    <a:pt x="236347" y="412877"/>
                  </a:lnTo>
                  <a:lnTo>
                    <a:pt x="244856" y="412877"/>
                  </a:lnTo>
                  <a:lnTo>
                    <a:pt x="249047" y="412115"/>
                  </a:lnTo>
                  <a:lnTo>
                    <a:pt x="251841" y="408813"/>
                  </a:lnTo>
                  <a:close/>
                </a:path>
                <a:path w="457200" h="459105">
                  <a:moveTo>
                    <a:pt x="266954" y="378079"/>
                  </a:moveTo>
                  <a:lnTo>
                    <a:pt x="266446" y="370713"/>
                  </a:lnTo>
                  <a:lnTo>
                    <a:pt x="264287" y="368046"/>
                  </a:lnTo>
                  <a:lnTo>
                    <a:pt x="258699" y="367284"/>
                  </a:lnTo>
                  <a:lnTo>
                    <a:pt x="197739" y="367284"/>
                  </a:lnTo>
                  <a:lnTo>
                    <a:pt x="137414" y="367284"/>
                  </a:lnTo>
                  <a:lnTo>
                    <a:pt x="132080" y="368046"/>
                  </a:lnTo>
                  <a:lnTo>
                    <a:pt x="129921" y="370586"/>
                  </a:lnTo>
                  <a:lnTo>
                    <a:pt x="129286" y="377698"/>
                  </a:lnTo>
                  <a:lnTo>
                    <a:pt x="130937" y="380492"/>
                  </a:lnTo>
                  <a:lnTo>
                    <a:pt x="136144" y="382524"/>
                  </a:lnTo>
                  <a:lnTo>
                    <a:pt x="260096" y="382397"/>
                  </a:lnTo>
                  <a:lnTo>
                    <a:pt x="265176" y="380873"/>
                  </a:lnTo>
                  <a:lnTo>
                    <a:pt x="266954" y="378079"/>
                  </a:lnTo>
                  <a:close/>
                </a:path>
                <a:path w="457200" h="459105">
                  <a:moveTo>
                    <a:pt x="274447" y="325628"/>
                  </a:moveTo>
                  <a:lnTo>
                    <a:pt x="272161" y="322199"/>
                  </a:lnTo>
                  <a:lnTo>
                    <a:pt x="268097" y="321818"/>
                  </a:lnTo>
                  <a:lnTo>
                    <a:pt x="262128" y="321437"/>
                  </a:lnTo>
                  <a:lnTo>
                    <a:pt x="256286" y="321437"/>
                  </a:lnTo>
                  <a:lnTo>
                    <a:pt x="250317" y="321818"/>
                  </a:lnTo>
                  <a:lnTo>
                    <a:pt x="246380" y="322199"/>
                  </a:lnTo>
                  <a:lnTo>
                    <a:pt x="243459" y="325755"/>
                  </a:lnTo>
                  <a:lnTo>
                    <a:pt x="244221" y="333629"/>
                  </a:lnTo>
                  <a:lnTo>
                    <a:pt x="246380" y="336296"/>
                  </a:lnTo>
                  <a:lnTo>
                    <a:pt x="253365" y="336931"/>
                  </a:lnTo>
                  <a:lnTo>
                    <a:pt x="256032" y="336677"/>
                  </a:lnTo>
                  <a:lnTo>
                    <a:pt x="258699" y="336677"/>
                  </a:lnTo>
                  <a:lnTo>
                    <a:pt x="258699" y="336550"/>
                  </a:lnTo>
                  <a:lnTo>
                    <a:pt x="261747" y="336550"/>
                  </a:lnTo>
                  <a:lnTo>
                    <a:pt x="264795" y="336804"/>
                  </a:lnTo>
                  <a:lnTo>
                    <a:pt x="271653" y="336169"/>
                  </a:lnTo>
                  <a:lnTo>
                    <a:pt x="274320" y="333248"/>
                  </a:lnTo>
                  <a:lnTo>
                    <a:pt x="274320" y="329438"/>
                  </a:lnTo>
                  <a:lnTo>
                    <a:pt x="274447" y="325628"/>
                  </a:lnTo>
                  <a:close/>
                </a:path>
                <a:path w="457200" h="459105">
                  <a:moveTo>
                    <a:pt x="289560" y="122174"/>
                  </a:moveTo>
                  <a:lnTo>
                    <a:pt x="286004" y="117475"/>
                  </a:lnTo>
                  <a:lnTo>
                    <a:pt x="272923" y="114223"/>
                  </a:lnTo>
                  <a:lnTo>
                    <a:pt x="272923" y="130429"/>
                  </a:lnTo>
                  <a:lnTo>
                    <a:pt x="241681" y="138176"/>
                  </a:lnTo>
                  <a:lnTo>
                    <a:pt x="235712" y="139954"/>
                  </a:lnTo>
                  <a:lnTo>
                    <a:pt x="229489" y="141097"/>
                  </a:lnTo>
                  <a:lnTo>
                    <a:pt x="227965" y="141478"/>
                  </a:lnTo>
                  <a:lnTo>
                    <a:pt x="221488" y="138430"/>
                  </a:lnTo>
                  <a:lnTo>
                    <a:pt x="219329" y="136398"/>
                  </a:lnTo>
                  <a:lnTo>
                    <a:pt x="216535" y="135509"/>
                  </a:lnTo>
                  <a:lnTo>
                    <a:pt x="213360" y="134747"/>
                  </a:lnTo>
                  <a:lnTo>
                    <a:pt x="213360" y="175387"/>
                  </a:lnTo>
                  <a:lnTo>
                    <a:pt x="152527" y="175387"/>
                  </a:lnTo>
                  <a:lnTo>
                    <a:pt x="152527" y="151257"/>
                  </a:lnTo>
                  <a:lnTo>
                    <a:pt x="154051" y="149987"/>
                  </a:lnTo>
                  <a:lnTo>
                    <a:pt x="155194" y="149733"/>
                  </a:lnTo>
                  <a:lnTo>
                    <a:pt x="169087" y="146456"/>
                  </a:lnTo>
                  <a:lnTo>
                    <a:pt x="182981" y="145351"/>
                  </a:lnTo>
                  <a:lnTo>
                    <a:pt x="196850" y="146456"/>
                  </a:lnTo>
                  <a:lnTo>
                    <a:pt x="210693" y="149733"/>
                  </a:lnTo>
                  <a:lnTo>
                    <a:pt x="211836" y="149987"/>
                  </a:lnTo>
                  <a:lnTo>
                    <a:pt x="213233" y="151511"/>
                  </a:lnTo>
                  <a:lnTo>
                    <a:pt x="213360" y="175387"/>
                  </a:lnTo>
                  <a:lnTo>
                    <a:pt x="213360" y="134747"/>
                  </a:lnTo>
                  <a:lnTo>
                    <a:pt x="199745" y="131445"/>
                  </a:lnTo>
                  <a:lnTo>
                    <a:pt x="182956" y="130086"/>
                  </a:lnTo>
                  <a:lnTo>
                    <a:pt x="166179" y="131445"/>
                  </a:lnTo>
                  <a:lnTo>
                    <a:pt x="140081" y="141478"/>
                  </a:lnTo>
                  <a:lnTo>
                    <a:pt x="138303" y="141859"/>
                  </a:lnTo>
                  <a:lnTo>
                    <a:pt x="135509" y="141224"/>
                  </a:lnTo>
                  <a:lnTo>
                    <a:pt x="93599" y="130683"/>
                  </a:lnTo>
                  <a:lnTo>
                    <a:pt x="93472" y="129540"/>
                  </a:lnTo>
                  <a:lnTo>
                    <a:pt x="179451" y="108458"/>
                  </a:lnTo>
                  <a:lnTo>
                    <a:pt x="181356" y="107950"/>
                  </a:lnTo>
                  <a:lnTo>
                    <a:pt x="183642" y="107696"/>
                  </a:lnTo>
                  <a:lnTo>
                    <a:pt x="185547" y="108204"/>
                  </a:lnTo>
                  <a:lnTo>
                    <a:pt x="271145" y="129413"/>
                  </a:lnTo>
                  <a:lnTo>
                    <a:pt x="271399" y="129413"/>
                  </a:lnTo>
                  <a:lnTo>
                    <a:pt x="272923" y="130429"/>
                  </a:lnTo>
                  <a:lnTo>
                    <a:pt x="272923" y="114223"/>
                  </a:lnTo>
                  <a:lnTo>
                    <a:pt x="246672" y="107696"/>
                  </a:lnTo>
                  <a:lnTo>
                    <a:pt x="188468" y="93472"/>
                  </a:lnTo>
                  <a:lnTo>
                    <a:pt x="184912" y="92710"/>
                  </a:lnTo>
                  <a:lnTo>
                    <a:pt x="180721" y="92837"/>
                  </a:lnTo>
                  <a:lnTo>
                    <a:pt x="81280" y="117094"/>
                  </a:lnTo>
                  <a:lnTo>
                    <a:pt x="76327" y="122555"/>
                  </a:lnTo>
                  <a:lnTo>
                    <a:pt x="76174" y="137668"/>
                  </a:lnTo>
                  <a:lnTo>
                    <a:pt x="80899" y="143129"/>
                  </a:lnTo>
                  <a:lnTo>
                    <a:pt x="133223" y="156083"/>
                  </a:lnTo>
                  <a:lnTo>
                    <a:pt x="136144" y="156718"/>
                  </a:lnTo>
                  <a:lnTo>
                    <a:pt x="137541" y="157861"/>
                  </a:lnTo>
                  <a:lnTo>
                    <a:pt x="137287" y="161036"/>
                  </a:lnTo>
                  <a:lnTo>
                    <a:pt x="137033" y="165354"/>
                  </a:lnTo>
                  <a:lnTo>
                    <a:pt x="137287" y="169545"/>
                  </a:lnTo>
                  <a:lnTo>
                    <a:pt x="137414" y="184785"/>
                  </a:lnTo>
                  <a:lnTo>
                    <a:pt x="143129" y="190500"/>
                  </a:lnTo>
                  <a:lnTo>
                    <a:pt x="211709" y="190500"/>
                  </a:lnTo>
                  <a:lnTo>
                    <a:pt x="222758" y="190373"/>
                  </a:lnTo>
                  <a:lnTo>
                    <a:pt x="228600" y="184531"/>
                  </a:lnTo>
                  <a:lnTo>
                    <a:pt x="228600" y="175387"/>
                  </a:lnTo>
                  <a:lnTo>
                    <a:pt x="228600" y="157226"/>
                  </a:lnTo>
                  <a:lnTo>
                    <a:pt x="274193" y="145923"/>
                  </a:lnTo>
                  <a:lnTo>
                    <a:pt x="274320" y="145796"/>
                  </a:lnTo>
                  <a:lnTo>
                    <a:pt x="274320" y="179197"/>
                  </a:lnTo>
                  <a:lnTo>
                    <a:pt x="277114" y="182880"/>
                  </a:lnTo>
                  <a:lnTo>
                    <a:pt x="286766" y="183134"/>
                  </a:lnTo>
                  <a:lnTo>
                    <a:pt x="289560" y="179451"/>
                  </a:lnTo>
                  <a:lnTo>
                    <a:pt x="289560" y="145796"/>
                  </a:lnTo>
                  <a:lnTo>
                    <a:pt x="289560" y="145351"/>
                  </a:lnTo>
                  <a:lnTo>
                    <a:pt x="289560" y="141859"/>
                  </a:lnTo>
                  <a:lnTo>
                    <a:pt x="289560" y="141478"/>
                  </a:lnTo>
                  <a:lnTo>
                    <a:pt x="289560" y="122174"/>
                  </a:lnTo>
                  <a:close/>
                </a:path>
                <a:path w="457200" h="459105">
                  <a:moveTo>
                    <a:pt x="289687" y="247650"/>
                  </a:moveTo>
                  <a:lnTo>
                    <a:pt x="286893" y="244348"/>
                  </a:lnTo>
                  <a:lnTo>
                    <a:pt x="277114" y="243713"/>
                  </a:lnTo>
                  <a:lnTo>
                    <a:pt x="271526" y="243840"/>
                  </a:lnTo>
                  <a:lnTo>
                    <a:pt x="266065" y="244094"/>
                  </a:lnTo>
                  <a:lnTo>
                    <a:pt x="262128" y="244348"/>
                  </a:lnTo>
                  <a:lnTo>
                    <a:pt x="259080" y="247777"/>
                  </a:lnTo>
                  <a:lnTo>
                    <a:pt x="259080" y="255397"/>
                  </a:lnTo>
                  <a:lnTo>
                    <a:pt x="262255" y="258826"/>
                  </a:lnTo>
                  <a:lnTo>
                    <a:pt x="269113" y="259207"/>
                  </a:lnTo>
                  <a:lnTo>
                    <a:pt x="271780" y="259080"/>
                  </a:lnTo>
                  <a:lnTo>
                    <a:pt x="274447" y="259080"/>
                  </a:lnTo>
                  <a:lnTo>
                    <a:pt x="274574" y="259080"/>
                  </a:lnTo>
                  <a:lnTo>
                    <a:pt x="276987" y="259080"/>
                  </a:lnTo>
                  <a:lnTo>
                    <a:pt x="279527" y="259207"/>
                  </a:lnTo>
                  <a:lnTo>
                    <a:pt x="286512" y="258826"/>
                  </a:lnTo>
                  <a:lnTo>
                    <a:pt x="289433" y="256032"/>
                  </a:lnTo>
                  <a:lnTo>
                    <a:pt x="289687" y="247650"/>
                  </a:lnTo>
                  <a:close/>
                </a:path>
                <a:path w="457200" h="459105">
                  <a:moveTo>
                    <a:pt x="312801" y="295783"/>
                  </a:moveTo>
                  <a:lnTo>
                    <a:pt x="310261" y="292354"/>
                  </a:lnTo>
                  <a:lnTo>
                    <a:pt x="304927" y="291084"/>
                  </a:lnTo>
                  <a:lnTo>
                    <a:pt x="137033" y="290957"/>
                  </a:lnTo>
                  <a:lnTo>
                    <a:pt x="131826" y="292100"/>
                  </a:lnTo>
                  <a:lnTo>
                    <a:pt x="129413" y="295402"/>
                  </a:lnTo>
                  <a:lnTo>
                    <a:pt x="129667" y="302895"/>
                  </a:lnTo>
                  <a:lnTo>
                    <a:pt x="132588" y="305943"/>
                  </a:lnTo>
                  <a:lnTo>
                    <a:pt x="136652" y="306324"/>
                  </a:lnTo>
                  <a:lnTo>
                    <a:pt x="220853" y="306324"/>
                  </a:lnTo>
                  <a:lnTo>
                    <a:pt x="303911" y="306451"/>
                  </a:lnTo>
                  <a:lnTo>
                    <a:pt x="309626" y="305943"/>
                  </a:lnTo>
                  <a:lnTo>
                    <a:pt x="311785" y="303403"/>
                  </a:lnTo>
                  <a:lnTo>
                    <a:pt x="312801" y="295783"/>
                  </a:lnTo>
                  <a:close/>
                </a:path>
                <a:path w="457200" h="459105">
                  <a:moveTo>
                    <a:pt x="320040" y="224917"/>
                  </a:moveTo>
                  <a:lnTo>
                    <a:pt x="319913" y="218059"/>
                  </a:lnTo>
                  <a:lnTo>
                    <a:pt x="317246" y="215392"/>
                  </a:lnTo>
                  <a:lnTo>
                    <a:pt x="313436" y="214884"/>
                  </a:lnTo>
                  <a:lnTo>
                    <a:pt x="136144" y="214884"/>
                  </a:lnTo>
                  <a:lnTo>
                    <a:pt x="132461" y="215519"/>
                  </a:lnTo>
                  <a:lnTo>
                    <a:pt x="129540" y="218313"/>
                  </a:lnTo>
                  <a:lnTo>
                    <a:pt x="129413" y="224790"/>
                  </a:lnTo>
                  <a:lnTo>
                    <a:pt x="132080" y="227838"/>
                  </a:lnTo>
                  <a:lnTo>
                    <a:pt x="135763" y="228473"/>
                  </a:lnTo>
                  <a:lnTo>
                    <a:pt x="225171" y="228600"/>
                  </a:lnTo>
                  <a:lnTo>
                    <a:pt x="312547" y="228600"/>
                  </a:lnTo>
                  <a:lnTo>
                    <a:pt x="317754" y="227711"/>
                  </a:lnTo>
                  <a:lnTo>
                    <a:pt x="320040" y="224917"/>
                  </a:lnTo>
                  <a:close/>
                </a:path>
                <a:path w="457200" h="459105">
                  <a:moveTo>
                    <a:pt x="350647" y="33528"/>
                  </a:moveTo>
                  <a:lnTo>
                    <a:pt x="347091" y="30480"/>
                  </a:lnTo>
                  <a:lnTo>
                    <a:pt x="262763" y="30480"/>
                  </a:lnTo>
                  <a:lnTo>
                    <a:pt x="259080" y="33401"/>
                  </a:lnTo>
                  <a:lnTo>
                    <a:pt x="258953" y="42545"/>
                  </a:lnTo>
                  <a:lnTo>
                    <a:pt x="262509" y="45593"/>
                  </a:lnTo>
                  <a:lnTo>
                    <a:pt x="304673" y="45593"/>
                  </a:lnTo>
                  <a:lnTo>
                    <a:pt x="304800" y="45720"/>
                  </a:lnTo>
                  <a:lnTo>
                    <a:pt x="347091" y="45720"/>
                  </a:lnTo>
                  <a:lnTo>
                    <a:pt x="350520" y="42926"/>
                  </a:lnTo>
                  <a:lnTo>
                    <a:pt x="350647" y="33528"/>
                  </a:lnTo>
                  <a:close/>
                </a:path>
                <a:path w="457200" h="459105">
                  <a:moveTo>
                    <a:pt x="412496" y="345567"/>
                  </a:moveTo>
                  <a:lnTo>
                    <a:pt x="412115" y="341249"/>
                  </a:lnTo>
                  <a:lnTo>
                    <a:pt x="404876" y="335534"/>
                  </a:lnTo>
                  <a:lnTo>
                    <a:pt x="400304" y="336550"/>
                  </a:lnTo>
                  <a:lnTo>
                    <a:pt x="392811" y="346075"/>
                  </a:lnTo>
                  <a:lnTo>
                    <a:pt x="388874" y="351536"/>
                  </a:lnTo>
                  <a:lnTo>
                    <a:pt x="356920" y="394017"/>
                  </a:lnTo>
                  <a:lnTo>
                    <a:pt x="353949" y="390779"/>
                  </a:lnTo>
                  <a:lnTo>
                    <a:pt x="351536" y="387858"/>
                  </a:lnTo>
                  <a:lnTo>
                    <a:pt x="345186" y="381889"/>
                  </a:lnTo>
                  <a:lnTo>
                    <a:pt x="340741" y="381635"/>
                  </a:lnTo>
                  <a:lnTo>
                    <a:pt x="334391" y="387731"/>
                  </a:lnTo>
                  <a:lnTo>
                    <a:pt x="334518" y="392430"/>
                  </a:lnTo>
                  <a:lnTo>
                    <a:pt x="342773" y="400939"/>
                  </a:lnTo>
                  <a:lnTo>
                    <a:pt x="356362" y="414274"/>
                  </a:lnTo>
                  <a:lnTo>
                    <a:pt x="361061" y="414020"/>
                  </a:lnTo>
                  <a:lnTo>
                    <a:pt x="412496" y="345567"/>
                  </a:lnTo>
                  <a:close/>
                </a:path>
                <a:path w="457200" h="459105">
                  <a:moveTo>
                    <a:pt x="456819" y="367538"/>
                  </a:moveTo>
                  <a:lnTo>
                    <a:pt x="449402" y="339382"/>
                  </a:lnTo>
                  <a:lnTo>
                    <a:pt x="441706" y="327977"/>
                  </a:lnTo>
                  <a:lnTo>
                    <a:pt x="441706" y="374523"/>
                  </a:lnTo>
                  <a:lnTo>
                    <a:pt x="436283" y="401320"/>
                  </a:lnTo>
                  <a:lnTo>
                    <a:pt x="421538" y="423252"/>
                  </a:lnTo>
                  <a:lnTo>
                    <a:pt x="399694" y="438061"/>
                  </a:lnTo>
                  <a:lnTo>
                    <a:pt x="372999" y="443484"/>
                  </a:lnTo>
                  <a:lnTo>
                    <a:pt x="346443" y="438073"/>
                  </a:lnTo>
                  <a:lnTo>
                    <a:pt x="342988" y="435737"/>
                  </a:lnTo>
                  <a:lnTo>
                    <a:pt x="324675" y="423329"/>
                  </a:lnTo>
                  <a:lnTo>
                    <a:pt x="309943" y="401485"/>
                  </a:lnTo>
                  <a:lnTo>
                    <a:pt x="304546" y="374777"/>
                  </a:lnTo>
                  <a:lnTo>
                    <a:pt x="309905" y="348043"/>
                  </a:lnTo>
                  <a:lnTo>
                    <a:pt x="324650" y="326110"/>
                  </a:lnTo>
                  <a:lnTo>
                    <a:pt x="346532" y="311277"/>
                  </a:lnTo>
                  <a:lnTo>
                    <a:pt x="373253" y="305816"/>
                  </a:lnTo>
                  <a:lnTo>
                    <a:pt x="399859" y="311251"/>
                  </a:lnTo>
                  <a:lnTo>
                    <a:pt x="421614" y="326034"/>
                  </a:lnTo>
                  <a:lnTo>
                    <a:pt x="436308" y="347878"/>
                  </a:lnTo>
                  <a:lnTo>
                    <a:pt x="441706" y="374523"/>
                  </a:lnTo>
                  <a:lnTo>
                    <a:pt x="441706" y="327977"/>
                  </a:lnTo>
                  <a:lnTo>
                    <a:pt x="433743" y="316153"/>
                  </a:lnTo>
                  <a:lnTo>
                    <a:pt x="419900" y="305816"/>
                  </a:lnTo>
                  <a:lnTo>
                    <a:pt x="411391" y="299478"/>
                  </a:lnTo>
                  <a:lnTo>
                    <a:pt x="383921" y="290957"/>
                  </a:lnTo>
                  <a:lnTo>
                    <a:pt x="383032" y="290957"/>
                  </a:lnTo>
                  <a:lnTo>
                    <a:pt x="381000" y="290576"/>
                  </a:lnTo>
                  <a:lnTo>
                    <a:pt x="381000" y="76708"/>
                  </a:lnTo>
                  <a:lnTo>
                    <a:pt x="381000" y="60833"/>
                  </a:lnTo>
                  <a:lnTo>
                    <a:pt x="381000" y="32893"/>
                  </a:lnTo>
                  <a:lnTo>
                    <a:pt x="379552" y="21958"/>
                  </a:lnTo>
                  <a:lnTo>
                    <a:pt x="376466" y="15240"/>
                  </a:lnTo>
                  <a:lnTo>
                    <a:pt x="375361" y="12814"/>
                  </a:lnTo>
                  <a:lnTo>
                    <a:pt x="368617" y="5842"/>
                  </a:lnTo>
                  <a:lnTo>
                    <a:pt x="365506" y="4330"/>
                  </a:lnTo>
                  <a:lnTo>
                    <a:pt x="365506" y="34163"/>
                  </a:lnTo>
                  <a:lnTo>
                    <a:pt x="365506" y="60833"/>
                  </a:lnTo>
                  <a:lnTo>
                    <a:pt x="365252" y="60833"/>
                  </a:lnTo>
                  <a:lnTo>
                    <a:pt x="365252" y="76708"/>
                  </a:lnTo>
                  <a:lnTo>
                    <a:pt x="365252" y="290703"/>
                  </a:lnTo>
                  <a:lnTo>
                    <a:pt x="327850" y="303834"/>
                  </a:lnTo>
                  <a:lnTo>
                    <a:pt x="302183" y="330136"/>
                  </a:lnTo>
                  <a:lnTo>
                    <a:pt x="290182" y="364337"/>
                  </a:lnTo>
                  <a:lnTo>
                    <a:pt x="293827" y="401205"/>
                  </a:lnTo>
                  <a:lnTo>
                    <a:pt x="315087" y="435483"/>
                  </a:lnTo>
                  <a:lnTo>
                    <a:pt x="313436" y="435483"/>
                  </a:lnTo>
                  <a:lnTo>
                    <a:pt x="312166" y="435737"/>
                  </a:lnTo>
                  <a:lnTo>
                    <a:pt x="21082" y="435737"/>
                  </a:lnTo>
                  <a:lnTo>
                    <a:pt x="15113" y="429768"/>
                  </a:lnTo>
                  <a:lnTo>
                    <a:pt x="15113" y="76708"/>
                  </a:lnTo>
                  <a:lnTo>
                    <a:pt x="365252" y="76708"/>
                  </a:lnTo>
                  <a:lnTo>
                    <a:pt x="365252" y="60833"/>
                  </a:lnTo>
                  <a:lnTo>
                    <a:pt x="15113" y="60833"/>
                  </a:lnTo>
                  <a:lnTo>
                    <a:pt x="15240" y="29464"/>
                  </a:lnTo>
                  <a:lnTo>
                    <a:pt x="15494" y="21844"/>
                  </a:lnTo>
                  <a:lnTo>
                    <a:pt x="21590" y="15875"/>
                  </a:lnTo>
                  <a:lnTo>
                    <a:pt x="29210" y="15240"/>
                  </a:lnTo>
                  <a:lnTo>
                    <a:pt x="346837" y="15240"/>
                  </a:lnTo>
                  <a:lnTo>
                    <a:pt x="355269" y="16332"/>
                  </a:lnTo>
                  <a:lnTo>
                    <a:pt x="361073" y="19710"/>
                  </a:lnTo>
                  <a:lnTo>
                    <a:pt x="364426" y="25590"/>
                  </a:lnTo>
                  <a:lnTo>
                    <a:pt x="365506" y="34163"/>
                  </a:lnTo>
                  <a:lnTo>
                    <a:pt x="365506" y="4330"/>
                  </a:lnTo>
                  <a:lnTo>
                    <a:pt x="359537" y="1397"/>
                  </a:lnTo>
                  <a:lnTo>
                    <a:pt x="356235" y="508"/>
                  </a:lnTo>
                  <a:lnTo>
                    <a:pt x="352806" y="0"/>
                  </a:lnTo>
                  <a:lnTo>
                    <a:pt x="31623" y="0"/>
                  </a:lnTo>
                  <a:lnTo>
                    <a:pt x="889" y="23241"/>
                  </a:lnTo>
                  <a:lnTo>
                    <a:pt x="381" y="24511"/>
                  </a:lnTo>
                  <a:lnTo>
                    <a:pt x="0" y="25146"/>
                  </a:lnTo>
                  <a:lnTo>
                    <a:pt x="0" y="425704"/>
                  </a:lnTo>
                  <a:lnTo>
                    <a:pt x="635" y="427101"/>
                  </a:lnTo>
                  <a:lnTo>
                    <a:pt x="1651" y="430149"/>
                  </a:lnTo>
                  <a:lnTo>
                    <a:pt x="30353" y="451104"/>
                  </a:lnTo>
                  <a:lnTo>
                    <a:pt x="336423" y="451104"/>
                  </a:lnTo>
                  <a:lnTo>
                    <a:pt x="339725" y="452247"/>
                  </a:lnTo>
                  <a:lnTo>
                    <a:pt x="343027" y="453009"/>
                  </a:lnTo>
                  <a:lnTo>
                    <a:pt x="365887" y="458724"/>
                  </a:lnTo>
                  <a:lnTo>
                    <a:pt x="381127" y="458724"/>
                  </a:lnTo>
                  <a:lnTo>
                    <a:pt x="381381" y="458343"/>
                  </a:lnTo>
                  <a:lnTo>
                    <a:pt x="387477" y="456946"/>
                  </a:lnTo>
                  <a:lnTo>
                    <a:pt x="393700" y="455930"/>
                  </a:lnTo>
                  <a:lnTo>
                    <a:pt x="399796" y="453898"/>
                  </a:lnTo>
                  <a:lnTo>
                    <a:pt x="419290" y="443484"/>
                  </a:lnTo>
                  <a:lnTo>
                    <a:pt x="424688" y="440601"/>
                  </a:lnTo>
                  <a:lnTo>
                    <a:pt x="443395" y="420395"/>
                  </a:lnTo>
                  <a:lnTo>
                    <a:pt x="454558" y="395338"/>
                  </a:lnTo>
                  <a:lnTo>
                    <a:pt x="456819" y="367538"/>
                  </a:lnTo>
                  <a:close/>
                </a:path>
              </a:pathLst>
            </a:custGeom>
            <a:solidFill>
              <a:srgbClr val="000000"/>
            </a:solidFill>
          </p:spPr>
          <p:txBody>
            <a:bodyPr wrap="square" lIns="0" tIns="0" rIns="0" bIns="0" rtlCol="0"/>
            <a:lstStyle/>
            <a:p>
              <a:endParaRPr/>
            </a:p>
          </p:txBody>
        </p:sp>
        <p:sp>
          <p:nvSpPr>
            <p:cNvPr id="30" name="object 30"/>
            <p:cNvSpPr/>
            <p:nvPr/>
          </p:nvSpPr>
          <p:spPr>
            <a:xfrm>
              <a:off x="6092952" y="1944623"/>
              <a:ext cx="1175385" cy="1507490"/>
            </a:xfrm>
            <a:custGeom>
              <a:avLst/>
              <a:gdLst/>
              <a:ahLst/>
              <a:cxnLst/>
              <a:rect l="l" t="t" r="r" b="b"/>
              <a:pathLst>
                <a:path w="1175384" h="1507489">
                  <a:moveTo>
                    <a:pt x="952246" y="0"/>
                  </a:moveTo>
                  <a:lnTo>
                    <a:pt x="222631" y="0"/>
                  </a:lnTo>
                  <a:lnTo>
                    <a:pt x="177805" y="4529"/>
                  </a:lnTo>
                  <a:lnTo>
                    <a:pt x="136034" y="17516"/>
                  </a:lnTo>
                  <a:lnTo>
                    <a:pt x="98220" y="38060"/>
                  </a:lnTo>
                  <a:lnTo>
                    <a:pt x="65262" y="65262"/>
                  </a:lnTo>
                  <a:lnTo>
                    <a:pt x="38060" y="98220"/>
                  </a:lnTo>
                  <a:lnTo>
                    <a:pt x="17516" y="136034"/>
                  </a:lnTo>
                  <a:lnTo>
                    <a:pt x="4529" y="177805"/>
                  </a:lnTo>
                  <a:lnTo>
                    <a:pt x="0" y="222630"/>
                  </a:lnTo>
                  <a:lnTo>
                    <a:pt x="0" y="1284477"/>
                  </a:lnTo>
                  <a:lnTo>
                    <a:pt x="5302" y="1332849"/>
                  </a:lnTo>
                  <a:lnTo>
                    <a:pt x="20320" y="1377696"/>
                  </a:lnTo>
                  <a:lnTo>
                    <a:pt x="46371" y="1420526"/>
                  </a:lnTo>
                  <a:lnTo>
                    <a:pt x="81054" y="1456322"/>
                  </a:lnTo>
                  <a:lnTo>
                    <a:pt x="122943" y="1483656"/>
                  </a:lnTo>
                  <a:lnTo>
                    <a:pt x="170610" y="1501103"/>
                  </a:lnTo>
                  <a:lnTo>
                    <a:pt x="222631" y="1507236"/>
                  </a:lnTo>
                  <a:lnTo>
                    <a:pt x="952246" y="1507236"/>
                  </a:lnTo>
                  <a:lnTo>
                    <a:pt x="997077" y="1502701"/>
                  </a:lnTo>
                  <a:lnTo>
                    <a:pt x="1038861" y="1489700"/>
                  </a:lnTo>
                  <a:lnTo>
                    <a:pt x="1076696" y="1469135"/>
                  </a:lnTo>
                  <a:lnTo>
                    <a:pt x="1109678" y="1441910"/>
                  </a:lnTo>
                  <a:lnTo>
                    <a:pt x="1136903" y="1408928"/>
                  </a:lnTo>
                  <a:lnTo>
                    <a:pt x="1157468" y="1371093"/>
                  </a:lnTo>
                  <a:lnTo>
                    <a:pt x="1170469" y="1329309"/>
                  </a:lnTo>
                  <a:lnTo>
                    <a:pt x="1175003" y="1284477"/>
                  </a:lnTo>
                  <a:lnTo>
                    <a:pt x="1175003" y="199643"/>
                  </a:lnTo>
                  <a:lnTo>
                    <a:pt x="1173861" y="199643"/>
                  </a:lnTo>
                  <a:lnTo>
                    <a:pt x="1163984" y="153315"/>
                  </a:lnTo>
                  <a:lnTo>
                    <a:pt x="1144999" y="111078"/>
                  </a:lnTo>
                  <a:lnTo>
                    <a:pt x="1118013" y="74040"/>
                  </a:lnTo>
                  <a:lnTo>
                    <a:pt x="1084137" y="43307"/>
                  </a:lnTo>
                  <a:lnTo>
                    <a:pt x="1044478" y="19985"/>
                  </a:lnTo>
                  <a:lnTo>
                    <a:pt x="1000144" y="5180"/>
                  </a:lnTo>
                  <a:lnTo>
                    <a:pt x="952246" y="0"/>
                  </a:lnTo>
                  <a:close/>
                </a:path>
              </a:pathLst>
            </a:custGeom>
            <a:solidFill>
              <a:srgbClr val="FF3085"/>
            </a:solidFill>
          </p:spPr>
          <p:txBody>
            <a:bodyPr wrap="square" lIns="0" tIns="0" rIns="0" bIns="0" rtlCol="0"/>
            <a:lstStyle/>
            <a:p>
              <a:endParaRPr/>
            </a:p>
          </p:txBody>
        </p:sp>
        <p:pic>
          <p:nvPicPr>
            <p:cNvPr id="31" name="object 31"/>
            <p:cNvPicPr/>
            <p:nvPr/>
          </p:nvPicPr>
          <p:blipFill>
            <a:blip r:embed="rId7" cstate="print"/>
            <a:stretch>
              <a:fillRect/>
            </a:stretch>
          </p:blipFill>
          <p:spPr>
            <a:xfrm>
              <a:off x="6164579" y="2016251"/>
              <a:ext cx="1031748" cy="1362456"/>
            </a:xfrm>
            <a:prstGeom prst="rect">
              <a:avLst/>
            </a:prstGeom>
          </p:spPr>
        </p:pic>
        <p:sp>
          <p:nvSpPr>
            <p:cNvPr id="32" name="object 32"/>
            <p:cNvSpPr/>
            <p:nvPr/>
          </p:nvSpPr>
          <p:spPr>
            <a:xfrm>
              <a:off x="6207252" y="2058923"/>
              <a:ext cx="946785" cy="1277620"/>
            </a:xfrm>
            <a:custGeom>
              <a:avLst/>
              <a:gdLst/>
              <a:ahLst/>
              <a:cxnLst/>
              <a:rect l="l" t="t" r="r" b="b"/>
              <a:pathLst>
                <a:path w="946784" h="1277620">
                  <a:moveTo>
                    <a:pt x="838326" y="126"/>
                  </a:moveTo>
                  <a:lnTo>
                    <a:pt x="108076" y="0"/>
                  </a:lnTo>
                  <a:lnTo>
                    <a:pt x="66008" y="8491"/>
                  </a:lnTo>
                  <a:lnTo>
                    <a:pt x="31654" y="31638"/>
                  </a:lnTo>
                  <a:lnTo>
                    <a:pt x="8493" y="65954"/>
                  </a:lnTo>
                  <a:lnTo>
                    <a:pt x="0" y="107950"/>
                  </a:lnTo>
                  <a:lnTo>
                    <a:pt x="0" y="1169162"/>
                  </a:lnTo>
                  <a:lnTo>
                    <a:pt x="8493" y="1211157"/>
                  </a:lnTo>
                  <a:lnTo>
                    <a:pt x="31654" y="1245473"/>
                  </a:lnTo>
                  <a:lnTo>
                    <a:pt x="66008" y="1268620"/>
                  </a:lnTo>
                  <a:lnTo>
                    <a:pt x="108076" y="1277112"/>
                  </a:lnTo>
                  <a:lnTo>
                    <a:pt x="838326" y="1277112"/>
                  </a:lnTo>
                  <a:lnTo>
                    <a:pt x="880395" y="1268620"/>
                  </a:lnTo>
                  <a:lnTo>
                    <a:pt x="914749" y="1245473"/>
                  </a:lnTo>
                  <a:lnTo>
                    <a:pt x="937910" y="1211157"/>
                  </a:lnTo>
                  <a:lnTo>
                    <a:pt x="946403" y="1169162"/>
                  </a:lnTo>
                  <a:lnTo>
                    <a:pt x="946403" y="108076"/>
                  </a:lnTo>
                  <a:lnTo>
                    <a:pt x="937910" y="66081"/>
                  </a:lnTo>
                  <a:lnTo>
                    <a:pt x="914749" y="31765"/>
                  </a:lnTo>
                  <a:lnTo>
                    <a:pt x="880395" y="8618"/>
                  </a:lnTo>
                  <a:lnTo>
                    <a:pt x="838326" y="126"/>
                  </a:lnTo>
                  <a:close/>
                </a:path>
              </a:pathLst>
            </a:custGeom>
            <a:solidFill>
              <a:srgbClr val="FFFFFF"/>
            </a:solidFill>
          </p:spPr>
          <p:txBody>
            <a:bodyPr wrap="square" lIns="0" tIns="0" rIns="0" bIns="0" rtlCol="0"/>
            <a:lstStyle/>
            <a:p>
              <a:endParaRPr/>
            </a:p>
          </p:txBody>
        </p:sp>
        <p:pic>
          <p:nvPicPr>
            <p:cNvPr id="33" name="object 33"/>
            <p:cNvPicPr/>
            <p:nvPr/>
          </p:nvPicPr>
          <p:blipFill>
            <a:blip r:embed="rId8" cstate="print"/>
            <a:stretch>
              <a:fillRect/>
            </a:stretch>
          </p:blipFill>
          <p:spPr>
            <a:xfrm>
              <a:off x="7264908" y="2211323"/>
              <a:ext cx="97536" cy="210312"/>
            </a:xfrm>
            <a:prstGeom prst="rect">
              <a:avLst/>
            </a:prstGeom>
          </p:spPr>
        </p:pic>
        <p:sp>
          <p:nvSpPr>
            <p:cNvPr id="34" name="object 34"/>
            <p:cNvSpPr/>
            <p:nvPr/>
          </p:nvSpPr>
          <p:spPr>
            <a:xfrm>
              <a:off x="6414515" y="1772411"/>
              <a:ext cx="469900" cy="469900"/>
            </a:xfrm>
            <a:custGeom>
              <a:avLst/>
              <a:gdLst/>
              <a:ahLst/>
              <a:cxnLst/>
              <a:rect l="l" t="t" r="r" b="b"/>
              <a:pathLst>
                <a:path w="469900" h="469900">
                  <a:moveTo>
                    <a:pt x="234695" y="0"/>
                  </a:moveTo>
                  <a:lnTo>
                    <a:pt x="187382" y="4766"/>
                  </a:lnTo>
                  <a:lnTo>
                    <a:pt x="143321" y="18436"/>
                  </a:lnTo>
                  <a:lnTo>
                    <a:pt x="103454" y="40069"/>
                  </a:lnTo>
                  <a:lnTo>
                    <a:pt x="68722" y="68722"/>
                  </a:lnTo>
                  <a:lnTo>
                    <a:pt x="40069" y="103454"/>
                  </a:lnTo>
                  <a:lnTo>
                    <a:pt x="18436" y="143321"/>
                  </a:lnTo>
                  <a:lnTo>
                    <a:pt x="4766" y="187382"/>
                  </a:lnTo>
                  <a:lnTo>
                    <a:pt x="0" y="234696"/>
                  </a:lnTo>
                  <a:lnTo>
                    <a:pt x="4766" y="282009"/>
                  </a:lnTo>
                  <a:lnTo>
                    <a:pt x="18436" y="326070"/>
                  </a:lnTo>
                  <a:lnTo>
                    <a:pt x="40069" y="365937"/>
                  </a:lnTo>
                  <a:lnTo>
                    <a:pt x="68722" y="400669"/>
                  </a:lnTo>
                  <a:lnTo>
                    <a:pt x="103454" y="429322"/>
                  </a:lnTo>
                  <a:lnTo>
                    <a:pt x="143321" y="450955"/>
                  </a:lnTo>
                  <a:lnTo>
                    <a:pt x="187382" y="464625"/>
                  </a:lnTo>
                  <a:lnTo>
                    <a:pt x="234695" y="469391"/>
                  </a:lnTo>
                  <a:lnTo>
                    <a:pt x="282009" y="464625"/>
                  </a:lnTo>
                  <a:lnTo>
                    <a:pt x="326070" y="450955"/>
                  </a:lnTo>
                  <a:lnTo>
                    <a:pt x="365937" y="429322"/>
                  </a:lnTo>
                  <a:lnTo>
                    <a:pt x="400669" y="400669"/>
                  </a:lnTo>
                  <a:lnTo>
                    <a:pt x="429322" y="365937"/>
                  </a:lnTo>
                  <a:lnTo>
                    <a:pt x="450955" y="326070"/>
                  </a:lnTo>
                  <a:lnTo>
                    <a:pt x="464625" y="282009"/>
                  </a:lnTo>
                  <a:lnTo>
                    <a:pt x="469391" y="234696"/>
                  </a:lnTo>
                  <a:lnTo>
                    <a:pt x="464625" y="187382"/>
                  </a:lnTo>
                  <a:lnTo>
                    <a:pt x="450955" y="143321"/>
                  </a:lnTo>
                  <a:lnTo>
                    <a:pt x="429322" y="103454"/>
                  </a:lnTo>
                  <a:lnTo>
                    <a:pt x="400669" y="68722"/>
                  </a:lnTo>
                  <a:lnTo>
                    <a:pt x="365937" y="40069"/>
                  </a:lnTo>
                  <a:lnTo>
                    <a:pt x="326070" y="18436"/>
                  </a:lnTo>
                  <a:lnTo>
                    <a:pt x="282009" y="4766"/>
                  </a:lnTo>
                  <a:lnTo>
                    <a:pt x="234695" y="0"/>
                  </a:lnTo>
                  <a:close/>
                </a:path>
              </a:pathLst>
            </a:custGeom>
            <a:solidFill>
              <a:srgbClr val="FFFFFF"/>
            </a:solidFill>
          </p:spPr>
          <p:txBody>
            <a:bodyPr wrap="square" lIns="0" tIns="0" rIns="0" bIns="0" rtlCol="0"/>
            <a:lstStyle/>
            <a:p>
              <a:endParaRPr/>
            </a:p>
          </p:txBody>
        </p:sp>
        <p:sp>
          <p:nvSpPr>
            <p:cNvPr id="35" name="object 35"/>
            <p:cNvSpPr/>
            <p:nvPr/>
          </p:nvSpPr>
          <p:spPr>
            <a:xfrm>
              <a:off x="6469489" y="1826496"/>
              <a:ext cx="361315" cy="361315"/>
            </a:xfrm>
            <a:custGeom>
              <a:avLst/>
              <a:gdLst/>
              <a:ahLst/>
              <a:cxnLst/>
              <a:rect l="l" t="t" r="r" b="b"/>
              <a:pathLst>
                <a:path w="361315" h="361314">
                  <a:moveTo>
                    <a:pt x="204247" y="92"/>
                  </a:moveTo>
                  <a:lnTo>
                    <a:pt x="157086" y="0"/>
                  </a:lnTo>
                  <a:lnTo>
                    <a:pt x="109999" y="12717"/>
                  </a:lnTo>
                  <a:lnTo>
                    <a:pt x="67947" y="37465"/>
                  </a:lnTo>
                  <a:lnTo>
                    <a:pt x="34993" y="71212"/>
                  </a:lnTo>
                  <a:lnTo>
                    <a:pt x="12066" y="111697"/>
                  </a:lnTo>
                  <a:lnTo>
                    <a:pt x="92" y="156659"/>
                  </a:lnTo>
                  <a:lnTo>
                    <a:pt x="0" y="203837"/>
                  </a:lnTo>
                  <a:lnTo>
                    <a:pt x="12717" y="250969"/>
                  </a:lnTo>
                  <a:lnTo>
                    <a:pt x="37420" y="293020"/>
                  </a:lnTo>
                  <a:lnTo>
                    <a:pt x="71151" y="325974"/>
                  </a:lnTo>
                  <a:lnTo>
                    <a:pt x="111634" y="348901"/>
                  </a:lnTo>
                  <a:lnTo>
                    <a:pt x="156593" y="360875"/>
                  </a:lnTo>
                  <a:lnTo>
                    <a:pt x="203755" y="360968"/>
                  </a:lnTo>
                  <a:lnTo>
                    <a:pt x="250842" y="348251"/>
                  </a:lnTo>
                  <a:lnTo>
                    <a:pt x="292946" y="323503"/>
                  </a:lnTo>
                  <a:lnTo>
                    <a:pt x="325931" y="289755"/>
                  </a:lnTo>
                  <a:lnTo>
                    <a:pt x="348870" y="249270"/>
                  </a:lnTo>
                  <a:lnTo>
                    <a:pt x="360833" y="204308"/>
                  </a:lnTo>
                  <a:lnTo>
                    <a:pt x="360894" y="157130"/>
                  </a:lnTo>
                  <a:lnTo>
                    <a:pt x="348124" y="109999"/>
                  </a:lnTo>
                  <a:lnTo>
                    <a:pt x="323420" y="67947"/>
                  </a:lnTo>
                  <a:lnTo>
                    <a:pt x="289689" y="34993"/>
                  </a:lnTo>
                  <a:lnTo>
                    <a:pt x="249206" y="12066"/>
                  </a:lnTo>
                  <a:lnTo>
                    <a:pt x="204247" y="92"/>
                  </a:lnTo>
                  <a:close/>
                </a:path>
              </a:pathLst>
            </a:custGeom>
            <a:solidFill>
              <a:srgbClr val="FF3085"/>
            </a:solidFill>
          </p:spPr>
          <p:txBody>
            <a:bodyPr wrap="square" lIns="0" tIns="0" rIns="0" bIns="0" rtlCol="0"/>
            <a:lstStyle/>
            <a:p>
              <a:endParaRPr/>
            </a:p>
          </p:txBody>
        </p:sp>
        <p:sp>
          <p:nvSpPr>
            <p:cNvPr id="36" name="object 36"/>
            <p:cNvSpPr/>
            <p:nvPr/>
          </p:nvSpPr>
          <p:spPr>
            <a:xfrm>
              <a:off x="6467856" y="2304287"/>
              <a:ext cx="484505" cy="485140"/>
            </a:xfrm>
            <a:custGeom>
              <a:avLst/>
              <a:gdLst/>
              <a:ahLst/>
              <a:cxnLst/>
              <a:rect l="l" t="t" r="r" b="b"/>
              <a:pathLst>
                <a:path w="484504" h="485139">
                  <a:moveTo>
                    <a:pt x="194437" y="9144"/>
                  </a:moveTo>
                  <a:lnTo>
                    <a:pt x="192786" y="5715"/>
                  </a:lnTo>
                  <a:lnTo>
                    <a:pt x="188722" y="2540"/>
                  </a:lnTo>
                  <a:lnTo>
                    <a:pt x="187833" y="2032"/>
                  </a:lnTo>
                  <a:lnTo>
                    <a:pt x="187198" y="1524"/>
                  </a:lnTo>
                  <a:lnTo>
                    <a:pt x="187071" y="1524"/>
                  </a:lnTo>
                  <a:lnTo>
                    <a:pt x="181610" y="1524"/>
                  </a:lnTo>
                  <a:lnTo>
                    <a:pt x="180975" y="2032"/>
                  </a:lnTo>
                  <a:lnTo>
                    <a:pt x="180086" y="2540"/>
                  </a:lnTo>
                  <a:lnTo>
                    <a:pt x="176022" y="5715"/>
                  </a:lnTo>
                  <a:lnTo>
                    <a:pt x="174371" y="9144"/>
                  </a:lnTo>
                  <a:lnTo>
                    <a:pt x="175768" y="13335"/>
                  </a:lnTo>
                  <a:lnTo>
                    <a:pt x="177038" y="17399"/>
                  </a:lnTo>
                  <a:lnTo>
                    <a:pt x="179959" y="19812"/>
                  </a:lnTo>
                  <a:lnTo>
                    <a:pt x="184150" y="19812"/>
                  </a:lnTo>
                  <a:lnTo>
                    <a:pt x="188595" y="19939"/>
                  </a:lnTo>
                  <a:lnTo>
                    <a:pt x="191770" y="17526"/>
                  </a:lnTo>
                  <a:lnTo>
                    <a:pt x="193040" y="13335"/>
                  </a:lnTo>
                  <a:lnTo>
                    <a:pt x="194437" y="9144"/>
                  </a:lnTo>
                  <a:close/>
                </a:path>
                <a:path w="484504" h="485139">
                  <a:moveTo>
                    <a:pt x="484505" y="193802"/>
                  </a:moveTo>
                  <a:lnTo>
                    <a:pt x="482396" y="174828"/>
                  </a:lnTo>
                  <a:lnTo>
                    <a:pt x="477596" y="156781"/>
                  </a:lnTo>
                  <a:lnTo>
                    <a:pt x="470052" y="139700"/>
                  </a:lnTo>
                  <a:lnTo>
                    <a:pt x="465836" y="133108"/>
                  </a:lnTo>
                  <a:lnTo>
                    <a:pt x="465836" y="198882"/>
                  </a:lnTo>
                  <a:lnTo>
                    <a:pt x="457390" y="240334"/>
                  </a:lnTo>
                  <a:lnTo>
                    <a:pt x="434416" y="274294"/>
                  </a:lnTo>
                  <a:lnTo>
                    <a:pt x="400405" y="297256"/>
                  </a:lnTo>
                  <a:lnTo>
                    <a:pt x="375793" y="302260"/>
                  </a:lnTo>
                  <a:lnTo>
                    <a:pt x="375793" y="364109"/>
                  </a:lnTo>
                  <a:lnTo>
                    <a:pt x="375793" y="448437"/>
                  </a:lnTo>
                  <a:lnTo>
                    <a:pt x="373494" y="457200"/>
                  </a:lnTo>
                  <a:lnTo>
                    <a:pt x="367728" y="463296"/>
                  </a:lnTo>
                  <a:lnTo>
                    <a:pt x="359854" y="465874"/>
                  </a:lnTo>
                  <a:lnTo>
                    <a:pt x="351282" y="464058"/>
                  </a:lnTo>
                  <a:lnTo>
                    <a:pt x="345186" y="461010"/>
                  </a:lnTo>
                  <a:lnTo>
                    <a:pt x="341757" y="455930"/>
                  </a:lnTo>
                  <a:lnTo>
                    <a:pt x="341757" y="446722"/>
                  </a:lnTo>
                  <a:lnTo>
                    <a:pt x="341757" y="427736"/>
                  </a:lnTo>
                  <a:lnTo>
                    <a:pt x="341820" y="363093"/>
                  </a:lnTo>
                  <a:lnTo>
                    <a:pt x="342011" y="362712"/>
                  </a:lnTo>
                  <a:lnTo>
                    <a:pt x="342265" y="361950"/>
                  </a:lnTo>
                  <a:lnTo>
                    <a:pt x="375285" y="361950"/>
                  </a:lnTo>
                  <a:lnTo>
                    <a:pt x="375564" y="363220"/>
                  </a:lnTo>
                  <a:lnTo>
                    <a:pt x="375793" y="364109"/>
                  </a:lnTo>
                  <a:lnTo>
                    <a:pt x="375793" y="302260"/>
                  </a:lnTo>
                  <a:lnTo>
                    <a:pt x="368935" y="303657"/>
                  </a:lnTo>
                  <a:lnTo>
                    <a:pt x="368935" y="324358"/>
                  </a:lnTo>
                  <a:lnTo>
                    <a:pt x="368935" y="342646"/>
                  </a:lnTo>
                  <a:lnTo>
                    <a:pt x="348742" y="342646"/>
                  </a:lnTo>
                  <a:lnTo>
                    <a:pt x="348742" y="324358"/>
                  </a:lnTo>
                  <a:lnTo>
                    <a:pt x="368935" y="324358"/>
                  </a:lnTo>
                  <a:lnTo>
                    <a:pt x="368935" y="303657"/>
                  </a:lnTo>
                  <a:lnTo>
                    <a:pt x="317296" y="297218"/>
                  </a:lnTo>
                  <a:lnTo>
                    <a:pt x="283235" y="274129"/>
                  </a:lnTo>
                  <a:lnTo>
                    <a:pt x="260273" y="240004"/>
                  </a:lnTo>
                  <a:lnTo>
                    <a:pt x="251968" y="198374"/>
                  </a:lnTo>
                  <a:lnTo>
                    <a:pt x="260451" y="156870"/>
                  </a:lnTo>
                  <a:lnTo>
                    <a:pt x="283438" y="122999"/>
                  </a:lnTo>
                  <a:lnTo>
                    <a:pt x="317449" y="100190"/>
                  </a:lnTo>
                  <a:lnTo>
                    <a:pt x="359029" y="91821"/>
                  </a:lnTo>
                  <a:lnTo>
                    <a:pt x="359156" y="91948"/>
                  </a:lnTo>
                  <a:lnTo>
                    <a:pt x="400685" y="100431"/>
                  </a:lnTo>
                  <a:lnTo>
                    <a:pt x="434594" y="123367"/>
                  </a:lnTo>
                  <a:lnTo>
                    <a:pt x="457454" y="157340"/>
                  </a:lnTo>
                  <a:lnTo>
                    <a:pt x="465836" y="198882"/>
                  </a:lnTo>
                  <a:lnTo>
                    <a:pt x="465836" y="133108"/>
                  </a:lnTo>
                  <a:lnTo>
                    <a:pt x="459740" y="123571"/>
                  </a:lnTo>
                  <a:lnTo>
                    <a:pt x="441261" y="103606"/>
                  </a:lnTo>
                  <a:lnTo>
                    <a:pt x="424573" y="91821"/>
                  </a:lnTo>
                  <a:lnTo>
                    <a:pt x="419989" y="88582"/>
                  </a:lnTo>
                  <a:lnTo>
                    <a:pt x="395935" y="78422"/>
                  </a:lnTo>
                  <a:lnTo>
                    <a:pt x="369189" y="73025"/>
                  </a:lnTo>
                  <a:lnTo>
                    <a:pt x="369189" y="28575"/>
                  </a:lnTo>
                  <a:lnTo>
                    <a:pt x="348869" y="1524"/>
                  </a:lnTo>
                  <a:lnTo>
                    <a:pt x="345567" y="127"/>
                  </a:lnTo>
                  <a:lnTo>
                    <a:pt x="345821" y="0"/>
                  </a:lnTo>
                  <a:lnTo>
                    <a:pt x="224536" y="0"/>
                  </a:lnTo>
                  <a:lnTo>
                    <a:pt x="218948" y="3810"/>
                  </a:lnTo>
                  <a:lnTo>
                    <a:pt x="217043" y="7493"/>
                  </a:lnTo>
                  <a:lnTo>
                    <a:pt x="218338" y="11938"/>
                  </a:lnTo>
                  <a:lnTo>
                    <a:pt x="219710" y="16764"/>
                  </a:lnTo>
                  <a:lnTo>
                    <a:pt x="223266" y="18796"/>
                  </a:lnTo>
                  <a:lnTo>
                    <a:pt x="339471" y="18796"/>
                  </a:lnTo>
                  <a:lnTo>
                    <a:pt x="345694" y="18923"/>
                  </a:lnTo>
                  <a:lnTo>
                    <a:pt x="350139" y="21971"/>
                  </a:lnTo>
                  <a:lnTo>
                    <a:pt x="350139" y="72898"/>
                  </a:lnTo>
                  <a:lnTo>
                    <a:pt x="327177" y="76796"/>
                  </a:lnTo>
                  <a:lnTo>
                    <a:pt x="305981" y="84328"/>
                  </a:lnTo>
                  <a:lnTo>
                    <a:pt x="268986" y="110617"/>
                  </a:lnTo>
                  <a:lnTo>
                    <a:pt x="243433" y="148374"/>
                  </a:lnTo>
                  <a:lnTo>
                    <a:pt x="233045" y="193167"/>
                  </a:lnTo>
                  <a:lnTo>
                    <a:pt x="177419" y="193167"/>
                  </a:lnTo>
                  <a:lnTo>
                    <a:pt x="173342" y="196596"/>
                  </a:lnTo>
                  <a:lnTo>
                    <a:pt x="173215" y="202311"/>
                  </a:lnTo>
                  <a:lnTo>
                    <a:pt x="172974" y="208153"/>
                  </a:lnTo>
                  <a:lnTo>
                    <a:pt x="177165" y="211963"/>
                  </a:lnTo>
                  <a:lnTo>
                    <a:pt x="233680" y="211963"/>
                  </a:lnTo>
                  <a:lnTo>
                    <a:pt x="237350" y="231228"/>
                  </a:lnTo>
                  <a:lnTo>
                    <a:pt x="264287" y="281305"/>
                  </a:lnTo>
                  <a:lnTo>
                    <a:pt x="293649" y="306057"/>
                  </a:lnTo>
                  <a:lnTo>
                    <a:pt x="329311" y="320802"/>
                  </a:lnTo>
                  <a:lnTo>
                    <a:pt x="329311" y="346075"/>
                  </a:lnTo>
                  <a:lnTo>
                    <a:pt x="328803" y="347472"/>
                  </a:lnTo>
                  <a:lnTo>
                    <a:pt x="327914" y="348361"/>
                  </a:lnTo>
                  <a:lnTo>
                    <a:pt x="323977" y="352679"/>
                  </a:lnTo>
                  <a:lnTo>
                    <a:pt x="322834" y="357251"/>
                  </a:lnTo>
                  <a:lnTo>
                    <a:pt x="322707" y="427736"/>
                  </a:lnTo>
                  <a:lnTo>
                    <a:pt x="22225" y="427736"/>
                  </a:lnTo>
                  <a:lnTo>
                    <a:pt x="18923" y="424307"/>
                  </a:lnTo>
                  <a:lnTo>
                    <a:pt x="18923" y="22225"/>
                  </a:lnTo>
                  <a:lnTo>
                    <a:pt x="22225" y="18923"/>
                  </a:lnTo>
                  <a:lnTo>
                    <a:pt x="146291" y="18923"/>
                  </a:lnTo>
                  <a:lnTo>
                    <a:pt x="149733" y="16637"/>
                  </a:lnTo>
                  <a:lnTo>
                    <a:pt x="151028" y="11811"/>
                  </a:lnTo>
                  <a:lnTo>
                    <a:pt x="152273" y="7493"/>
                  </a:lnTo>
                  <a:lnTo>
                    <a:pt x="150495" y="3937"/>
                  </a:lnTo>
                  <a:lnTo>
                    <a:pt x="146685" y="1397"/>
                  </a:lnTo>
                  <a:lnTo>
                    <a:pt x="145415" y="635"/>
                  </a:lnTo>
                  <a:lnTo>
                    <a:pt x="144767" y="127"/>
                  </a:lnTo>
                  <a:lnTo>
                    <a:pt x="23622" y="127"/>
                  </a:lnTo>
                  <a:lnTo>
                    <a:pt x="15138" y="3467"/>
                  </a:lnTo>
                  <a:lnTo>
                    <a:pt x="8382" y="8509"/>
                  </a:lnTo>
                  <a:lnTo>
                    <a:pt x="3327" y="15278"/>
                  </a:lnTo>
                  <a:lnTo>
                    <a:pt x="0" y="23749"/>
                  </a:lnTo>
                  <a:lnTo>
                    <a:pt x="0" y="423164"/>
                  </a:lnTo>
                  <a:lnTo>
                    <a:pt x="5041" y="434352"/>
                  </a:lnTo>
                  <a:lnTo>
                    <a:pt x="12725" y="441731"/>
                  </a:lnTo>
                  <a:lnTo>
                    <a:pt x="22745" y="445795"/>
                  </a:lnTo>
                  <a:lnTo>
                    <a:pt x="34798" y="447040"/>
                  </a:lnTo>
                  <a:lnTo>
                    <a:pt x="292811" y="446773"/>
                  </a:lnTo>
                  <a:lnTo>
                    <a:pt x="322580" y="446786"/>
                  </a:lnTo>
                  <a:lnTo>
                    <a:pt x="322808" y="447929"/>
                  </a:lnTo>
                  <a:lnTo>
                    <a:pt x="322834" y="449326"/>
                  </a:lnTo>
                  <a:lnTo>
                    <a:pt x="326224" y="463600"/>
                  </a:lnTo>
                  <a:lnTo>
                    <a:pt x="334213" y="474891"/>
                  </a:lnTo>
                  <a:lnTo>
                    <a:pt x="345744" y="482231"/>
                  </a:lnTo>
                  <a:lnTo>
                    <a:pt x="359791" y="484632"/>
                  </a:lnTo>
                  <a:lnTo>
                    <a:pt x="373494" y="481596"/>
                  </a:lnTo>
                  <a:lnTo>
                    <a:pt x="384581" y="473760"/>
                  </a:lnTo>
                  <a:lnTo>
                    <a:pt x="389636" y="465874"/>
                  </a:lnTo>
                  <a:lnTo>
                    <a:pt x="391998" y="462191"/>
                  </a:lnTo>
                  <a:lnTo>
                    <a:pt x="394614" y="448437"/>
                  </a:lnTo>
                  <a:lnTo>
                    <a:pt x="394716" y="361950"/>
                  </a:lnTo>
                  <a:lnTo>
                    <a:pt x="394716" y="357251"/>
                  </a:lnTo>
                  <a:lnTo>
                    <a:pt x="393192" y="352806"/>
                  </a:lnTo>
                  <a:lnTo>
                    <a:pt x="389890" y="348869"/>
                  </a:lnTo>
                  <a:lnTo>
                    <a:pt x="388112" y="346456"/>
                  </a:lnTo>
                  <a:lnTo>
                    <a:pt x="388112" y="342646"/>
                  </a:lnTo>
                  <a:lnTo>
                    <a:pt x="388112" y="324358"/>
                  </a:lnTo>
                  <a:lnTo>
                    <a:pt x="388112" y="321310"/>
                  </a:lnTo>
                  <a:lnTo>
                    <a:pt x="424827" y="305689"/>
                  </a:lnTo>
                  <a:lnTo>
                    <a:pt x="426923" y="304800"/>
                  </a:lnTo>
                  <a:lnTo>
                    <a:pt x="458025" y="276085"/>
                  </a:lnTo>
                  <a:lnTo>
                    <a:pt x="478256" y="238112"/>
                  </a:lnTo>
                  <a:lnTo>
                    <a:pt x="484505" y="193802"/>
                  </a:lnTo>
                  <a:close/>
                </a:path>
              </a:pathLst>
            </a:custGeom>
            <a:solidFill>
              <a:srgbClr val="000000"/>
            </a:solidFill>
          </p:spPr>
          <p:txBody>
            <a:bodyPr wrap="square" lIns="0" tIns="0" rIns="0" bIns="0" rtlCol="0"/>
            <a:lstStyle/>
            <a:p>
              <a:endParaRPr/>
            </a:p>
          </p:txBody>
        </p:sp>
        <p:pic>
          <p:nvPicPr>
            <p:cNvPr id="37" name="object 37"/>
            <p:cNvPicPr/>
            <p:nvPr/>
          </p:nvPicPr>
          <p:blipFill>
            <a:blip r:embed="rId9" cstate="print"/>
            <a:stretch>
              <a:fillRect/>
            </a:stretch>
          </p:blipFill>
          <p:spPr>
            <a:xfrm>
              <a:off x="6505940" y="2356103"/>
              <a:ext cx="115750" cy="94503"/>
            </a:xfrm>
            <a:prstGeom prst="rect">
              <a:avLst/>
            </a:prstGeom>
          </p:spPr>
        </p:pic>
        <p:pic>
          <p:nvPicPr>
            <p:cNvPr id="38" name="object 38"/>
            <p:cNvPicPr/>
            <p:nvPr/>
          </p:nvPicPr>
          <p:blipFill>
            <a:blip r:embed="rId10" cstate="print"/>
            <a:stretch>
              <a:fillRect/>
            </a:stretch>
          </p:blipFill>
          <p:spPr>
            <a:xfrm>
              <a:off x="6505924" y="2481087"/>
              <a:ext cx="115799" cy="94503"/>
            </a:xfrm>
            <a:prstGeom prst="rect">
              <a:avLst/>
            </a:prstGeom>
          </p:spPr>
        </p:pic>
        <p:pic>
          <p:nvPicPr>
            <p:cNvPr id="39" name="object 39"/>
            <p:cNvPicPr/>
            <p:nvPr/>
          </p:nvPicPr>
          <p:blipFill>
            <a:blip r:embed="rId11" cstate="print"/>
            <a:stretch>
              <a:fillRect/>
            </a:stretch>
          </p:blipFill>
          <p:spPr>
            <a:xfrm>
              <a:off x="6505987" y="2606008"/>
              <a:ext cx="115663" cy="94535"/>
            </a:xfrm>
            <a:prstGeom prst="rect">
              <a:avLst/>
            </a:prstGeom>
          </p:spPr>
        </p:pic>
        <p:sp>
          <p:nvSpPr>
            <p:cNvPr id="40" name="object 40"/>
            <p:cNvSpPr/>
            <p:nvPr/>
          </p:nvSpPr>
          <p:spPr>
            <a:xfrm>
              <a:off x="6641465" y="2372867"/>
              <a:ext cx="96520" cy="311150"/>
            </a:xfrm>
            <a:custGeom>
              <a:avLst/>
              <a:gdLst/>
              <a:ahLst/>
              <a:cxnLst/>
              <a:rect l="l" t="t" r="r" b="b"/>
              <a:pathLst>
                <a:path w="96520" h="311150">
                  <a:moveTo>
                    <a:pt x="42926" y="170688"/>
                  </a:moveTo>
                  <a:lnTo>
                    <a:pt x="38735" y="166370"/>
                  </a:lnTo>
                  <a:lnTo>
                    <a:pt x="25400" y="166116"/>
                  </a:lnTo>
                  <a:lnTo>
                    <a:pt x="17653" y="166116"/>
                  </a:lnTo>
                  <a:lnTo>
                    <a:pt x="4064" y="166370"/>
                  </a:lnTo>
                  <a:lnTo>
                    <a:pt x="127" y="170307"/>
                  </a:lnTo>
                  <a:lnTo>
                    <a:pt x="127" y="181483"/>
                  </a:lnTo>
                  <a:lnTo>
                    <a:pt x="3937" y="185674"/>
                  </a:lnTo>
                  <a:lnTo>
                    <a:pt x="9652" y="185928"/>
                  </a:lnTo>
                  <a:lnTo>
                    <a:pt x="21463" y="185928"/>
                  </a:lnTo>
                  <a:lnTo>
                    <a:pt x="31877" y="185928"/>
                  </a:lnTo>
                  <a:lnTo>
                    <a:pt x="38608" y="185674"/>
                  </a:lnTo>
                  <a:lnTo>
                    <a:pt x="42799" y="181483"/>
                  </a:lnTo>
                  <a:lnTo>
                    <a:pt x="42799" y="176149"/>
                  </a:lnTo>
                  <a:lnTo>
                    <a:pt x="42926" y="170688"/>
                  </a:lnTo>
                  <a:close/>
                </a:path>
                <a:path w="96520" h="311150">
                  <a:moveTo>
                    <a:pt x="53467" y="46355"/>
                  </a:moveTo>
                  <a:lnTo>
                    <a:pt x="49530" y="42672"/>
                  </a:lnTo>
                  <a:lnTo>
                    <a:pt x="4064" y="42672"/>
                  </a:lnTo>
                  <a:lnTo>
                    <a:pt x="127" y="46355"/>
                  </a:lnTo>
                  <a:lnTo>
                    <a:pt x="127" y="57277"/>
                  </a:lnTo>
                  <a:lnTo>
                    <a:pt x="4064" y="60960"/>
                  </a:lnTo>
                  <a:lnTo>
                    <a:pt x="26797" y="60960"/>
                  </a:lnTo>
                  <a:lnTo>
                    <a:pt x="43307" y="60960"/>
                  </a:lnTo>
                  <a:lnTo>
                    <a:pt x="49530" y="60833"/>
                  </a:lnTo>
                  <a:lnTo>
                    <a:pt x="53467" y="57277"/>
                  </a:lnTo>
                  <a:lnTo>
                    <a:pt x="53467" y="46355"/>
                  </a:lnTo>
                  <a:close/>
                </a:path>
                <a:path w="96520" h="311150">
                  <a:moveTo>
                    <a:pt x="53594" y="295402"/>
                  </a:moveTo>
                  <a:lnTo>
                    <a:pt x="49657" y="291211"/>
                  </a:lnTo>
                  <a:lnTo>
                    <a:pt x="43561" y="291084"/>
                  </a:lnTo>
                  <a:lnTo>
                    <a:pt x="27051" y="291084"/>
                  </a:lnTo>
                  <a:lnTo>
                    <a:pt x="26924" y="291084"/>
                  </a:lnTo>
                  <a:lnTo>
                    <a:pt x="10909" y="291084"/>
                  </a:lnTo>
                  <a:lnTo>
                    <a:pt x="4064" y="291338"/>
                  </a:lnTo>
                  <a:lnTo>
                    <a:pt x="127" y="295148"/>
                  </a:lnTo>
                  <a:lnTo>
                    <a:pt x="127" y="300736"/>
                  </a:lnTo>
                  <a:lnTo>
                    <a:pt x="0" y="306578"/>
                  </a:lnTo>
                  <a:lnTo>
                    <a:pt x="3937" y="310896"/>
                  </a:lnTo>
                  <a:lnTo>
                    <a:pt x="49530" y="310896"/>
                  </a:lnTo>
                  <a:lnTo>
                    <a:pt x="53467" y="306832"/>
                  </a:lnTo>
                  <a:lnTo>
                    <a:pt x="53467" y="301244"/>
                  </a:lnTo>
                  <a:lnTo>
                    <a:pt x="53594" y="295402"/>
                  </a:lnTo>
                  <a:close/>
                </a:path>
                <a:path w="96520" h="311150">
                  <a:moveTo>
                    <a:pt x="96139" y="253492"/>
                  </a:moveTo>
                  <a:lnTo>
                    <a:pt x="92075" y="249936"/>
                  </a:lnTo>
                  <a:lnTo>
                    <a:pt x="48514" y="249936"/>
                  </a:lnTo>
                  <a:lnTo>
                    <a:pt x="4191" y="249936"/>
                  </a:lnTo>
                  <a:lnTo>
                    <a:pt x="127" y="253365"/>
                  </a:lnTo>
                  <a:lnTo>
                    <a:pt x="254" y="264795"/>
                  </a:lnTo>
                  <a:lnTo>
                    <a:pt x="4432" y="268224"/>
                  </a:lnTo>
                  <a:lnTo>
                    <a:pt x="91948" y="268224"/>
                  </a:lnTo>
                  <a:lnTo>
                    <a:pt x="96139" y="264795"/>
                  </a:lnTo>
                  <a:lnTo>
                    <a:pt x="96139" y="253492"/>
                  </a:lnTo>
                  <a:close/>
                </a:path>
                <a:path w="96520" h="311150">
                  <a:moveTo>
                    <a:pt x="96139" y="3683"/>
                  </a:moveTo>
                  <a:lnTo>
                    <a:pt x="92075" y="0"/>
                  </a:lnTo>
                  <a:lnTo>
                    <a:pt x="4305" y="0"/>
                  </a:lnTo>
                  <a:lnTo>
                    <a:pt x="127" y="3683"/>
                  </a:lnTo>
                  <a:lnTo>
                    <a:pt x="0" y="16002"/>
                  </a:lnTo>
                  <a:lnTo>
                    <a:pt x="4191" y="19812"/>
                  </a:lnTo>
                  <a:lnTo>
                    <a:pt x="48133" y="19812"/>
                  </a:lnTo>
                  <a:lnTo>
                    <a:pt x="48133" y="19685"/>
                  </a:lnTo>
                  <a:lnTo>
                    <a:pt x="92075" y="19685"/>
                  </a:lnTo>
                  <a:lnTo>
                    <a:pt x="96139" y="15875"/>
                  </a:lnTo>
                  <a:lnTo>
                    <a:pt x="96139" y="3683"/>
                  </a:lnTo>
                  <a:close/>
                </a:path>
              </a:pathLst>
            </a:custGeom>
            <a:solidFill>
              <a:srgbClr val="000000"/>
            </a:solidFill>
          </p:spPr>
          <p:txBody>
            <a:bodyPr wrap="square" lIns="0" tIns="0" rIns="0" bIns="0" rtlCol="0"/>
            <a:lstStyle/>
            <a:p>
              <a:endParaRPr/>
            </a:p>
          </p:txBody>
        </p:sp>
        <p:pic>
          <p:nvPicPr>
            <p:cNvPr id="41" name="object 41"/>
            <p:cNvPicPr/>
            <p:nvPr/>
          </p:nvPicPr>
          <p:blipFill>
            <a:blip r:embed="rId12" cstate="print"/>
            <a:stretch>
              <a:fillRect/>
            </a:stretch>
          </p:blipFill>
          <p:spPr>
            <a:xfrm>
              <a:off x="6739128" y="2415539"/>
              <a:ext cx="175260" cy="175260"/>
            </a:xfrm>
            <a:prstGeom prst="rect">
              <a:avLst/>
            </a:prstGeom>
          </p:spPr>
        </p:pic>
        <p:sp>
          <p:nvSpPr>
            <p:cNvPr id="42" name="object 42"/>
            <p:cNvSpPr/>
            <p:nvPr/>
          </p:nvSpPr>
          <p:spPr>
            <a:xfrm>
              <a:off x="4744211" y="1944623"/>
              <a:ext cx="1175385" cy="1507490"/>
            </a:xfrm>
            <a:custGeom>
              <a:avLst/>
              <a:gdLst/>
              <a:ahLst/>
              <a:cxnLst/>
              <a:rect l="l" t="t" r="r" b="b"/>
              <a:pathLst>
                <a:path w="1175385" h="1507489">
                  <a:moveTo>
                    <a:pt x="952246" y="0"/>
                  </a:moveTo>
                  <a:lnTo>
                    <a:pt x="222630" y="0"/>
                  </a:lnTo>
                  <a:lnTo>
                    <a:pt x="177805" y="4529"/>
                  </a:lnTo>
                  <a:lnTo>
                    <a:pt x="136034" y="17516"/>
                  </a:lnTo>
                  <a:lnTo>
                    <a:pt x="98220" y="38060"/>
                  </a:lnTo>
                  <a:lnTo>
                    <a:pt x="65262" y="65262"/>
                  </a:lnTo>
                  <a:lnTo>
                    <a:pt x="38060" y="98220"/>
                  </a:lnTo>
                  <a:lnTo>
                    <a:pt x="17516" y="136034"/>
                  </a:lnTo>
                  <a:lnTo>
                    <a:pt x="4529" y="177805"/>
                  </a:lnTo>
                  <a:lnTo>
                    <a:pt x="0" y="222630"/>
                  </a:lnTo>
                  <a:lnTo>
                    <a:pt x="0" y="1284477"/>
                  </a:lnTo>
                  <a:lnTo>
                    <a:pt x="5302" y="1332849"/>
                  </a:lnTo>
                  <a:lnTo>
                    <a:pt x="20320" y="1377696"/>
                  </a:lnTo>
                  <a:lnTo>
                    <a:pt x="46371" y="1420526"/>
                  </a:lnTo>
                  <a:lnTo>
                    <a:pt x="81054" y="1456322"/>
                  </a:lnTo>
                  <a:lnTo>
                    <a:pt x="122943" y="1483656"/>
                  </a:lnTo>
                  <a:lnTo>
                    <a:pt x="170610" y="1501103"/>
                  </a:lnTo>
                  <a:lnTo>
                    <a:pt x="222630" y="1507236"/>
                  </a:lnTo>
                  <a:lnTo>
                    <a:pt x="952246" y="1507236"/>
                  </a:lnTo>
                  <a:lnTo>
                    <a:pt x="997077" y="1502701"/>
                  </a:lnTo>
                  <a:lnTo>
                    <a:pt x="1038861" y="1489700"/>
                  </a:lnTo>
                  <a:lnTo>
                    <a:pt x="1076696" y="1469135"/>
                  </a:lnTo>
                  <a:lnTo>
                    <a:pt x="1109678" y="1441910"/>
                  </a:lnTo>
                  <a:lnTo>
                    <a:pt x="1136903" y="1408928"/>
                  </a:lnTo>
                  <a:lnTo>
                    <a:pt x="1157468" y="1371093"/>
                  </a:lnTo>
                  <a:lnTo>
                    <a:pt x="1170469" y="1329309"/>
                  </a:lnTo>
                  <a:lnTo>
                    <a:pt x="1175003" y="1284477"/>
                  </a:lnTo>
                  <a:lnTo>
                    <a:pt x="1175003" y="199643"/>
                  </a:lnTo>
                  <a:lnTo>
                    <a:pt x="1173861" y="199643"/>
                  </a:lnTo>
                  <a:lnTo>
                    <a:pt x="1163984" y="153315"/>
                  </a:lnTo>
                  <a:lnTo>
                    <a:pt x="1144999" y="111078"/>
                  </a:lnTo>
                  <a:lnTo>
                    <a:pt x="1118013" y="74040"/>
                  </a:lnTo>
                  <a:lnTo>
                    <a:pt x="1084137" y="43307"/>
                  </a:lnTo>
                  <a:lnTo>
                    <a:pt x="1044478" y="19985"/>
                  </a:lnTo>
                  <a:lnTo>
                    <a:pt x="1000144" y="5180"/>
                  </a:lnTo>
                  <a:lnTo>
                    <a:pt x="952246" y="0"/>
                  </a:lnTo>
                  <a:close/>
                </a:path>
              </a:pathLst>
            </a:custGeom>
            <a:solidFill>
              <a:srgbClr val="FF3085"/>
            </a:solidFill>
          </p:spPr>
          <p:txBody>
            <a:bodyPr wrap="square" lIns="0" tIns="0" rIns="0" bIns="0" rtlCol="0"/>
            <a:lstStyle/>
            <a:p>
              <a:endParaRPr/>
            </a:p>
          </p:txBody>
        </p:sp>
        <p:pic>
          <p:nvPicPr>
            <p:cNvPr id="43" name="object 43"/>
            <p:cNvPicPr/>
            <p:nvPr/>
          </p:nvPicPr>
          <p:blipFill>
            <a:blip r:embed="rId13" cstate="print"/>
            <a:stretch>
              <a:fillRect/>
            </a:stretch>
          </p:blipFill>
          <p:spPr>
            <a:xfrm>
              <a:off x="4815840" y="2016251"/>
              <a:ext cx="1030224" cy="1362456"/>
            </a:xfrm>
            <a:prstGeom prst="rect">
              <a:avLst/>
            </a:prstGeom>
          </p:spPr>
        </p:pic>
        <p:sp>
          <p:nvSpPr>
            <p:cNvPr id="44" name="object 44"/>
            <p:cNvSpPr/>
            <p:nvPr/>
          </p:nvSpPr>
          <p:spPr>
            <a:xfrm>
              <a:off x="4858511" y="2058923"/>
              <a:ext cx="944880" cy="1277620"/>
            </a:xfrm>
            <a:custGeom>
              <a:avLst/>
              <a:gdLst/>
              <a:ahLst/>
              <a:cxnLst/>
              <a:rect l="l" t="t" r="r" b="b"/>
              <a:pathLst>
                <a:path w="944879" h="1277620">
                  <a:moveTo>
                    <a:pt x="836929" y="126"/>
                  </a:moveTo>
                  <a:lnTo>
                    <a:pt x="107950" y="0"/>
                  </a:lnTo>
                  <a:lnTo>
                    <a:pt x="65954" y="8491"/>
                  </a:lnTo>
                  <a:lnTo>
                    <a:pt x="31638" y="31638"/>
                  </a:lnTo>
                  <a:lnTo>
                    <a:pt x="8491" y="65954"/>
                  </a:lnTo>
                  <a:lnTo>
                    <a:pt x="0" y="107950"/>
                  </a:lnTo>
                  <a:lnTo>
                    <a:pt x="0" y="1169162"/>
                  </a:lnTo>
                  <a:lnTo>
                    <a:pt x="8491" y="1211157"/>
                  </a:lnTo>
                  <a:lnTo>
                    <a:pt x="31638" y="1245473"/>
                  </a:lnTo>
                  <a:lnTo>
                    <a:pt x="65954" y="1268620"/>
                  </a:lnTo>
                  <a:lnTo>
                    <a:pt x="107950" y="1277112"/>
                  </a:lnTo>
                  <a:lnTo>
                    <a:pt x="836929" y="1277112"/>
                  </a:lnTo>
                  <a:lnTo>
                    <a:pt x="878925" y="1268620"/>
                  </a:lnTo>
                  <a:lnTo>
                    <a:pt x="913241" y="1245473"/>
                  </a:lnTo>
                  <a:lnTo>
                    <a:pt x="936388" y="1211157"/>
                  </a:lnTo>
                  <a:lnTo>
                    <a:pt x="944879" y="1169162"/>
                  </a:lnTo>
                  <a:lnTo>
                    <a:pt x="944879" y="108076"/>
                  </a:lnTo>
                  <a:lnTo>
                    <a:pt x="936388" y="66081"/>
                  </a:lnTo>
                  <a:lnTo>
                    <a:pt x="913241" y="31765"/>
                  </a:lnTo>
                  <a:lnTo>
                    <a:pt x="878925" y="8618"/>
                  </a:lnTo>
                  <a:lnTo>
                    <a:pt x="836929" y="126"/>
                  </a:lnTo>
                  <a:close/>
                </a:path>
              </a:pathLst>
            </a:custGeom>
            <a:solidFill>
              <a:srgbClr val="FFFFFF"/>
            </a:solidFill>
          </p:spPr>
          <p:txBody>
            <a:bodyPr wrap="square" lIns="0" tIns="0" rIns="0" bIns="0" rtlCol="0"/>
            <a:lstStyle/>
            <a:p>
              <a:endParaRPr/>
            </a:p>
          </p:txBody>
        </p:sp>
        <p:pic>
          <p:nvPicPr>
            <p:cNvPr id="45" name="object 45"/>
            <p:cNvPicPr/>
            <p:nvPr/>
          </p:nvPicPr>
          <p:blipFill>
            <a:blip r:embed="rId6" cstate="print"/>
            <a:stretch>
              <a:fillRect/>
            </a:stretch>
          </p:blipFill>
          <p:spPr>
            <a:xfrm>
              <a:off x="5916167" y="2211323"/>
              <a:ext cx="96012" cy="210312"/>
            </a:xfrm>
            <a:prstGeom prst="rect">
              <a:avLst/>
            </a:prstGeom>
          </p:spPr>
        </p:pic>
        <p:sp>
          <p:nvSpPr>
            <p:cNvPr id="46" name="object 46"/>
            <p:cNvSpPr/>
            <p:nvPr/>
          </p:nvSpPr>
          <p:spPr>
            <a:xfrm>
              <a:off x="5065776" y="1772411"/>
              <a:ext cx="469900" cy="469900"/>
            </a:xfrm>
            <a:custGeom>
              <a:avLst/>
              <a:gdLst/>
              <a:ahLst/>
              <a:cxnLst/>
              <a:rect l="l" t="t" r="r" b="b"/>
              <a:pathLst>
                <a:path w="469900" h="469900">
                  <a:moveTo>
                    <a:pt x="234696" y="0"/>
                  </a:moveTo>
                  <a:lnTo>
                    <a:pt x="187382" y="4766"/>
                  </a:lnTo>
                  <a:lnTo>
                    <a:pt x="143321" y="18436"/>
                  </a:lnTo>
                  <a:lnTo>
                    <a:pt x="103454" y="40069"/>
                  </a:lnTo>
                  <a:lnTo>
                    <a:pt x="68722" y="68722"/>
                  </a:lnTo>
                  <a:lnTo>
                    <a:pt x="40069" y="103454"/>
                  </a:lnTo>
                  <a:lnTo>
                    <a:pt x="18436" y="143321"/>
                  </a:lnTo>
                  <a:lnTo>
                    <a:pt x="4766" y="187382"/>
                  </a:lnTo>
                  <a:lnTo>
                    <a:pt x="0" y="234696"/>
                  </a:lnTo>
                  <a:lnTo>
                    <a:pt x="4766" y="282009"/>
                  </a:lnTo>
                  <a:lnTo>
                    <a:pt x="18436" y="326070"/>
                  </a:lnTo>
                  <a:lnTo>
                    <a:pt x="40069" y="365937"/>
                  </a:lnTo>
                  <a:lnTo>
                    <a:pt x="68722" y="400669"/>
                  </a:lnTo>
                  <a:lnTo>
                    <a:pt x="103454" y="429322"/>
                  </a:lnTo>
                  <a:lnTo>
                    <a:pt x="143321" y="450955"/>
                  </a:lnTo>
                  <a:lnTo>
                    <a:pt x="187382" y="464625"/>
                  </a:lnTo>
                  <a:lnTo>
                    <a:pt x="234696" y="469391"/>
                  </a:lnTo>
                  <a:lnTo>
                    <a:pt x="282009" y="464625"/>
                  </a:lnTo>
                  <a:lnTo>
                    <a:pt x="326070" y="450955"/>
                  </a:lnTo>
                  <a:lnTo>
                    <a:pt x="365937" y="429322"/>
                  </a:lnTo>
                  <a:lnTo>
                    <a:pt x="400669" y="400669"/>
                  </a:lnTo>
                  <a:lnTo>
                    <a:pt x="429322" y="365937"/>
                  </a:lnTo>
                  <a:lnTo>
                    <a:pt x="450955" y="326070"/>
                  </a:lnTo>
                  <a:lnTo>
                    <a:pt x="464625" y="282009"/>
                  </a:lnTo>
                  <a:lnTo>
                    <a:pt x="469391" y="234696"/>
                  </a:lnTo>
                  <a:lnTo>
                    <a:pt x="464625" y="187382"/>
                  </a:lnTo>
                  <a:lnTo>
                    <a:pt x="450955" y="143321"/>
                  </a:lnTo>
                  <a:lnTo>
                    <a:pt x="429322" y="103454"/>
                  </a:lnTo>
                  <a:lnTo>
                    <a:pt x="400669" y="68722"/>
                  </a:lnTo>
                  <a:lnTo>
                    <a:pt x="365937" y="40069"/>
                  </a:lnTo>
                  <a:lnTo>
                    <a:pt x="326070" y="18436"/>
                  </a:lnTo>
                  <a:lnTo>
                    <a:pt x="282009" y="4766"/>
                  </a:lnTo>
                  <a:lnTo>
                    <a:pt x="234696" y="0"/>
                  </a:lnTo>
                  <a:close/>
                </a:path>
              </a:pathLst>
            </a:custGeom>
            <a:solidFill>
              <a:srgbClr val="FFFFFF"/>
            </a:solidFill>
          </p:spPr>
          <p:txBody>
            <a:bodyPr wrap="square" lIns="0" tIns="0" rIns="0" bIns="0" rtlCol="0"/>
            <a:lstStyle/>
            <a:p>
              <a:endParaRPr/>
            </a:p>
          </p:txBody>
        </p:sp>
        <p:sp>
          <p:nvSpPr>
            <p:cNvPr id="47" name="object 47"/>
            <p:cNvSpPr/>
            <p:nvPr/>
          </p:nvSpPr>
          <p:spPr>
            <a:xfrm>
              <a:off x="5120316" y="1826623"/>
              <a:ext cx="361315" cy="361315"/>
            </a:xfrm>
            <a:custGeom>
              <a:avLst/>
              <a:gdLst/>
              <a:ahLst/>
              <a:cxnLst/>
              <a:rect l="l" t="t" r="r" b="b"/>
              <a:pathLst>
                <a:path w="361314" h="361314">
                  <a:moveTo>
                    <a:pt x="204300" y="92"/>
                  </a:moveTo>
                  <a:lnTo>
                    <a:pt x="157138" y="0"/>
                  </a:lnTo>
                  <a:lnTo>
                    <a:pt x="110051" y="12717"/>
                  </a:lnTo>
                  <a:lnTo>
                    <a:pt x="67947" y="37420"/>
                  </a:lnTo>
                  <a:lnTo>
                    <a:pt x="34962" y="71151"/>
                  </a:lnTo>
                  <a:lnTo>
                    <a:pt x="12023" y="111634"/>
                  </a:lnTo>
                  <a:lnTo>
                    <a:pt x="60" y="156593"/>
                  </a:lnTo>
                  <a:lnTo>
                    <a:pt x="0" y="203755"/>
                  </a:lnTo>
                  <a:lnTo>
                    <a:pt x="12769" y="250842"/>
                  </a:lnTo>
                  <a:lnTo>
                    <a:pt x="37473" y="292946"/>
                  </a:lnTo>
                  <a:lnTo>
                    <a:pt x="71204" y="325931"/>
                  </a:lnTo>
                  <a:lnTo>
                    <a:pt x="111687" y="348870"/>
                  </a:lnTo>
                  <a:lnTo>
                    <a:pt x="156646" y="360833"/>
                  </a:lnTo>
                  <a:lnTo>
                    <a:pt x="203807" y="360894"/>
                  </a:lnTo>
                  <a:lnTo>
                    <a:pt x="250894" y="348124"/>
                  </a:lnTo>
                  <a:lnTo>
                    <a:pt x="292999" y="323420"/>
                  </a:lnTo>
                  <a:lnTo>
                    <a:pt x="325984" y="289689"/>
                  </a:lnTo>
                  <a:lnTo>
                    <a:pt x="348923" y="249206"/>
                  </a:lnTo>
                  <a:lnTo>
                    <a:pt x="360886" y="204247"/>
                  </a:lnTo>
                  <a:lnTo>
                    <a:pt x="360946" y="157086"/>
                  </a:lnTo>
                  <a:lnTo>
                    <a:pt x="348176" y="109999"/>
                  </a:lnTo>
                  <a:lnTo>
                    <a:pt x="323473" y="67947"/>
                  </a:lnTo>
                  <a:lnTo>
                    <a:pt x="289742" y="34993"/>
                  </a:lnTo>
                  <a:lnTo>
                    <a:pt x="249259" y="12066"/>
                  </a:lnTo>
                  <a:lnTo>
                    <a:pt x="204300" y="92"/>
                  </a:lnTo>
                  <a:close/>
                </a:path>
              </a:pathLst>
            </a:custGeom>
            <a:solidFill>
              <a:srgbClr val="FF3085"/>
            </a:solidFill>
          </p:spPr>
          <p:txBody>
            <a:bodyPr wrap="square" lIns="0" tIns="0" rIns="0" bIns="0" rtlCol="0"/>
            <a:lstStyle/>
            <a:p>
              <a:endParaRPr/>
            </a:p>
          </p:txBody>
        </p:sp>
        <p:pic>
          <p:nvPicPr>
            <p:cNvPr id="48" name="object 48"/>
            <p:cNvPicPr/>
            <p:nvPr/>
          </p:nvPicPr>
          <p:blipFill>
            <a:blip r:embed="rId14" cstate="print"/>
            <a:stretch>
              <a:fillRect/>
            </a:stretch>
          </p:blipFill>
          <p:spPr>
            <a:xfrm>
              <a:off x="5387340" y="2331719"/>
              <a:ext cx="129539" cy="112775"/>
            </a:xfrm>
            <a:prstGeom prst="rect">
              <a:avLst/>
            </a:prstGeom>
          </p:spPr>
        </p:pic>
        <p:pic>
          <p:nvPicPr>
            <p:cNvPr id="49" name="object 49"/>
            <p:cNvPicPr/>
            <p:nvPr/>
          </p:nvPicPr>
          <p:blipFill>
            <a:blip r:embed="rId15" cstate="print"/>
            <a:stretch>
              <a:fillRect/>
            </a:stretch>
          </p:blipFill>
          <p:spPr>
            <a:xfrm>
              <a:off x="5387340" y="2496311"/>
              <a:ext cx="129539" cy="112775"/>
            </a:xfrm>
            <a:prstGeom prst="rect">
              <a:avLst/>
            </a:prstGeom>
          </p:spPr>
        </p:pic>
        <p:pic>
          <p:nvPicPr>
            <p:cNvPr id="50" name="object 50"/>
            <p:cNvPicPr/>
            <p:nvPr/>
          </p:nvPicPr>
          <p:blipFill>
            <a:blip r:embed="rId16" cstate="print"/>
            <a:stretch>
              <a:fillRect/>
            </a:stretch>
          </p:blipFill>
          <p:spPr>
            <a:xfrm>
              <a:off x="5387340" y="2660903"/>
              <a:ext cx="129539" cy="111251"/>
            </a:xfrm>
            <a:prstGeom prst="rect">
              <a:avLst/>
            </a:prstGeom>
          </p:spPr>
        </p:pic>
        <p:pic>
          <p:nvPicPr>
            <p:cNvPr id="51" name="object 51"/>
            <p:cNvPicPr/>
            <p:nvPr/>
          </p:nvPicPr>
          <p:blipFill>
            <a:blip r:embed="rId17" cstate="print"/>
            <a:stretch>
              <a:fillRect/>
            </a:stretch>
          </p:blipFill>
          <p:spPr>
            <a:xfrm>
              <a:off x="5076444" y="2542412"/>
              <a:ext cx="220893" cy="142875"/>
            </a:xfrm>
            <a:prstGeom prst="rect">
              <a:avLst/>
            </a:prstGeom>
          </p:spPr>
        </p:pic>
        <p:sp>
          <p:nvSpPr>
            <p:cNvPr id="52" name="object 52"/>
            <p:cNvSpPr/>
            <p:nvPr/>
          </p:nvSpPr>
          <p:spPr>
            <a:xfrm>
              <a:off x="5291328" y="2380487"/>
              <a:ext cx="86995" cy="342900"/>
            </a:xfrm>
            <a:custGeom>
              <a:avLst/>
              <a:gdLst/>
              <a:ahLst/>
              <a:cxnLst/>
              <a:rect l="l" t="t" r="r" b="b"/>
              <a:pathLst>
                <a:path w="86995" h="342900">
                  <a:moveTo>
                    <a:pt x="83438" y="0"/>
                  </a:moveTo>
                  <a:lnTo>
                    <a:pt x="33909" y="0"/>
                  </a:lnTo>
                  <a:lnTo>
                    <a:pt x="32131" y="1777"/>
                  </a:lnTo>
                  <a:lnTo>
                    <a:pt x="32131" y="164591"/>
                  </a:lnTo>
                  <a:lnTo>
                    <a:pt x="3048" y="164591"/>
                  </a:lnTo>
                  <a:lnTo>
                    <a:pt x="0" y="167004"/>
                  </a:lnTo>
                  <a:lnTo>
                    <a:pt x="0" y="175895"/>
                  </a:lnTo>
                  <a:lnTo>
                    <a:pt x="3175" y="178308"/>
                  </a:lnTo>
                  <a:lnTo>
                    <a:pt x="32004" y="178308"/>
                  </a:lnTo>
                  <a:lnTo>
                    <a:pt x="31876" y="334899"/>
                  </a:lnTo>
                  <a:lnTo>
                    <a:pt x="32385" y="340233"/>
                  </a:lnTo>
                  <a:lnTo>
                    <a:pt x="34798" y="342773"/>
                  </a:lnTo>
                  <a:lnTo>
                    <a:pt x="83820" y="342773"/>
                  </a:lnTo>
                  <a:lnTo>
                    <a:pt x="86613" y="339598"/>
                  </a:lnTo>
                  <a:lnTo>
                    <a:pt x="86613" y="332359"/>
                  </a:lnTo>
                  <a:lnTo>
                    <a:pt x="83693" y="329438"/>
                  </a:lnTo>
                  <a:lnTo>
                    <a:pt x="79629" y="329184"/>
                  </a:lnTo>
                  <a:lnTo>
                    <a:pt x="45974" y="329184"/>
                  </a:lnTo>
                  <a:lnTo>
                    <a:pt x="46227" y="329057"/>
                  </a:lnTo>
                  <a:lnTo>
                    <a:pt x="46227" y="178308"/>
                  </a:lnTo>
                  <a:lnTo>
                    <a:pt x="83566" y="178308"/>
                  </a:lnTo>
                  <a:lnTo>
                    <a:pt x="86868" y="175640"/>
                  </a:lnTo>
                  <a:lnTo>
                    <a:pt x="86868" y="167386"/>
                  </a:lnTo>
                  <a:lnTo>
                    <a:pt x="83693" y="164591"/>
                  </a:lnTo>
                  <a:lnTo>
                    <a:pt x="46100" y="164591"/>
                  </a:lnTo>
                  <a:lnTo>
                    <a:pt x="46100" y="13715"/>
                  </a:lnTo>
                  <a:lnTo>
                    <a:pt x="83566" y="13715"/>
                  </a:lnTo>
                  <a:lnTo>
                    <a:pt x="86868" y="10922"/>
                  </a:lnTo>
                  <a:lnTo>
                    <a:pt x="86613" y="2412"/>
                  </a:lnTo>
                  <a:lnTo>
                    <a:pt x="83438" y="0"/>
                  </a:lnTo>
                  <a:close/>
                </a:path>
              </a:pathLst>
            </a:custGeom>
            <a:solidFill>
              <a:srgbClr val="000000"/>
            </a:solidFill>
          </p:spPr>
          <p:txBody>
            <a:bodyPr wrap="square" lIns="0" tIns="0" rIns="0" bIns="0" rtlCol="0"/>
            <a:lstStyle/>
            <a:p>
              <a:endParaRPr/>
            </a:p>
          </p:txBody>
        </p:sp>
        <p:pic>
          <p:nvPicPr>
            <p:cNvPr id="53" name="object 53"/>
            <p:cNvPicPr/>
            <p:nvPr/>
          </p:nvPicPr>
          <p:blipFill>
            <a:blip r:embed="rId18" cstate="print"/>
            <a:stretch>
              <a:fillRect/>
            </a:stretch>
          </p:blipFill>
          <p:spPr>
            <a:xfrm>
              <a:off x="5126735" y="2418587"/>
              <a:ext cx="120396" cy="120396"/>
            </a:xfrm>
            <a:prstGeom prst="rect">
              <a:avLst/>
            </a:prstGeom>
          </p:spPr>
        </p:pic>
        <p:sp>
          <p:nvSpPr>
            <p:cNvPr id="54" name="object 54"/>
            <p:cNvSpPr/>
            <p:nvPr/>
          </p:nvSpPr>
          <p:spPr>
            <a:xfrm>
              <a:off x="5412486" y="2359913"/>
              <a:ext cx="78105" cy="386715"/>
            </a:xfrm>
            <a:custGeom>
              <a:avLst/>
              <a:gdLst/>
              <a:ahLst/>
              <a:cxnLst/>
              <a:rect l="l" t="t" r="r" b="b"/>
              <a:pathLst>
                <a:path w="78104" h="386714">
                  <a:moveTo>
                    <a:pt x="77597" y="333248"/>
                  </a:moveTo>
                  <a:lnTo>
                    <a:pt x="74803" y="330581"/>
                  </a:lnTo>
                  <a:lnTo>
                    <a:pt x="72136" y="327787"/>
                  </a:lnTo>
                  <a:lnTo>
                    <a:pt x="68961" y="327787"/>
                  </a:lnTo>
                  <a:lnTo>
                    <a:pt x="64770" y="331089"/>
                  </a:lnTo>
                  <a:lnTo>
                    <a:pt x="29210" y="368173"/>
                  </a:lnTo>
                  <a:lnTo>
                    <a:pt x="29210" y="368046"/>
                  </a:lnTo>
                  <a:lnTo>
                    <a:pt x="19685" y="357886"/>
                  </a:lnTo>
                  <a:lnTo>
                    <a:pt x="11049" y="348996"/>
                  </a:lnTo>
                  <a:lnTo>
                    <a:pt x="7366" y="348615"/>
                  </a:lnTo>
                  <a:lnTo>
                    <a:pt x="1270" y="354838"/>
                  </a:lnTo>
                  <a:lnTo>
                    <a:pt x="1651" y="359029"/>
                  </a:lnTo>
                  <a:lnTo>
                    <a:pt x="27940" y="386207"/>
                  </a:lnTo>
                  <a:lnTo>
                    <a:pt x="30607" y="386080"/>
                  </a:lnTo>
                  <a:lnTo>
                    <a:pt x="35941" y="380746"/>
                  </a:lnTo>
                  <a:lnTo>
                    <a:pt x="74930" y="340614"/>
                  </a:lnTo>
                  <a:lnTo>
                    <a:pt x="77470" y="336550"/>
                  </a:lnTo>
                  <a:lnTo>
                    <a:pt x="77597" y="333248"/>
                  </a:lnTo>
                  <a:close/>
                </a:path>
                <a:path w="78104" h="386714">
                  <a:moveTo>
                    <a:pt x="77597" y="5588"/>
                  </a:moveTo>
                  <a:lnTo>
                    <a:pt x="72136" y="254"/>
                  </a:lnTo>
                  <a:lnTo>
                    <a:pt x="69088" y="0"/>
                  </a:lnTo>
                  <a:lnTo>
                    <a:pt x="64770" y="3302"/>
                  </a:lnTo>
                  <a:lnTo>
                    <a:pt x="63754" y="4445"/>
                  </a:lnTo>
                  <a:lnTo>
                    <a:pt x="29083" y="39243"/>
                  </a:lnTo>
                  <a:lnTo>
                    <a:pt x="24130" y="34036"/>
                  </a:lnTo>
                  <a:lnTo>
                    <a:pt x="11049" y="20828"/>
                  </a:lnTo>
                  <a:lnTo>
                    <a:pt x="7366" y="20574"/>
                  </a:lnTo>
                  <a:lnTo>
                    <a:pt x="1270" y="26289"/>
                  </a:lnTo>
                  <a:lnTo>
                    <a:pt x="1651" y="30607"/>
                  </a:lnTo>
                  <a:lnTo>
                    <a:pt x="11049" y="40132"/>
                  </a:lnTo>
                  <a:lnTo>
                    <a:pt x="22733" y="51689"/>
                  </a:lnTo>
                  <a:lnTo>
                    <a:pt x="27813" y="56896"/>
                  </a:lnTo>
                  <a:lnTo>
                    <a:pt x="30734" y="56896"/>
                  </a:lnTo>
                  <a:lnTo>
                    <a:pt x="73152" y="14351"/>
                  </a:lnTo>
                  <a:lnTo>
                    <a:pt x="74930" y="12700"/>
                  </a:lnTo>
                  <a:lnTo>
                    <a:pt x="77597" y="8636"/>
                  </a:lnTo>
                  <a:lnTo>
                    <a:pt x="77597" y="5588"/>
                  </a:lnTo>
                  <a:close/>
                </a:path>
                <a:path w="78104" h="386714">
                  <a:moveTo>
                    <a:pt x="77851" y="170307"/>
                  </a:moveTo>
                  <a:lnTo>
                    <a:pt x="71628" y="164338"/>
                  </a:lnTo>
                  <a:lnTo>
                    <a:pt x="67945" y="164719"/>
                  </a:lnTo>
                  <a:lnTo>
                    <a:pt x="36830" y="195199"/>
                  </a:lnTo>
                  <a:lnTo>
                    <a:pt x="34163" y="197993"/>
                  </a:lnTo>
                  <a:lnTo>
                    <a:pt x="31750" y="200914"/>
                  </a:lnTo>
                  <a:lnTo>
                    <a:pt x="28702" y="204089"/>
                  </a:lnTo>
                  <a:lnTo>
                    <a:pt x="28702" y="204216"/>
                  </a:lnTo>
                  <a:lnTo>
                    <a:pt x="18161" y="193548"/>
                  </a:lnTo>
                  <a:lnTo>
                    <a:pt x="9525" y="185420"/>
                  </a:lnTo>
                  <a:lnTo>
                    <a:pt x="5715" y="185293"/>
                  </a:lnTo>
                  <a:lnTo>
                    <a:pt x="0" y="190881"/>
                  </a:lnTo>
                  <a:lnTo>
                    <a:pt x="127" y="194945"/>
                  </a:lnTo>
                  <a:lnTo>
                    <a:pt x="30099" y="221234"/>
                  </a:lnTo>
                  <a:lnTo>
                    <a:pt x="74168" y="177927"/>
                  </a:lnTo>
                  <a:lnTo>
                    <a:pt x="77597" y="174244"/>
                  </a:lnTo>
                  <a:lnTo>
                    <a:pt x="77851" y="170307"/>
                  </a:lnTo>
                  <a:close/>
                </a:path>
              </a:pathLst>
            </a:custGeom>
            <a:solidFill>
              <a:srgbClr val="000000"/>
            </a:solidFill>
          </p:spPr>
          <p:txBody>
            <a:bodyPr wrap="square" lIns="0" tIns="0" rIns="0" bIns="0" rtlCol="0"/>
            <a:lstStyle/>
            <a:p>
              <a:endParaRPr/>
            </a:p>
          </p:txBody>
        </p:sp>
        <p:sp>
          <p:nvSpPr>
            <p:cNvPr id="55" name="object 55"/>
            <p:cNvSpPr/>
            <p:nvPr/>
          </p:nvSpPr>
          <p:spPr>
            <a:xfrm>
              <a:off x="8822436" y="1930908"/>
              <a:ext cx="1175385" cy="1506220"/>
            </a:xfrm>
            <a:custGeom>
              <a:avLst/>
              <a:gdLst/>
              <a:ahLst/>
              <a:cxnLst/>
              <a:rect l="l" t="t" r="r" b="b"/>
              <a:pathLst>
                <a:path w="1175384" h="1506220">
                  <a:moveTo>
                    <a:pt x="952246" y="0"/>
                  </a:moveTo>
                  <a:lnTo>
                    <a:pt x="222631" y="0"/>
                  </a:lnTo>
                  <a:lnTo>
                    <a:pt x="177805" y="4528"/>
                  </a:lnTo>
                  <a:lnTo>
                    <a:pt x="136034" y="17514"/>
                  </a:lnTo>
                  <a:lnTo>
                    <a:pt x="98220" y="38053"/>
                  </a:lnTo>
                  <a:lnTo>
                    <a:pt x="65262" y="65246"/>
                  </a:lnTo>
                  <a:lnTo>
                    <a:pt x="38060" y="98189"/>
                  </a:lnTo>
                  <a:lnTo>
                    <a:pt x="17516" y="135981"/>
                  </a:lnTo>
                  <a:lnTo>
                    <a:pt x="4529" y="177720"/>
                  </a:lnTo>
                  <a:lnTo>
                    <a:pt x="0" y="222503"/>
                  </a:lnTo>
                  <a:lnTo>
                    <a:pt x="0" y="1283080"/>
                  </a:lnTo>
                  <a:lnTo>
                    <a:pt x="5302" y="1331452"/>
                  </a:lnTo>
                  <a:lnTo>
                    <a:pt x="20320" y="1376299"/>
                  </a:lnTo>
                  <a:lnTo>
                    <a:pt x="46371" y="1419067"/>
                  </a:lnTo>
                  <a:lnTo>
                    <a:pt x="81054" y="1454825"/>
                  </a:lnTo>
                  <a:lnTo>
                    <a:pt x="122943" y="1482140"/>
                  </a:lnTo>
                  <a:lnTo>
                    <a:pt x="170610" y="1499580"/>
                  </a:lnTo>
                  <a:lnTo>
                    <a:pt x="222631" y="1505712"/>
                  </a:lnTo>
                  <a:lnTo>
                    <a:pt x="952246" y="1505712"/>
                  </a:lnTo>
                  <a:lnTo>
                    <a:pt x="997077" y="1501177"/>
                  </a:lnTo>
                  <a:lnTo>
                    <a:pt x="1038861" y="1488178"/>
                  </a:lnTo>
                  <a:lnTo>
                    <a:pt x="1076696" y="1467617"/>
                  </a:lnTo>
                  <a:lnTo>
                    <a:pt x="1109678" y="1440402"/>
                  </a:lnTo>
                  <a:lnTo>
                    <a:pt x="1136903" y="1407435"/>
                  </a:lnTo>
                  <a:lnTo>
                    <a:pt x="1157468" y="1369623"/>
                  </a:lnTo>
                  <a:lnTo>
                    <a:pt x="1170469" y="1327870"/>
                  </a:lnTo>
                  <a:lnTo>
                    <a:pt x="1175004" y="1283080"/>
                  </a:lnTo>
                  <a:lnTo>
                    <a:pt x="1175004" y="199389"/>
                  </a:lnTo>
                  <a:lnTo>
                    <a:pt x="1173861" y="199389"/>
                  </a:lnTo>
                  <a:lnTo>
                    <a:pt x="1163977" y="153115"/>
                  </a:lnTo>
                  <a:lnTo>
                    <a:pt x="1144976" y="110930"/>
                  </a:lnTo>
                  <a:lnTo>
                    <a:pt x="1117973" y="73939"/>
                  </a:lnTo>
                  <a:lnTo>
                    <a:pt x="1084084" y="43247"/>
                  </a:lnTo>
                  <a:lnTo>
                    <a:pt x="1044422" y="19957"/>
                  </a:lnTo>
                  <a:lnTo>
                    <a:pt x="1000105" y="5173"/>
                  </a:lnTo>
                  <a:lnTo>
                    <a:pt x="952246" y="0"/>
                  </a:lnTo>
                  <a:close/>
                </a:path>
              </a:pathLst>
            </a:custGeom>
            <a:solidFill>
              <a:srgbClr val="FF3085"/>
            </a:solidFill>
          </p:spPr>
          <p:txBody>
            <a:bodyPr wrap="square" lIns="0" tIns="0" rIns="0" bIns="0" rtlCol="0"/>
            <a:lstStyle/>
            <a:p>
              <a:endParaRPr/>
            </a:p>
          </p:txBody>
        </p:sp>
        <p:pic>
          <p:nvPicPr>
            <p:cNvPr id="56" name="object 56"/>
            <p:cNvPicPr/>
            <p:nvPr/>
          </p:nvPicPr>
          <p:blipFill>
            <a:blip r:embed="rId19" cstate="print"/>
            <a:stretch>
              <a:fillRect/>
            </a:stretch>
          </p:blipFill>
          <p:spPr>
            <a:xfrm>
              <a:off x="8894063" y="2002536"/>
              <a:ext cx="1030224" cy="1362455"/>
            </a:xfrm>
            <a:prstGeom prst="rect">
              <a:avLst/>
            </a:prstGeom>
          </p:spPr>
        </p:pic>
        <p:sp>
          <p:nvSpPr>
            <p:cNvPr id="57" name="object 57"/>
            <p:cNvSpPr/>
            <p:nvPr/>
          </p:nvSpPr>
          <p:spPr>
            <a:xfrm>
              <a:off x="8936736" y="2045208"/>
              <a:ext cx="944880" cy="1277620"/>
            </a:xfrm>
            <a:custGeom>
              <a:avLst/>
              <a:gdLst/>
              <a:ahLst/>
              <a:cxnLst/>
              <a:rect l="l" t="t" r="r" b="b"/>
              <a:pathLst>
                <a:path w="944879" h="1277620">
                  <a:moveTo>
                    <a:pt x="836930" y="126"/>
                  </a:moveTo>
                  <a:lnTo>
                    <a:pt x="107950" y="0"/>
                  </a:lnTo>
                  <a:lnTo>
                    <a:pt x="65954" y="8491"/>
                  </a:lnTo>
                  <a:lnTo>
                    <a:pt x="31638" y="31638"/>
                  </a:lnTo>
                  <a:lnTo>
                    <a:pt x="8491" y="65954"/>
                  </a:lnTo>
                  <a:lnTo>
                    <a:pt x="0" y="107950"/>
                  </a:lnTo>
                  <a:lnTo>
                    <a:pt x="0" y="1169162"/>
                  </a:lnTo>
                  <a:lnTo>
                    <a:pt x="8491" y="1211157"/>
                  </a:lnTo>
                  <a:lnTo>
                    <a:pt x="31638" y="1245473"/>
                  </a:lnTo>
                  <a:lnTo>
                    <a:pt x="65954" y="1268620"/>
                  </a:lnTo>
                  <a:lnTo>
                    <a:pt x="107950" y="1277112"/>
                  </a:lnTo>
                  <a:lnTo>
                    <a:pt x="836930" y="1277112"/>
                  </a:lnTo>
                  <a:lnTo>
                    <a:pt x="878925" y="1268620"/>
                  </a:lnTo>
                  <a:lnTo>
                    <a:pt x="913241" y="1245473"/>
                  </a:lnTo>
                  <a:lnTo>
                    <a:pt x="936388" y="1211157"/>
                  </a:lnTo>
                  <a:lnTo>
                    <a:pt x="944880" y="1169162"/>
                  </a:lnTo>
                  <a:lnTo>
                    <a:pt x="944880" y="108076"/>
                  </a:lnTo>
                  <a:lnTo>
                    <a:pt x="936388" y="66081"/>
                  </a:lnTo>
                  <a:lnTo>
                    <a:pt x="913241" y="31765"/>
                  </a:lnTo>
                  <a:lnTo>
                    <a:pt x="878925" y="8618"/>
                  </a:lnTo>
                  <a:lnTo>
                    <a:pt x="836930" y="126"/>
                  </a:lnTo>
                  <a:close/>
                </a:path>
              </a:pathLst>
            </a:custGeom>
            <a:solidFill>
              <a:srgbClr val="FFFFFF"/>
            </a:solidFill>
          </p:spPr>
          <p:txBody>
            <a:bodyPr wrap="square" lIns="0" tIns="0" rIns="0" bIns="0" rtlCol="0"/>
            <a:lstStyle/>
            <a:p>
              <a:endParaRPr/>
            </a:p>
          </p:txBody>
        </p:sp>
        <p:pic>
          <p:nvPicPr>
            <p:cNvPr id="58" name="object 58"/>
            <p:cNvPicPr/>
            <p:nvPr/>
          </p:nvPicPr>
          <p:blipFill>
            <a:blip r:embed="rId6" cstate="print"/>
            <a:stretch>
              <a:fillRect/>
            </a:stretch>
          </p:blipFill>
          <p:spPr>
            <a:xfrm>
              <a:off x="9994391" y="2217419"/>
              <a:ext cx="96011" cy="210312"/>
            </a:xfrm>
            <a:prstGeom prst="rect">
              <a:avLst/>
            </a:prstGeom>
          </p:spPr>
        </p:pic>
        <p:sp>
          <p:nvSpPr>
            <p:cNvPr id="59" name="object 59"/>
            <p:cNvSpPr/>
            <p:nvPr/>
          </p:nvSpPr>
          <p:spPr>
            <a:xfrm>
              <a:off x="9144000" y="1758695"/>
              <a:ext cx="469900" cy="469900"/>
            </a:xfrm>
            <a:custGeom>
              <a:avLst/>
              <a:gdLst/>
              <a:ahLst/>
              <a:cxnLst/>
              <a:rect l="l" t="t" r="r" b="b"/>
              <a:pathLst>
                <a:path w="469900" h="469900">
                  <a:moveTo>
                    <a:pt x="234696" y="0"/>
                  </a:moveTo>
                  <a:lnTo>
                    <a:pt x="187382" y="4766"/>
                  </a:lnTo>
                  <a:lnTo>
                    <a:pt x="143321" y="18436"/>
                  </a:lnTo>
                  <a:lnTo>
                    <a:pt x="103454" y="40069"/>
                  </a:lnTo>
                  <a:lnTo>
                    <a:pt x="68722" y="68722"/>
                  </a:lnTo>
                  <a:lnTo>
                    <a:pt x="40069" y="103454"/>
                  </a:lnTo>
                  <a:lnTo>
                    <a:pt x="18436" y="143321"/>
                  </a:lnTo>
                  <a:lnTo>
                    <a:pt x="4766" y="187382"/>
                  </a:lnTo>
                  <a:lnTo>
                    <a:pt x="0" y="234695"/>
                  </a:lnTo>
                  <a:lnTo>
                    <a:pt x="4766" y="282009"/>
                  </a:lnTo>
                  <a:lnTo>
                    <a:pt x="18436" y="326070"/>
                  </a:lnTo>
                  <a:lnTo>
                    <a:pt x="40069" y="365937"/>
                  </a:lnTo>
                  <a:lnTo>
                    <a:pt x="68722" y="400669"/>
                  </a:lnTo>
                  <a:lnTo>
                    <a:pt x="103454" y="429322"/>
                  </a:lnTo>
                  <a:lnTo>
                    <a:pt x="143321" y="450955"/>
                  </a:lnTo>
                  <a:lnTo>
                    <a:pt x="187382" y="464625"/>
                  </a:lnTo>
                  <a:lnTo>
                    <a:pt x="234696" y="469391"/>
                  </a:lnTo>
                  <a:lnTo>
                    <a:pt x="282009" y="464625"/>
                  </a:lnTo>
                  <a:lnTo>
                    <a:pt x="326070" y="450955"/>
                  </a:lnTo>
                  <a:lnTo>
                    <a:pt x="365937" y="429322"/>
                  </a:lnTo>
                  <a:lnTo>
                    <a:pt x="400669" y="400669"/>
                  </a:lnTo>
                  <a:lnTo>
                    <a:pt x="429322" y="365937"/>
                  </a:lnTo>
                  <a:lnTo>
                    <a:pt x="450955" y="326070"/>
                  </a:lnTo>
                  <a:lnTo>
                    <a:pt x="464625" y="282009"/>
                  </a:lnTo>
                  <a:lnTo>
                    <a:pt x="469392" y="234695"/>
                  </a:lnTo>
                  <a:lnTo>
                    <a:pt x="464625" y="187382"/>
                  </a:lnTo>
                  <a:lnTo>
                    <a:pt x="450955" y="143321"/>
                  </a:lnTo>
                  <a:lnTo>
                    <a:pt x="429322" y="103454"/>
                  </a:lnTo>
                  <a:lnTo>
                    <a:pt x="400669" y="68722"/>
                  </a:lnTo>
                  <a:lnTo>
                    <a:pt x="365937" y="40069"/>
                  </a:lnTo>
                  <a:lnTo>
                    <a:pt x="326070" y="18436"/>
                  </a:lnTo>
                  <a:lnTo>
                    <a:pt x="282009" y="4766"/>
                  </a:lnTo>
                  <a:lnTo>
                    <a:pt x="234696" y="0"/>
                  </a:lnTo>
                  <a:close/>
                </a:path>
              </a:pathLst>
            </a:custGeom>
            <a:solidFill>
              <a:srgbClr val="FFFFFF"/>
            </a:solidFill>
          </p:spPr>
          <p:txBody>
            <a:bodyPr wrap="square" lIns="0" tIns="0" rIns="0" bIns="0" rtlCol="0"/>
            <a:lstStyle/>
            <a:p>
              <a:endParaRPr/>
            </a:p>
          </p:txBody>
        </p:sp>
        <p:sp>
          <p:nvSpPr>
            <p:cNvPr id="60" name="object 60"/>
            <p:cNvSpPr/>
            <p:nvPr/>
          </p:nvSpPr>
          <p:spPr>
            <a:xfrm>
              <a:off x="9198466" y="1812145"/>
              <a:ext cx="361315" cy="361315"/>
            </a:xfrm>
            <a:custGeom>
              <a:avLst/>
              <a:gdLst/>
              <a:ahLst/>
              <a:cxnLst/>
              <a:rect l="l" t="t" r="r" b="b"/>
              <a:pathLst>
                <a:path w="361315" h="361314">
                  <a:moveTo>
                    <a:pt x="204308" y="92"/>
                  </a:moveTo>
                  <a:lnTo>
                    <a:pt x="157130" y="0"/>
                  </a:lnTo>
                  <a:lnTo>
                    <a:pt x="109999" y="12717"/>
                  </a:lnTo>
                  <a:lnTo>
                    <a:pt x="67947" y="37465"/>
                  </a:lnTo>
                  <a:lnTo>
                    <a:pt x="34993" y="71212"/>
                  </a:lnTo>
                  <a:lnTo>
                    <a:pt x="12066" y="111697"/>
                  </a:lnTo>
                  <a:lnTo>
                    <a:pt x="92" y="156659"/>
                  </a:lnTo>
                  <a:lnTo>
                    <a:pt x="0" y="203837"/>
                  </a:lnTo>
                  <a:lnTo>
                    <a:pt x="12717" y="250969"/>
                  </a:lnTo>
                  <a:lnTo>
                    <a:pt x="37473" y="293020"/>
                  </a:lnTo>
                  <a:lnTo>
                    <a:pt x="71240" y="325974"/>
                  </a:lnTo>
                  <a:lnTo>
                    <a:pt x="111745" y="348901"/>
                  </a:lnTo>
                  <a:lnTo>
                    <a:pt x="156716" y="360875"/>
                  </a:lnTo>
                  <a:lnTo>
                    <a:pt x="203881" y="360968"/>
                  </a:lnTo>
                  <a:lnTo>
                    <a:pt x="250969" y="348251"/>
                  </a:lnTo>
                  <a:lnTo>
                    <a:pt x="293020" y="323494"/>
                  </a:lnTo>
                  <a:lnTo>
                    <a:pt x="325974" y="289727"/>
                  </a:lnTo>
                  <a:lnTo>
                    <a:pt x="348901" y="249222"/>
                  </a:lnTo>
                  <a:lnTo>
                    <a:pt x="360875" y="204251"/>
                  </a:lnTo>
                  <a:lnTo>
                    <a:pt x="360968" y="157086"/>
                  </a:lnTo>
                  <a:lnTo>
                    <a:pt x="348251" y="109999"/>
                  </a:lnTo>
                  <a:lnTo>
                    <a:pt x="323503" y="67947"/>
                  </a:lnTo>
                  <a:lnTo>
                    <a:pt x="289755" y="34993"/>
                  </a:lnTo>
                  <a:lnTo>
                    <a:pt x="249270" y="12066"/>
                  </a:lnTo>
                  <a:lnTo>
                    <a:pt x="204308" y="92"/>
                  </a:lnTo>
                  <a:close/>
                </a:path>
              </a:pathLst>
            </a:custGeom>
            <a:solidFill>
              <a:srgbClr val="FF3085"/>
            </a:solidFill>
          </p:spPr>
          <p:txBody>
            <a:bodyPr wrap="square" lIns="0" tIns="0" rIns="0" bIns="0" rtlCol="0"/>
            <a:lstStyle/>
            <a:p>
              <a:endParaRPr/>
            </a:p>
          </p:txBody>
        </p:sp>
        <p:sp>
          <p:nvSpPr>
            <p:cNvPr id="61" name="object 61"/>
            <p:cNvSpPr/>
            <p:nvPr/>
          </p:nvSpPr>
          <p:spPr>
            <a:xfrm>
              <a:off x="9162288" y="2281427"/>
              <a:ext cx="455930" cy="455930"/>
            </a:xfrm>
            <a:custGeom>
              <a:avLst/>
              <a:gdLst/>
              <a:ahLst/>
              <a:cxnLst/>
              <a:rect l="l" t="t" r="r" b="b"/>
              <a:pathLst>
                <a:path w="455929" h="455930">
                  <a:moveTo>
                    <a:pt x="379476" y="154305"/>
                  </a:moveTo>
                  <a:lnTo>
                    <a:pt x="377063" y="151765"/>
                  </a:lnTo>
                  <a:lnTo>
                    <a:pt x="371475" y="150749"/>
                  </a:lnTo>
                  <a:lnTo>
                    <a:pt x="227965" y="150876"/>
                  </a:lnTo>
                  <a:lnTo>
                    <a:pt x="84201" y="150749"/>
                  </a:lnTo>
                  <a:lnTo>
                    <a:pt x="78613" y="151765"/>
                  </a:lnTo>
                  <a:lnTo>
                    <a:pt x="76200" y="154305"/>
                  </a:lnTo>
                  <a:lnTo>
                    <a:pt x="76200" y="162687"/>
                  </a:lnTo>
                  <a:lnTo>
                    <a:pt x="78613" y="165100"/>
                  </a:lnTo>
                  <a:lnTo>
                    <a:pt x="84074" y="166243"/>
                  </a:lnTo>
                  <a:lnTo>
                    <a:pt x="371475" y="166243"/>
                  </a:lnTo>
                  <a:lnTo>
                    <a:pt x="377063" y="165227"/>
                  </a:lnTo>
                  <a:lnTo>
                    <a:pt x="379476" y="162687"/>
                  </a:lnTo>
                  <a:lnTo>
                    <a:pt x="379476" y="154305"/>
                  </a:lnTo>
                  <a:close/>
                </a:path>
                <a:path w="455929" h="455930">
                  <a:moveTo>
                    <a:pt x="455676" y="152654"/>
                  </a:moveTo>
                  <a:lnTo>
                    <a:pt x="452120" y="145415"/>
                  </a:lnTo>
                  <a:lnTo>
                    <a:pt x="441960" y="139103"/>
                  </a:lnTo>
                  <a:lnTo>
                    <a:pt x="441960" y="156972"/>
                  </a:lnTo>
                  <a:lnTo>
                    <a:pt x="441706" y="161798"/>
                  </a:lnTo>
                  <a:lnTo>
                    <a:pt x="440436" y="162572"/>
                  </a:lnTo>
                  <a:lnTo>
                    <a:pt x="440436" y="180721"/>
                  </a:lnTo>
                  <a:lnTo>
                    <a:pt x="440309" y="438150"/>
                  </a:lnTo>
                  <a:lnTo>
                    <a:pt x="438277" y="440182"/>
                  </a:lnTo>
                  <a:lnTo>
                    <a:pt x="17526" y="440182"/>
                  </a:lnTo>
                  <a:lnTo>
                    <a:pt x="15240" y="437896"/>
                  </a:lnTo>
                  <a:lnTo>
                    <a:pt x="15240" y="180721"/>
                  </a:lnTo>
                  <a:lnTo>
                    <a:pt x="17272" y="181864"/>
                  </a:lnTo>
                  <a:lnTo>
                    <a:pt x="18923" y="182753"/>
                  </a:lnTo>
                  <a:lnTo>
                    <a:pt x="20447" y="183769"/>
                  </a:lnTo>
                  <a:lnTo>
                    <a:pt x="189852" y="288823"/>
                  </a:lnTo>
                  <a:lnTo>
                    <a:pt x="205359" y="298450"/>
                  </a:lnTo>
                  <a:lnTo>
                    <a:pt x="216573" y="303758"/>
                  </a:lnTo>
                  <a:lnTo>
                    <a:pt x="227774" y="305562"/>
                  </a:lnTo>
                  <a:lnTo>
                    <a:pt x="238963" y="303847"/>
                  </a:lnTo>
                  <a:lnTo>
                    <a:pt x="250190" y="298577"/>
                  </a:lnTo>
                  <a:lnTo>
                    <a:pt x="263944" y="290029"/>
                  </a:lnTo>
                  <a:lnTo>
                    <a:pt x="435102" y="183769"/>
                  </a:lnTo>
                  <a:lnTo>
                    <a:pt x="436626" y="182880"/>
                  </a:lnTo>
                  <a:lnTo>
                    <a:pt x="438277" y="181991"/>
                  </a:lnTo>
                  <a:lnTo>
                    <a:pt x="439788" y="181102"/>
                  </a:lnTo>
                  <a:lnTo>
                    <a:pt x="440309" y="180797"/>
                  </a:lnTo>
                  <a:lnTo>
                    <a:pt x="440436" y="180721"/>
                  </a:lnTo>
                  <a:lnTo>
                    <a:pt x="440436" y="162572"/>
                  </a:lnTo>
                  <a:lnTo>
                    <a:pt x="436245" y="165100"/>
                  </a:lnTo>
                  <a:lnTo>
                    <a:pt x="417106" y="177038"/>
                  </a:lnTo>
                  <a:lnTo>
                    <a:pt x="410464" y="181102"/>
                  </a:lnTo>
                  <a:lnTo>
                    <a:pt x="410464" y="137160"/>
                  </a:lnTo>
                  <a:lnTo>
                    <a:pt x="423799" y="145415"/>
                  </a:lnTo>
                  <a:lnTo>
                    <a:pt x="430225" y="149440"/>
                  </a:lnTo>
                  <a:lnTo>
                    <a:pt x="441960" y="156972"/>
                  </a:lnTo>
                  <a:lnTo>
                    <a:pt x="441960" y="139103"/>
                  </a:lnTo>
                  <a:lnTo>
                    <a:pt x="438835" y="137160"/>
                  </a:lnTo>
                  <a:lnTo>
                    <a:pt x="421627" y="126466"/>
                  </a:lnTo>
                  <a:lnTo>
                    <a:pt x="414147" y="121920"/>
                  </a:lnTo>
                  <a:lnTo>
                    <a:pt x="410845" y="120015"/>
                  </a:lnTo>
                  <a:lnTo>
                    <a:pt x="410083" y="117856"/>
                  </a:lnTo>
                  <a:lnTo>
                    <a:pt x="410083" y="15113"/>
                  </a:lnTo>
                  <a:lnTo>
                    <a:pt x="410083" y="2667"/>
                  </a:lnTo>
                  <a:lnTo>
                    <a:pt x="407416" y="0"/>
                  </a:lnTo>
                  <a:lnTo>
                    <a:pt x="395224" y="12"/>
                  </a:lnTo>
                  <a:lnTo>
                    <a:pt x="395224" y="18288"/>
                  </a:lnTo>
                  <a:lnTo>
                    <a:pt x="395224" y="189738"/>
                  </a:lnTo>
                  <a:lnTo>
                    <a:pt x="393954" y="191643"/>
                  </a:lnTo>
                  <a:lnTo>
                    <a:pt x="391160" y="193294"/>
                  </a:lnTo>
                  <a:lnTo>
                    <a:pt x="243332" y="285115"/>
                  </a:lnTo>
                  <a:lnTo>
                    <a:pt x="235585" y="288785"/>
                  </a:lnTo>
                  <a:lnTo>
                    <a:pt x="228041" y="290029"/>
                  </a:lnTo>
                  <a:lnTo>
                    <a:pt x="220522" y="288823"/>
                  </a:lnTo>
                  <a:lnTo>
                    <a:pt x="212852" y="285115"/>
                  </a:lnTo>
                  <a:lnTo>
                    <a:pt x="61976" y="191389"/>
                  </a:lnTo>
                  <a:lnTo>
                    <a:pt x="60960" y="189357"/>
                  </a:lnTo>
                  <a:lnTo>
                    <a:pt x="60960" y="181229"/>
                  </a:lnTo>
                  <a:lnTo>
                    <a:pt x="60960" y="137160"/>
                  </a:lnTo>
                  <a:lnTo>
                    <a:pt x="60960" y="90805"/>
                  </a:lnTo>
                  <a:lnTo>
                    <a:pt x="112141" y="90805"/>
                  </a:lnTo>
                  <a:lnTo>
                    <a:pt x="122364" y="89103"/>
                  </a:lnTo>
                  <a:lnTo>
                    <a:pt x="130124" y="84226"/>
                  </a:lnTo>
                  <a:lnTo>
                    <a:pt x="135051" y="76504"/>
                  </a:lnTo>
                  <a:lnTo>
                    <a:pt x="135216" y="75526"/>
                  </a:lnTo>
                  <a:lnTo>
                    <a:pt x="136779" y="66294"/>
                  </a:lnTo>
                  <a:lnTo>
                    <a:pt x="136779" y="26924"/>
                  </a:lnTo>
                  <a:lnTo>
                    <a:pt x="136779" y="15113"/>
                  </a:lnTo>
                  <a:lnTo>
                    <a:pt x="394970" y="15113"/>
                  </a:lnTo>
                  <a:lnTo>
                    <a:pt x="395224" y="18288"/>
                  </a:lnTo>
                  <a:lnTo>
                    <a:pt x="395224" y="12"/>
                  </a:lnTo>
                  <a:lnTo>
                    <a:pt x="131064" y="127"/>
                  </a:lnTo>
                  <a:lnTo>
                    <a:pt x="121539" y="4572"/>
                  </a:lnTo>
                  <a:lnTo>
                    <a:pt x="121539" y="26924"/>
                  </a:lnTo>
                  <a:lnTo>
                    <a:pt x="121412" y="72009"/>
                  </a:lnTo>
                  <a:lnTo>
                    <a:pt x="119253" y="75311"/>
                  </a:lnTo>
                  <a:lnTo>
                    <a:pt x="115189" y="75311"/>
                  </a:lnTo>
                  <a:lnTo>
                    <a:pt x="104609" y="75501"/>
                  </a:lnTo>
                  <a:lnTo>
                    <a:pt x="94056" y="75526"/>
                  </a:lnTo>
                  <a:lnTo>
                    <a:pt x="73025" y="75438"/>
                  </a:lnTo>
                  <a:lnTo>
                    <a:pt x="121539" y="26924"/>
                  </a:lnTo>
                  <a:lnTo>
                    <a:pt x="121539" y="4572"/>
                  </a:lnTo>
                  <a:lnTo>
                    <a:pt x="104228" y="21742"/>
                  </a:lnTo>
                  <a:lnTo>
                    <a:pt x="49276" y="76962"/>
                  </a:lnTo>
                  <a:lnTo>
                    <a:pt x="47117" y="78994"/>
                  </a:lnTo>
                  <a:lnTo>
                    <a:pt x="45847" y="82677"/>
                  </a:lnTo>
                  <a:lnTo>
                    <a:pt x="45720" y="85725"/>
                  </a:lnTo>
                  <a:lnTo>
                    <a:pt x="45643" y="89103"/>
                  </a:lnTo>
                  <a:lnTo>
                    <a:pt x="45567" y="108077"/>
                  </a:lnTo>
                  <a:lnTo>
                    <a:pt x="45720" y="115570"/>
                  </a:lnTo>
                  <a:lnTo>
                    <a:pt x="45847" y="118491"/>
                  </a:lnTo>
                  <a:lnTo>
                    <a:pt x="45466" y="119062"/>
                  </a:lnTo>
                  <a:lnTo>
                    <a:pt x="45466" y="137160"/>
                  </a:lnTo>
                  <a:lnTo>
                    <a:pt x="45466" y="181229"/>
                  </a:lnTo>
                  <a:lnTo>
                    <a:pt x="44640" y="180721"/>
                  </a:lnTo>
                  <a:lnTo>
                    <a:pt x="13208" y="161163"/>
                  </a:lnTo>
                  <a:lnTo>
                    <a:pt x="13208" y="157226"/>
                  </a:lnTo>
                  <a:lnTo>
                    <a:pt x="21082" y="152273"/>
                  </a:lnTo>
                  <a:lnTo>
                    <a:pt x="32207" y="145402"/>
                  </a:lnTo>
                  <a:lnTo>
                    <a:pt x="45466" y="137160"/>
                  </a:lnTo>
                  <a:lnTo>
                    <a:pt x="45466" y="119062"/>
                  </a:lnTo>
                  <a:lnTo>
                    <a:pt x="44831" y="120015"/>
                  </a:lnTo>
                  <a:lnTo>
                    <a:pt x="42418" y="121412"/>
                  </a:lnTo>
                  <a:lnTo>
                    <a:pt x="35306" y="125768"/>
                  </a:lnTo>
                  <a:lnTo>
                    <a:pt x="21196" y="134543"/>
                  </a:lnTo>
                  <a:lnTo>
                    <a:pt x="14097" y="138811"/>
                  </a:lnTo>
                  <a:lnTo>
                    <a:pt x="7759" y="143459"/>
                  </a:lnTo>
                  <a:lnTo>
                    <a:pt x="3378" y="149059"/>
                  </a:lnTo>
                  <a:lnTo>
                    <a:pt x="825" y="155727"/>
                  </a:lnTo>
                  <a:lnTo>
                    <a:pt x="0" y="163576"/>
                  </a:lnTo>
                  <a:lnTo>
                    <a:pt x="0" y="429260"/>
                  </a:lnTo>
                  <a:lnTo>
                    <a:pt x="1651" y="440563"/>
                  </a:lnTo>
                  <a:lnTo>
                    <a:pt x="6578" y="448716"/>
                  </a:lnTo>
                  <a:lnTo>
                    <a:pt x="14732" y="453644"/>
                  </a:lnTo>
                  <a:lnTo>
                    <a:pt x="26035" y="455295"/>
                  </a:lnTo>
                  <a:lnTo>
                    <a:pt x="227711" y="455295"/>
                  </a:lnTo>
                  <a:lnTo>
                    <a:pt x="227711" y="455676"/>
                  </a:lnTo>
                  <a:lnTo>
                    <a:pt x="431292" y="455676"/>
                  </a:lnTo>
                  <a:lnTo>
                    <a:pt x="441363" y="453961"/>
                  </a:lnTo>
                  <a:lnTo>
                    <a:pt x="449046" y="449059"/>
                  </a:lnTo>
                  <a:lnTo>
                    <a:pt x="453948" y="441375"/>
                  </a:lnTo>
                  <a:lnTo>
                    <a:pt x="454152" y="440182"/>
                  </a:lnTo>
                  <a:lnTo>
                    <a:pt x="455676" y="431292"/>
                  </a:lnTo>
                  <a:lnTo>
                    <a:pt x="455676" y="180721"/>
                  </a:lnTo>
                  <a:lnTo>
                    <a:pt x="455676" y="152654"/>
                  </a:lnTo>
                  <a:close/>
                </a:path>
              </a:pathLst>
            </a:custGeom>
            <a:solidFill>
              <a:srgbClr val="000000"/>
            </a:solidFill>
          </p:spPr>
          <p:txBody>
            <a:bodyPr wrap="square" lIns="0" tIns="0" rIns="0" bIns="0" rtlCol="0"/>
            <a:lstStyle/>
            <a:p>
              <a:endParaRPr/>
            </a:p>
          </p:txBody>
        </p:sp>
        <p:pic>
          <p:nvPicPr>
            <p:cNvPr id="62" name="object 62"/>
            <p:cNvPicPr/>
            <p:nvPr/>
          </p:nvPicPr>
          <p:blipFill>
            <a:blip r:embed="rId20" cstate="print"/>
            <a:stretch>
              <a:fillRect/>
            </a:stretch>
          </p:blipFill>
          <p:spPr>
            <a:xfrm>
              <a:off x="9291827" y="2462656"/>
              <a:ext cx="211836" cy="76326"/>
            </a:xfrm>
            <a:prstGeom prst="rect">
              <a:avLst/>
            </a:prstGeom>
          </p:spPr>
        </p:pic>
        <p:sp>
          <p:nvSpPr>
            <p:cNvPr id="63" name="object 63"/>
            <p:cNvSpPr/>
            <p:nvPr/>
          </p:nvSpPr>
          <p:spPr>
            <a:xfrm>
              <a:off x="9296400" y="2371343"/>
              <a:ext cx="195580" cy="40005"/>
            </a:xfrm>
            <a:custGeom>
              <a:avLst/>
              <a:gdLst/>
              <a:ahLst/>
              <a:cxnLst/>
              <a:rect l="l" t="t" r="r" b="b"/>
              <a:pathLst>
                <a:path w="195579" h="40005">
                  <a:moveTo>
                    <a:pt x="44196" y="19812"/>
                  </a:moveTo>
                  <a:lnTo>
                    <a:pt x="42545" y="11899"/>
                  </a:lnTo>
                  <a:lnTo>
                    <a:pt x="39408" y="7620"/>
                  </a:lnTo>
                  <a:lnTo>
                    <a:pt x="37947" y="5626"/>
                  </a:lnTo>
                  <a:lnTo>
                    <a:pt x="34798" y="3771"/>
                  </a:lnTo>
                  <a:lnTo>
                    <a:pt x="34798" y="12573"/>
                  </a:lnTo>
                  <a:lnTo>
                    <a:pt x="34798" y="27051"/>
                  </a:lnTo>
                  <a:lnTo>
                    <a:pt x="29337" y="32004"/>
                  </a:lnTo>
                  <a:lnTo>
                    <a:pt x="14859" y="32004"/>
                  </a:lnTo>
                  <a:lnTo>
                    <a:pt x="9398" y="27051"/>
                  </a:lnTo>
                  <a:lnTo>
                    <a:pt x="9398" y="12573"/>
                  </a:lnTo>
                  <a:lnTo>
                    <a:pt x="14859" y="7620"/>
                  </a:lnTo>
                  <a:lnTo>
                    <a:pt x="29337" y="7620"/>
                  </a:lnTo>
                  <a:lnTo>
                    <a:pt x="34798" y="12573"/>
                  </a:lnTo>
                  <a:lnTo>
                    <a:pt x="34798" y="3771"/>
                  </a:lnTo>
                  <a:lnTo>
                    <a:pt x="30949" y="1498"/>
                  </a:lnTo>
                  <a:lnTo>
                    <a:pt x="22098" y="0"/>
                  </a:lnTo>
                  <a:lnTo>
                    <a:pt x="13233" y="1511"/>
                  </a:lnTo>
                  <a:lnTo>
                    <a:pt x="6235" y="5676"/>
                  </a:lnTo>
                  <a:lnTo>
                    <a:pt x="1638" y="11950"/>
                  </a:lnTo>
                  <a:lnTo>
                    <a:pt x="0" y="19812"/>
                  </a:lnTo>
                  <a:lnTo>
                    <a:pt x="1663" y="27736"/>
                  </a:lnTo>
                  <a:lnTo>
                    <a:pt x="6286" y="34010"/>
                  </a:lnTo>
                  <a:lnTo>
                    <a:pt x="13284" y="38138"/>
                  </a:lnTo>
                  <a:lnTo>
                    <a:pt x="22098" y="39624"/>
                  </a:lnTo>
                  <a:lnTo>
                    <a:pt x="30899" y="38138"/>
                  </a:lnTo>
                  <a:lnTo>
                    <a:pt x="37909" y="34010"/>
                  </a:lnTo>
                  <a:lnTo>
                    <a:pt x="39370" y="32004"/>
                  </a:lnTo>
                  <a:lnTo>
                    <a:pt x="42519" y="27736"/>
                  </a:lnTo>
                  <a:lnTo>
                    <a:pt x="44196" y="19812"/>
                  </a:lnTo>
                  <a:close/>
                </a:path>
                <a:path w="195579" h="40005">
                  <a:moveTo>
                    <a:pt x="80772" y="0"/>
                  </a:moveTo>
                  <a:lnTo>
                    <a:pt x="50292" y="0"/>
                  </a:lnTo>
                  <a:lnTo>
                    <a:pt x="50292" y="39624"/>
                  </a:lnTo>
                  <a:lnTo>
                    <a:pt x="59563" y="39624"/>
                  </a:lnTo>
                  <a:lnTo>
                    <a:pt x="59563" y="25146"/>
                  </a:lnTo>
                  <a:lnTo>
                    <a:pt x="78232" y="25146"/>
                  </a:lnTo>
                  <a:lnTo>
                    <a:pt x="78232" y="17780"/>
                  </a:lnTo>
                  <a:lnTo>
                    <a:pt x="59563" y="17780"/>
                  </a:lnTo>
                  <a:lnTo>
                    <a:pt x="59563" y="7366"/>
                  </a:lnTo>
                  <a:lnTo>
                    <a:pt x="80772" y="7366"/>
                  </a:lnTo>
                  <a:lnTo>
                    <a:pt x="80772" y="0"/>
                  </a:lnTo>
                  <a:close/>
                </a:path>
                <a:path w="195579" h="40005">
                  <a:moveTo>
                    <a:pt x="115824" y="0"/>
                  </a:moveTo>
                  <a:lnTo>
                    <a:pt x="86868" y="0"/>
                  </a:lnTo>
                  <a:lnTo>
                    <a:pt x="86868" y="39624"/>
                  </a:lnTo>
                  <a:lnTo>
                    <a:pt x="95758" y="39624"/>
                  </a:lnTo>
                  <a:lnTo>
                    <a:pt x="95758" y="25146"/>
                  </a:lnTo>
                  <a:lnTo>
                    <a:pt x="113411" y="25146"/>
                  </a:lnTo>
                  <a:lnTo>
                    <a:pt x="113411" y="17780"/>
                  </a:lnTo>
                  <a:lnTo>
                    <a:pt x="95758" y="17780"/>
                  </a:lnTo>
                  <a:lnTo>
                    <a:pt x="95758" y="7366"/>
                  </a:lnTo>
                  <a:lnTo>
                    <a:pt x="115824" y="7366"/>
                  </a:lnTo>
                  <a:lnTo>
                    <a:pt x="115824" y="0"/>
                  </a:lnTo>
                  <a:close/>
                </a:path>
                <a:path w="195579" h="40005">
                  <a:moveTo>
                    <a:pt x="152400" y="32258"/>
                  </a:moveTo>
                  <a:lnTo>
                    <a:pt x="152273" y="32258"/>
                  </a:lnTo>
                  <a:lnTo>
                    <a:pt x="130937" y="32258"/>
                  </a:lnTo>
                  <a:lnTo>
                    <a:pt x="130937" y="23114"/>
                  </a:lnTo>
                  <a:lnTo>
                    <a:pt x="149098" y="23114"/>
                  </a:lnTo>
                  <a:lnTo>
                    <a:pt x="149098" y="16002"/>
                  </a:lnTo>
                  <a:lnTo>
                    <a:pt x="130937" y="16002"/>
                  </a:lnTo>
                  <a:lnTo>
                    <a:pt x="130937" y="7366"/>
                  </a:lnTo>
                  <a:lnTo>
                    <a:pt x="151638" y="7366"/>
                  </a:lnTo>
                  <a:lnTo>
                    <a:pt x="151638" y="0"/>
                  </a:lnTo>
                  <a:lnTo>
                    <a:pt x="121920" y="0"/>
                  </a:lnTo>
                  <a:lnTo>
                    <a:pt x="121920" y="39624"/>
                  </a:lnTo>
                  <a:lnTo>
                    <a:pt x="152400" y="39624"/>
                  </a:lnTo>
                  <a:lnTo>
                    <a:pt x="152400" y="32258"/>
                  </a:lnTo>
                  <a:close/>
                </a:path>
                <a:path w="195579" h="40005">
                  <a:moveTo>
                    <a:pt x="195072" y="39624"/>
                  </a:moveTo>
                  <a:lnTo>
                    <a:pt x="187337" y="28575"/>
                  </a:lnTo>
                  <a:lnTo>
                    <a:pt x="186182" y="26924"/>
                  </a:lnTo>
                  <a:lnTo>
                    <a:pt x="191262" y="24638"/>
                  </a:lnTo>
                  <a:lnTo>
                    <a:pt x="193586" y="21336"/>
                  </a:lnTo>
                  <a:lnTo>
                    <a:pt x="194310" y="20320"/>
                  </a:lnTo>
                  <a:lnTo>
                    <a:pt x="194310" y="7493"/>
                  </a:lnTo>
                  <a:lnTo>
                    <a:pt x="194310" y="5461"/>
                  </a:lnTo>
                  <a:lnTo>
                    <a:pt x="187579" y="0"/>
                  </a:lnTo>
                  <a:lnTo>
                    <a:pt x="185039" y="0"/>
                  </a:lnTo>
                  <a:lnTo>
                    <a:pt x="185039" y="10033"/>
                  </a:lnTo>
                  <a:lnTo>
                    <a:pt x="185039" y="18669"/>
                  </a:lnTo>
                  <a:lnTo>
                    <a:pt x="182245" y="21336"/>
                  </a:lnTo>
                  <a:lnTo>
                    <a:pt x="169164" y="21336"/>
                  </a:lnTo>
                  <a:lnTo>
                    <a:pt x="169164" y="7493"/>
                  </a:lnTo>
                  <a:lnTo>
                    <a:pt x="182245" y="7493"/>
                  </a:lnTo>
                  <a:lnTo>
                    <a:pt x="185039" y="10033"/>
                  </a:lnTo>
                  <a:lnTo>
                    <a:pt x="185039" y="0"/>
                  </a:lnTo>
                  <a:lnTo>
                    <a:pt x="160020" y="0"/>
                  </a:lnTo>
                  <a:lnTo>
                    <a:pt x="160020" y="39497"/>
                  </a:lnTo>
                  <a:lnTo>
                    <a:pt x="169164" y="39497"/>
                  </a:lnTo>
                  <a:lnTo>
                    <a:pt x="169164" y="28575"/>
                  </a:lnTo>
                  <a:lnTo>
                    <a:pt x="177546" y="28575"/>
                  </a:lnTo>
                  <a:lnTo>
                    <a:pt x="185166" y="39497"/>
                  </a:lnTo>
                  <a:lnTo>
                    <a:pt x="185293" y="39624"/>
                  </a:lnTo>
                  <a:lnTo>
                    <a:pt x="195072" y="39624"/>
                  </a:lnTo>
                  <a:close/>
                </a:path>
              </a:pathLst>
            </a:custGeom>
            <a:solidFill>
              <a:srgbClr val="000000"/>
            </a:solidFill>
          </p:spPr>
          <p:txBody>
            <a:bodyPr wrap="square" lIns="0" tIns="0" rIns="0" bIns="0" rtlCol="0"/>
            <a:lstStyle/>
            <a:p>
              <a:endParaRPr/>
            </a:p>
          </p:txBody>
        </p:sp>
        <p:sp>
          <p:nvSpPr>
            <p:cNvPr id="68" name="object 68"/>
            <p:cNvSpPr/>
            <p:nvPr/>
          </p:nvSpPr>
          <p:spPr>
            <a:xfrm>
              <a:off x="1018031" y="1772411"/>
              <a:ext cx="469900" cy="469900"/>
            </a:xfrm>
            <a:custGeom>
              <a:avLst/>
              <a:gdLst/>
              <a:ahLst/>
              <a:cxnLst/>
              <a:rect l="l" t="t" r="r" b="b"/>
              <a:pathLst>
                <a:path w="469900" h="469900">
                  <a:moveTo>
                    <a:pt x="234696" y="0"/>
                  </a:moveTo>
                  <a:lnTo>
                    <a:pt x="187397" y="4766"/>
                  </a:lnTo>
                  <a:lnTo>
                    <a:pt x="143342" y="18436"/>
                  </a:lnTo>
                  <a:lnTo>
                    <a:pt x="103476" y="40069"/>
                  </a:lnTo>
                  <a:lnTo>
                    <a:pt x="68741" y="68722"/>
                  </a:lnTo>
                  <a:lnTo>
                    <a:pt x="40083" y="103454"/>
                  </a:lnTo>
                  <a:lnTo>
                    <a:pt x="18443" y="143321"/>
                  </a:lnTo>
                  <a:lnTo>
                    <a:pt x="4768" y="187382"/>
                  </a:lnTo>
                  <a:lnTo>
                    <a:pt x="0" y="234696"/>
                  </a:lnTo>
                  <a:lnTo>
                    <a:pt x="4768" y="282009"/>
                  </a:lnTo>
                  <a:lnTo>
                    <a:pt x="18443" y="326070"/>
                  </a:lnTo>
                  <a:lnTo>
                    <a:pt x="40083" y="365937"/>
                  </a:lnTo>
                  <a:lnTo>
                    <a:pt x="68741" y="400669"/>
                  </a:lnTo>
                  <a:lnTo>
                    <a:pt x="103476" y="429322"/>
                  </a:lnTo>
                  <a:lnTo>
                    <a:pt x="143342" y="450955"/>
                  </a:lnTo>
                  <a:lnTo>
                    <a:pt x="187397" y="464625"/>
                  </a:lnTo>
                  <a:lnTo>
                    <a:pt x="234696" y="469391"/>
                  </a:lnTo>
                  <a:lnTo>
                    <a:pt x="282009" y="464625"/>
                  </a:lnTo>
                  <a:lnTo>
                    <a:pt x="326070" y="450955"/>
                  </a:lnTo>
                  <a:lnTo>
                    <a:pt x="365937" y="429322"/>
                  </a:lnTo>
                  <a:lnTo>
                    <a:pt x="400669" y="400669"/>
                  </a:lnTo>
                  <a:lnTo>
                    <a:pt x="429322" y="365937"/>
                  </a:lnTo>
                  <a:lnTo>
                    <a:pt x="450955" y="326070"/>
                  </a:lnTo>
                  <a:lnTo>
                    <a:pt x="464625" y="282009"/>
                  </a:lnTo>
                  <a:lnTo>
                    <a:pt x="469392" y="234696"/>
                  </a:lnTo>
                  <a:lnTo>
                    <a:pt x="464625" y="187382"/>
                  </a:lnTo>
                  <a:lnTo>
                    <a:pt x="450955" y="143321"/>
                  </a:lnTo>
                  <a:lnTo>
                    <a:pt x="429322" y="103454"/>
                  </a:lnTo>
                  <a:lnTo>
                    <a:pt x="400669" y="68722"/>
                  </a:lnTo>
                  <a:lnTo>
                    <a:pt x="365937" y="40069"/>
                  </a:lnTo>
                  <a:lnTo>
                    <a:pt x="326070" y="18436"/>
                  </a:lnTo>
                  <a:lnTo>
                    <a:pt x="282009" y="4766"/>
                  </a:lnTo>
                  <a:lnTo>
                    <a:pt x="234696" y="0"/>
                  </a:lnTo>
                  <a:close/>
                </a:path>
              </a:pathLst>
            </a:custGeom>
            <a:solidFill>
              <a:srgbClr val="FFFFFF"/>
            </a:solidFill>
          </p:spPr>
          <p:txBody>
            <a:bodyPr wrap="square" lIns="0" tIns="0" rIns="0" bIns="0" rtlCol="0"/>
            <a:lstStyle/>
            <a:p>
              <a:endParaRPr/>
            </a:p>
          </p:txBody>
        </p:sp>
        <p:sp>
          <p:nvSpPr>
            <p:cNvPr id="76" name="object 76"/>
            <p:cNvSpPr/>
            <p:nvPr/>
          </p:nvSpPr>
          <p:spPr>
            <a:xfrm>
              <a:off x="3393948" y="1944623"/>
              <a:ext cx="1175385" cy="1507490"/>
            </a:xfrm>
            <a:custGeom>
              <a:avLst/>
              <a:gdLst/>
              <a:ahLst/>
              <a:cxnLst/>
              <a:rect l="l" t="t" r="r" b="b"/>
              <a:pathLst>
                <a:path w="1175385" h="1507489">
                  <a:moveTo>
                    <a:pt x="952246" y="0"/>
                  </a:moveTo>
                  <a:lnTo>
                    <a:pt x="222630" y="0"/>
                  </a:lnTo>
                  <a:lnTo>
                    <a:pt x="177805" y="4529"/>
                  </a:lnTo>
                  <a:lnTo>
                    <a:pt x="136034" y="17516"/>
                  </a:lnTo>
                  <a:lnTo>
                    <a:pt x="98220" y="38060"/>
                  </a:lnTo>
                  <a:lnTo>
                    <a:pt x="65262" y="65262"/>
                  </a:lnTo>
                  <a:lnTo>
                    <a:pt x="38060" y="98220"/>
                  </a:lnTo>
                  <a:lnTo>
                    <a:pt x="17516" y="136034"/>
                  </a:lnTo>
                  <a:lnTo>
                    <a:pt x="4529" y="177805"/>
                  </a:lnTo>
                  <a:lnTo>
                    <a:pt x="0" y="222630"/>
                  </a:lnTo>
                  <a:lnTo>
                    <a:pt x="0" y="1284477"/>
                  </a:lnTo>
                  <a:lnTo>
                    <a:pt x="5302" y="1332849"/>
                  </a:lnTo>
                  <a:lnTo>
                    <a:pt x="20319" y="1377696"/>
                  </a:lnTo>
                  <a:lnTo>
                    <a:pt x="46371" y="1420526"/>
                  </a:lnTo>
                  <a:lnTo>
                    <a:pt x="81054" y="1456322"/>
                  </a:lnTo>
                  <a:lnTo>
                    <a:pt x="122943" y="1483656"/>
                  </a:lnTo>
                  <a:lnTo>
                    <a:pt x="170610" y="1501103"/>
                  </a:lnTo>
                  <a:lnTo>
                    <a:pt x="222630" y="1507236"/>
                  </a:lnTo>
                  <a:lnTo>
                    <a:pt x="952246" y="1507236"/>
                  </a:lnTo>
                  <a:lnTo>
                    <a:pt x="997077" y="1502701"/>
                  </a:lnTo>
                  <a:lnTo>
                    <a:pt x="1038861" y="1489700"/>
                  </a:lnTo>
                  <a:lnTo>
                    <a:pt x="1076696" y="1469135"/>
                  </a:lnTo>
                  <a:lnTo>
                    <a:pt x="1109678" y="1441910"/>
                  </a:lnTo>
                  <a:lnTo>
                    <a:pt x="1136903" y="1408928"/>
                  </a:lnTo>
                  <a:lnTo>
                    <a:pt x="1157468" y="1371093"/>
                  </a:lnTo>
                  <a:lnTo>
                    <a:pt x="1170469" y="1329309"/>
                  </a:lnTo>
                  <a:lnTo>
                    <a:pt x="1175003" y="1284477"/>
                  </a:lnTo>
                  <a:lnTo>
                    <a:pt x="1175003" y="199643"/>
                  </a:lnTo>
                  <a:lnTo>
                    <a:pt x="1173861" y="199643"/>
                  </a:lnTo>
                  <a:lnTo>
                    <a:pt x="1163977" y="153315"/>
                  </a:lnTo>
                  <a:lnTo>
                    <a:pt x="1144976" y="111078"/>
                  </a:lnTo>
                  <a:lnTo>
                    <a:pt x="1117973" y="74040"/>
                  </a:lnTo>
                  <a:lnTo>
                    <a:pt x="1084084" y="43307"/>
                  </a:lnTo>
                  <a:lnTo>
                    <a:pt x="1044422" y="19985"/>
                  </a:lnTo>
                  <a:lnTo>
                    <a:pt x="1000105" y="5180"/>
                  </a:lnTo>
                  <a:lnTo>
                    <a:pt x="952246" y="0"/>
                  </a:lnTo>
                  <a:close/>
                </a:path>
              </a:pathLst>
            </a:custGeom>
            <a:solidFill>
              <a:srgbClr val="FF3085"/>
            </a:solidFill>
          </p:spPr>
          <p:txBody>
            <a:bodyPr wrap="square" lIns="0" tIns="0" rIns="0" bIns="0" rtlCol="0"/>
            <a:lstStyle/>
            <a:p>
              <a:endParaRPr/>
            </a:p>
          </p:txBody>
        </p:sp>
        <p:pic>
          <p:nvPicPr>
            <p:cNvPr id="77" name="object 77"/>
            <p:cNvPicPr/>
            <p:nvPr/>
          </p:nvPicPr>
          <p:blipFill>
            <a:blip r:embed="rId21" cstate="print"/>
            <a:stretch>
              <a:fillRect/>
            </a:stretch>
          </p:blipFill>
          <p:spPr>
            <a:xfrm>
              <a:off x="3467100" y="2016251"/>
              <a:ext cx="1030224" cy="1362456"/>
            </a:xfrm>
            <a:prstGeom prst="rect">
              <a:avLst/>
            </a:prstGeom>
          </p:spPr>
        </p:pic>
        <p:sp>
          <p:nvSpPr>
            <p:cNvPr id="78" name="object 78"/>
            <p:cNvSpPr/>
            <p:nvPr/>
          </p:nvSpPr>
          <p:spPr>
            <a:xfrm>
              <a:off x="3509772" y="2058923"/>
              <a:ext cx="944880" cy="1277620"/>
            </a:xfrm>
            <a:custGeom>
              <a:avLst/>
              <a:gdLst/>
              <a:ahLst/>
              <a:cxnLst/>
              <a:rect l="l" t="t" r="r" b="b"/>
              <a:pathLst>
                <a:path w="944879" h="1277620">
                  <a:moveTo>
                    <a:pt x="836929" y="126"/>
                  </a:moveTo>
                  <a:lnTo>
                    <a:pt x="107950" y="0"/>
                  </a:lnTo>
                  <a:lnTo>
                    <a:pt x="65954" y="8491"/>
                  </a:lnTo>
                  <a:lnTo>
                    <a:pt x="31638" y="31638"/>
                  </a:lnTo>
                  <a:lnTo>
                    <a:pt x="8491" y="65954"/>
                  </a:lnTo>
                  <a:lnTo>
                    <a:pt x="0" y="107950"/>
                  </a:lnTo>
                  <a:lnTo>
                    <a:pt x="0" y="1169162"/>
                  </a:lnTo>
                  <a:lnTo>
                    <a:pt x="8491" y="1211157"/>
                  </a:lnTo>
                  <a:lnTo>
                    <a:pt x="31638" y="1245473"/>
                  </a:lnTo>
                  <a:lnTo>
                    <a:pt x="65954" y="1268620"/>
                  </a:lnTo>
                  <a:lnTo>
                    <a:pt x="107950" y="1277112"/>
                  </a:lnTo>
                  <a:lnTo>
                    <a:pt x="836929" y="1277112"/>
                  </a:lnTo>
                  <a:lnTo>
                    <a:pt x="878925" y="1268620"/>
                  </a:lnTo>
                  <a:lnTo>
                    <a:pt x="913241" y="1245473"/>
                  </a:lnTo>
                  <a:lnTo>
                    <a:pt x="936388" y="1211157"/>
                  </a:lnTo>
                  <a:lnTo>
                    <a:pt x="944879" y="1169162"/>
                  </a:lnTo>
                  <a:lnTo>
                    <a:pt x="944879" y="108076"/>
                  </a:lnTo>
                  <a:lnTo>
                    <a:pt x="936388" y="66081"/>
                  </a:lnTo>
                  <a:lnTo>
                    <a:pt x="913241" y="31765"/>
                  </a:lnTo>
                  <a:lnTo>
                    <a:pt x="878925" y="8618"/>
                  </a:lnTo>
                  <a:lnTo>
                    <a:pt x="836929" y="126"/>
                  </a:lnTo>
                  <a:close/>
                </a:path>
              </a:pathLst>
            </a:custGeom>
            <a:solidFill>
              <a:srgbClr val="FFFFFF"/>
            </a:solidFill>
          </p:spPr>
          <p:txBody>
            <a:bodyPr wrap="square" lIns="0" tIns="0" rIns="0" bIns="0" rtlCol="0"/>
            <a:lstStyle/>
            <a:p>
              <a:endParaRPr/>
            </a:p>
          </p:txBody>
        </p:sp>
        <p:pic>
          <p:nvPicPr>
            <p:cNvPr id="79" name="object 79"/>
            <p:cNvPicPr/>
            <p:nvPr/>
          </p:nvPicPr>
          <p:blipFill>
            <a:blip r:embed="rId6" cstate="print"/>
            <a:stretch>
              <a:fillRect/>
            </a:stretch>
          </p:blipFill>
          <p:spPr>
            <a:xfrm>
              <a:off x="4567428" y="2211323"/>
              <a:ext cx="96012" cy="210312"/>
            </a:xfrm>
            <a:prstGeom prst="rect">
              <a:avLst/>
            </a:prstGeom>
          </p:spPr>
        </p:pic>
        <p:sp>
          <p:nvSpPr>
            <p:cNvPr id="80" name="object 80"/>
            <p:cNvSpPr/>
            <p:nvPr/>
          </p:nvSpPr>
          <p:spPr>
            <a:xfrm>
              <a:off x="3717035" y="1772411"/>
              <a:ext cx="469900" cy="469900"/>
            </a:xfrm>
            <a:custGeom>
              <a:avLst/>
              <a:gdLst/>
              <a:ahLst/>
              <a:cxnLst/>
              <a:rect l="l" t="t" r="r" b="b"/>
              <a:pathLst>
                <a:path w="469900" h="469900">
                  <a:moveTo>
                    <a:pt x="234696" y="0"/>
                  </a:moveTo>
                  <a:lnTo>
                    <a:pt x="187382" y="4766"/>
                  </a:lnTo>
                  <a:lnTo>
                    <a:pt x="143321" y="18436"/>
                  </a:lnTo>
                  <a:lnTo>
                    <a:pt x="103454" y="40069"/>
                  </a:lnTo>
                  <a:lnTo>
                    <a:pt x="68722" y="68722"/>
                  </a:lnTo>
                  <a:lnTo>
                    <a:pt x="40069" y="103454"/>
                  </a:lnTo>
                  <a:lnTo>
                    <a:pt x="18436" y="143321"/>
                  </a:lnTo>
                  <a:lnTo>
                    <a:pt x="4766" y="187382"/>
                  </a:lnTo>
                  <a:lnTo>
                    <a:pt x="0" y="234696"/>
                  </a:lnTo>
                  <a:lnTo>
                    <a:pt x="4766" y="282009"/>
                  </a:lnTo>
                  <a:lnTo>
                    <a:pt x="18436" y="326070"/>
                  </a:lnTo>
                  <a:lnTo>
                    <a:pt x="40069" y="365937"/>
                  </a:lnTo>
                  <a:lnTo>
                    <a:pt x="68722" y="400669"/>
                  </a:lnTo>
                  <a:lnTo>
                    <a:pt x="103454" y="429322"/>
                  </a:lnTo>
                  <a:lnTo>
                    <a:pt x="143321" y="450955"/>
                  </a:lnTo>
                  <a:lnTo>
                    <a:pt x="187382" y="464625"/>
                  </a:lnTo>
                  <a:lnTo>
                    <a:pt x="234696" y="469391"/>
                  </a:lnTo>
                  <a:lnTo>
                    <a:pt x="282009" y="464625"/>
                  </a:lnTo>
                  <a:lnTo>
                    <a:pt x="326070" y="450955"/>
                  </a:lnTo>
                  <a:lnTo>
                    <a:pt x="365937" y="429322"/>
                  </a:lnTo>
                  <a:lnTo>
                    <a:pt x="400669" y="400669"/>
                  </a:lnTo>
                  <a:lnTo>
                    <a:pt x="429322" y="365937"/>
                  </a:lnTo>
                  <a:lnTo>
                    <a:pt x="450955" y="326070"/>
                  </a:lnTo>
                  <a:lnTo>
                    <a:pt x="464625" y="282009"/>
                  </a:lnTo>
                  <a:lnTo>
                    <a:pt x="469391" y="234696"/>
                  </a:lnTo>
                  <a:lnTo>
                    <a:pt x="464625" y="187382"/>
                  </a:lnTo>
                  <a:lnTo>
                    <a:pt x="450955" y="143321"/>
                  </a:lnTo>
                  <a:lnTo>
                    <a:pt x="429322" y="103454"/>
                  </a:lnTo>
                  <a:lnTo>
                    <a:pt x="400669" y="68722"/>
                  </a:lnTo>
                  <a:lnTo>
                    <a:pt x="365937" y="40069"/>
                  </a:lnTo>
                  <a:lnTo>
                    <a:pt x="326070" y="18436"/>
                  </a:lnTo>
                  <a:lnTo>
                    <a:pt x="282009" y="4766"/>
                  </a:lnTo>
                  <a:lnTo>
                    <a:pt x="234696" y="0"/>
                  </a:lnTo>
                  <a:close/>
                </a:path>
              </a:pathLst>
            </a:custGeom>
            <a:solidFill>
              <a:srgbClr val="FFFFFF"/>
            </a:solidFill>
          </p:spPr>
          <p:txBody>
            <a:bodyPr wrap="square" lIns="0" tIns="0" rIns="0" bIns="0" rtlCol="0"/>
            <a:lstStyle/>
            <a:p>
              <a:endParaRPr/>
            </a:p>
          </p:txBody>
        </p:sp>
        <p:sp>
          <p:nvSpPr>
            <p:cNvPr id="81" name="object 81"/>
            <p:cNvSpPr/>
            <p:nvPr/>
          </p:nvSpPr>
          <p:spPr>
            <a:xfrm>
              <a:off x="3771120" y="1826496"/>
              <a:ext cx="361315" cy="361315"/>
            </a:xfrm>
            <a:custGeom>
              <a:avLst/>
              <a:gdLst/>
              <a:ahLst/>
              <a:cxnLst/>
              <a:rect l="l" t="t" r="r" b="b"/>
              <a:pathLst>
                <a:path w="361314" h="361314">
                  <a:moveTo>
                    <a:pt x="204308" y="92"/>
                  </a:moveTo>
                  <a:lnTo>
                    <a:pt x="157130" y="0"/>
                  </a:lnTo>
                  <a:lnTo>
                    <a:pt x="109999" y="12717"/>
                  </a:lnTo>
                  <a:lnTo>
                    <a:pt x="67947" y="37465"/>
                  </a:lnTo>
                  <a:lnTo>
                    <a:pt x="34993" y="71212"/>
                  </a:lnTo>
                  <a:lnTo>
                    <a:pt x="12066" y="111697"/>
                  </a:lnTo>
                  <a:lnTo>
                    <a:pt x="92" y="156659"/>
                  </a:lnTo>
                  <a:lnTo>
                    <a:pt x="0" y="203837"/>
                  </a:lnTo>
                  <a:lnTo>
                    <a:pt x="12717" y="250969"/>
                  </a:lnTo>
                  <a:lnTo>
                    <a:pt x="37473" y="293020"/>
                  </a:lnTo>
                  <a:lnTo>
                    <a:pt x="71240" y="325974"/>
                  </a:lnTo>
                  <a:lnTo>
                    <a:pt x="111745" y="348901"/>
                  </a:lnTo>
                  <a:lnTo>
                    <a:pt x="156716" y="360875"/>
                  </a:lnTo>
                  <a:lnTo>
                    <a:pt x="203881" y="360968"/>
                  </a:lnTo>
                  <a:lnTo>
                    <a:pt x="250969" y="348251"/>
                  </a:lnTo>
                  <a:lnTo>
                    <a:pt x="293020" y="323503"/>
                  </a:lnTo>
                  <a:lnTo>
                    <a:pt x="325974" y="289755"/>
                  </a:lnTo>
                  <a:lnTo>
                    <a:pt x="348901" y="249270"/>
                  </a:lnTo>
                  <a:lnTo>
                    <a:pt x="360875" y="204308"/>
                  </a:lnTo>
                  <a:lnTo>
                    <a:pt x="360968" y="157130"/>
                  </a:lnTo>
                  <a:lnTo>
                    <a:pt x="348251" y="109999"/>
                  </a:lnTo>
                  <a:lnTo>
                    <a:pt x="323503" y="67947"/>
                  </a:lnTo>
                  <a:lnTo>
                    <a:pt x="289755" y="34993"/>
                  </a:lnTo>
                  <a:lnTo>
                    <a:pt x="249270" y="12066"/>
                  </a:lnTo>
                  <a:lnTo>
                    <a:pt x="204308" y="92"/>
                  </a:lnTo>
                  <a:close/>
                </a:path>
              </a:pathLst>
            </a:custGeom>
            <a:solidFill>
              <a:srgbClr val="FF3085"/>
            </a:solidFill>
          </p:spPr>
          <p:txBody>
            <a:bodyPr wrap="square" lIns="0" tIns="0" rIns="0" bIns="0" rtlCol="0"/>
            <a:lstStyle/>
            <a:p>
              <a:endParaRPr/>
            </a:p>
          </p:txBody>
        </p:sp>
        <p:sp>
          <p:nvSpPr>
            <p:cNvPr id="82" name="object 82"/>
            <p:cNvSpPr/>
            <p:nvPr/>
          </p:nvSpPr>
          <p:spPr>
            <a:xfrm>
              <a:off x="3764279" y="2281427"/>
              <a:ext cx="428625" cy="516890"/>
            </a:xfrm>
            <a:custGeom>
              <a:avLst/>
              <a:gdLst/>
              <a:ahLst/>
              <a:cxnLst/>
              <a:rect l="l" t="t" r="r" b="b"/>
              <a:pathLst>
                <a:path w="428625" h="516889">
                  <a:moveTo>
                    <a:pt x="327660" y="0"/>
                  </a:moveTo>
                  <a:lnTo>
                    <a:pt x="87122" y="0"/>
                  </a:lnTo>
                  <a:lnTo>
                    <a:pt x="74427" y="2141"/>
                  </a:lnTo>
                  <a:lnTo>
                    <a:pt x="64817" y="8270"/>
                  </a:lnTo>
                  <a:lnTo>
                    <a:pt x="58707" y="17948"/>
                  </a:lnTo>
                  <a:lnTo>
                    <a:pt x="56602" y="30225"/>
                  </a:lnTo>
                  <a:lnTo>
                    <a:pt x="56515" y="41021"/>
                  </a:lnTo>
                  <a:lnTo>
                    <a:pt x="56387" y="45593"/>
                  </a:lnTo>
                  <a:lnTo>
                    <a:pt x="57023" y="53975"/>
                  </a:lnTo>
                  <a:lnTo>
                    <a:pt x="56515" y="54991"/>
                  </a:lnTo>
                  <a:lnTo>
                    <a:pt x="52324" y="55880"/>
                  </a:lnTo>
                  <a:lnTo>
                    <a:pt x="30628" y="64192"/>
                  </a:lnTo>
                  <a:lnTo>
                    <a:pt x="14017" y="78946"/>
                  </a:lnTo>
                  <a:lnTo>
                    <a:pt x="3478" y="98867"/>
                  </a:lnTo>
                  <a:lnTo>
                    <a:pt x="0" y="122682"/>
                  </a:lnTo>
                  <a:lnTo>
                    <a:pt x="4568" y="143960"/>
                  </a:lnTo>
                  <a:lnTo>
                    <a:pt x="16255" y="162417"/>
                  </a:lnTo>
                  <a:lnTo>
                    <a:pt x="33468" y="176277"/>
                  </a:lnTo>
                  <a:lnTo>
                    <a:pt x="54610" y="183769"/>
                  </a:lnTo>
                  <a:lnTo>
                    <a:pt x="56896" y="184023"/>
                  </a:lnTo>
                  <a:lnTo>
                    <a:pt x="56896" y="484886"/>
                  </a:lnTo>
                  <a:lnTo>
                    <a:pt x="82931" y="516509"/>
                  </a:lnTo>
                  <a:lnTo>
                    <a:pt x="89916" y="516509"/>
                  </a:lnTo>
                  <a:lnTo>
                    <a:pt x="89662" y="516636"/>
                  </a:lnTo>
                  <a:lnTo>
                    <a:pt x="407035" y="516636"/>
                  </a:lnTo>
                  <a:lnTo>
                    <a:pt x="412242" y="513842"/>
                  </a:lnTo>
                  <a:lnTo>
                    <a:pt x="419242" y="508890"/>
                  </a:lnTo>
                  <a:lnTo>
                    <a:pt x="424243" y="502808"/>
                  </a:lnTo>
                  <a:lnTo>
                    <a:pt x="425414" y="499999"/>
                  </a:lnTo>
                  <a:lnTo>
                    <a:pt x="85598" y="499999"/>
                  </a:lnTo>
                  <a:lnTo>
                    <a:pt x="84962" y="499872"/>
                  </a:lnTo>
                  <a:lnTo>
                    <a:pt x="83693" y="499110"/>
                  </a:lnTo>
                  <a:lnTo>
                    <a:pt x="77597" y="497459"/>
                  </a:lnTo>
                  <a:lnTo>
                    <a:pt x="74422" y="493522"/>
                  </a:lnTo>
                  <a:lnTo>
                    <a:pt x="74144" y="489076"/>
                  </a:lnTo>
                  <a:lnTo>
                    <a:pt x="74041" y="184023"/>
                  </a:lnTo>
                  <a:lnTo>
                    <a:pt x="77597" y="183387"/>
                  </a:lnTo>
                  <a:lnTo>
                    <a:pt x="99145" y="175196"/>
                  </a:lnTo>
                  <a:lnTo>
                    <a:pt x="107474" y="168021"/>
                  </a:lnTo>
                  <a:lnTo>
                    <a:pt x="65024" y="168021"/>
                  </a:lnTo>
                  <a:lnTo>
                    <a:pt x="48736" y="165175"/>
                  </a:lnTo>
                  <a:lnTo>
                    <a:pt x="34734" y="157257"/>
                  </a:lnTo>
                  <a:lnTo>
                    <a:pt x="24161" y="145196"/>
                  </a:lnTo>
                  <a:lnTo>
                    <a:pt x="18161" y="129921"/>
                  </a:lnTo>
                  <a:lnTo>
                    <a:pt x="17095" y="117090"/>
                  </a:lnTo>
                  <a:lnTo>
                    <a:pt x="18780" y="106235"/>
                  </a:lnTo>
                  <a:lnTo>
                    <a:pt x="50045" y="73691"/>
                  </a:lnTo>
                  <a:lnTo>
                    <a:pt x="59182" y="71882"/>
                  </a:lnTo>
                  <a:lnTo>
                    <a:pt x="108420" y="71882"/>
                  </a:lnTo>
                  <a:lnTo>
                    <a:pt x="98359" y="63486"/>
                  </a:lnTo>
                  <a:lnTo>
                    <a:pt x="76962" y="55499"/>
                  </a:lnTo>
                  <a:lnTo>
                    <a:pt x="74168" y="54863"/>
                  </a:lnTo>
                  <a:lnTo>
                    <a:pt x="73787" y="54610"/>
                  </a:lnTo>
                  <a:lnTo>
                    <a:pt x="73934" y="51435"/>
                  </a:lnTo>
                  <a:lnTo>
                    <a:pt x="74051" y="27592"/>
                  </a:lnTo>
                  <a:lnTo>
                    <a:pt x="74168" y="22351"/>
                  </a:lnTo>
                  <a:lnTo>
                    <a:pt x="76708" y="18923"/>
                  </a:lnTo>
                  <a:lnTo>
                    <a:pt x="83566" y="16763"/>
                  </a:lnTo>
                  <a:lnTo>
                    <a:pt x="84074" y="16383"/>
                  </a:lnTo>
                  <a:lnTo>
                    <a:pt x="84455" y="16256"/>
                  </a:lnTo>
                  <a:lnTo>
                    <a:pt x="345910" y="16256"/>
                  </a:lnTo>
                  <a:lnTo>
                    <a:pt x="334010" y="4318"/>
                  </a:lnTo>
                  <a:lnTo>
                    <a:pt x="330962" y="1397"/>
                  </a:lnTo>
                  <a:lnTo>
                    <a:pt x="327660" y="0"/>
                  </a:lnTo>
                  <a:close/>
                </a:path>
                <a:path w="428625" h="516889">
                  <a:moveTo>
                    <a:pt x="428244" y="110617"/>
                  </a:moveTo>
                  <a:lnTo>
                    <a:pt x="411607" y="110617"/>
                  </a:lnTo>
                  <a:lnTo>
                    <a:pt x="411861" y="110871"/>
                  </a:lnTo>
                  <a:lnTo>
                    <a:pt x="412115" y="111251"/>
                  </a:lnTo>
                  <a:lnTo>
                    <a:pt x="412115" y="486663"/>
                  </a:lnTo>
                  <a:lnTo>
                    <a:pt x="411607" y="489076"/>
                  </a:lnTo>
                  <a:lnTo>
                    <a:pt x="410464" y="496443"/>
                  </a:lnTo>
                  <a:lnTo>
                    <a:pt x="406273" y="499999"/>
                  </a:lnTo>
                  <a:lnTo>
                    <a:pt x="425414" y="499999"/>
                  </a:lnTo>
                  <a:lnTo>
                    <a:pt x="427243" y="495607"/>
                  </a:lnTo>
                  <a:lnTo>
                    <a:pt x="428228" y="487425"/>
                  </a:lnTo>
                  <a:lnTo>
                    <a:pt x="428244" y="110617"/>
                  </a:lnTo>
                  <a:close/>
                </a:path>
                <a:path w="428625" h="516889">
                  <a:moveTo>
                    <a:pt x="108420" y="71882"/>
                  </a:moveTo>
                  <a:lnTo>
                    <a:pt x="70612" y="71882"/>
                  </a:lnTo>
                  <a:lnTo>
                    <a:pt x="83230" y="74594"/>
                  </a:lnTo>
                  <a:lnTo>
                    <a:pt x="95075" y="81486"/>
                  </a:lnTo>
                  <a:lnTo>
                    <a:pt x="104848" y="91545"/>
                  </a:lnTo>
                  <a:lnTo>
                    <a:pt x="111252" y="103759"/>
                  </a:lnTo>
                  <a:lnTo>
                    <a:pt x="113520" y="114367"/>
                  </a:lnTo>
                  <a:lnTo>
                    <a:pt x="113490" y="124999"/>
                  </a:lnTo>
                  <a:lnTo>
                    <a:pt x="91821" y="160147"/>
                  </a:lnTo>
                  <a:lnTo>
                    <a:pt x="71247" y="167767"/>
                  </a:lnTo>
                  <a:lnTo>
                    <a:pt x="69469" y="167767"/>
                  </a:lnTo>
                  <a:lnTo>
                    <a:pt x="67945" y="168021"/>
                  </a:lnTo>
                  <a:lnTo>
                    <a:pt x="107474" y="168021"/>
                  </a:lnTo>
                  <a:lnTo>
                    <a:pt x="116062" y="160623"/>
                  </a:lnTo>
                  <a:lnTo>
                    <a:pt x="127049" y="141239"/>
                  </a:lnTo>
                  <a:lnTo>
                    <a:pt x="130810" y="118618"/>
                  </a:lnTo>
                  <a:lnTo>
                    <a:pt x="126628" y="96557"/>
                  </a:lnTo>
                  <a:lnTo>
                    <a:pt x="115363" y="77676"/>
                  </a:lnTo>
                  <a:lnTo>
                    <a:pt x="108420" y="71882"/>
                  </a:lnTo>
                  <a:close/>
                </a:path>
                <a:path w="428625" h="516889">
                  <a:moveTo>
                    <a:pt x="345910" y="16256"/>
                  </a:moveTo>
                  <a:lnTo>
                    <a:pt x="85471" y="16256"/>
                  </a:lnTo>
                  <a:lnTo>
                    <a:pt x="85598" y="16637"/>
                  </a:lnTo>
                  <a:lnTo>
                    <a:pt x="316992" y="16637"/>
                  </a:lnTo>
                  <a:lnTo>
                    <a:pt x="317627" y="16891"/>
                  </a:lnTo>
                  <a:lnTo>
                    <a:pt x="317881" y="17145"/>
                  </a:lnTo>
                  <a:lnTo>
                    <a:pt x="318008" y="80772"/>
                  </a:lnTo>
                  <a:lnTo>
                    <a:pt x="320254" y="92614"/>
                  </a:lnTo>
                  <a:lnTo>
                    <a:pt x="326358" y="101981"/>
                  </a:lnTo>
                  <a:lnTo>
                    <a:pt x="335653" y="108204"/>
                  </a:lnTo>
                  <a:lnTo>
                    <a:pt x="347472" y="110617"/>
                  </a:lnTo>
                  <a:lnTo>
                    <a:pt x="357886" y="110744"/>
                  </a:lnTo>
                  <a:lnTo>
                    <a:pt x="373634" y="110744"/>
                  </a:lnTo>
                  <a:lnTo>
                    <a:pt x="428244" y="110617"/>
                  </a:lnTo>
                  <a:lnTo>
                    <a:pt x="428213" y="101981"/>
                  </a:lnTo>
                  <a:lnTo>
                    <a:pt x="427736" y="98044"/>
                  </a:lnTo>
                  <a:lnTo>
                    <a:pt x="423151" y="93472"/>
                  </a:lnTo>
                  <a:lnTo>
                    <a:pt x="348107" y="93472"/>
                  </a:lnTo>
                  <a:lnTo>
                    <a:pt x="339471" y="93345"/>
                  </a:lnTo>
                  <a:lnTo>
                    <a:pt x="335025" y="89026"/>
                  </a:lnTo>
                  <a:lnTo>
                    <a:pt x="335025" y="30225"/>
                  </a:lnTo>
                  <a:lnTo>
                    <a:pt x="359842" y="30225"/>
                  </a:lnTo>
                  <a:lnTo>
                    <a:pt x="345910" y="16256"/>
                  </a:lnTo>
                  <a:close/>
                </a:path>
                <a:path w="428625" h="516889">
                  <a:moveTo>
                    <a:pt x="359842" y="30225"/>
                  </a:moveTo>
                  <a:lnTo>
                    <a:pt x="335025" y="30225"/>
                  </a:lnTo>
                  <a:lnTo>
                    <a:pt x="398525" y="93472"/>
                  </a:lnTo>
                  <a:lnTo>
                    <a:pt x="423151" y="93472"/>
                  </a:lnTo>
                  <a:lnTo>
                    <a:pt x="407233" y="77597"/>
                  </a:lnTo>
                  <a:lnTo>
                    <a:pt x="359842" y="30225"/>
                  </a:lnTo>
                  <a:close/>
                </a:path>
              </a:pathLst>
            </a:custGeom>
            <a:solidFill>
              <a:srgbClr val="000000"/>
            </a:solidFill>
          </p:spPr>
          <p:txBody>
            <a:bodyPr wrap="square" lIns="0" tIns="0" rIns="0" bIns="0" rtlCol="0"/>
            <a:lstStyle/>
            <a:p>
              <a:endParaRPr/>
            </a:p>
          </p:txBody>
        </p:sp>
        <p:pic>
          <p:nvPicPr>
            <p:cNvPr id="83" name="object 83"/>
            <p:cNvPicPr/>
            <p:nvPr/>
          </p:nvPicPr>
          <p:blipFill>
            <a:blip r:embed="rId22" cstate="print"/>
            <a:stretch>
              <a:fillRect/>
            </a:stretch>
          </p:blipFill>
          <p:spPr>
            <a:xfrm>
              <a:off x="3937761" y="2446019"/>
              <a:ext cx="137413" cy="92963"/>
            </a:xfrm>
            <a:prstGeom prst="rect">
              <a:avLst/>
            </a:prstGeom>
          </p:spPr>
        </p:pic>
        <p:sp>
          <p:nvSpPr>
            <p:cNvPr id="84" name="object 84"/>
            <p:cNvSpPr/>
            <p:nvPr/>
          </p:nvSpPr>
          <p:spPr>
            <a:xfrm>
              <a:off x="3873246" y="2577083"/>
              <a:ext cx="266700" cy="79375"/>
            </a:xfrm>
            <a:custGeom>
              <a:avLst/>
              <a:gdLst/>
              <a:ahLst/>
              <a:cxnLst/>
              <a:rect l="l" t="t" r="r" b="b"/>
              <a:pathLst>
                <a:path w="266700" h="79375">
                  <a:moveTo>
                    <a:pt x="265938" y="3429"/>
                  </a:moveTo>
                  <a:lnTo>
                    <a:pt x="262255" y="127"/>
                  </a:lnTo>
                  <a:lnTo>
                    <a:pt x="254254" y="127"/>
                  </a:lnTo>
                  <a:lnTo>
                    <a:pt x="248158" y="0"/>
                  </a:lnTo>
                  <a:lnTo>
                    <a:pt x="241427" y="127"/>
                  </a:lnTo>
                  <a:lnTo>
                    <a:pt x="3556" y="127"/>
                  </a:lnTo>
                  <a:lnTo>
                    <a:pt x="1397" y="5842"/>
                  </a:lnTo>
                  <a:lnTo>
                    <a:pt x="254" y="9017"/>
                  </a:lnTo>
                  <a:lnTo>
                    <a:pt x="0" y="13589"/>
                  </a:lnTo>
                  <a:lnTo>
                    <a:pt x="5461" y="17272"/>
                  </a:lnTo>
                  <a:lnTo>
                    <a:pt x="6096" y="17780"/>
                  </a:lnTo>
                  <a:lnTo>
                    <a:pt x="243840" y="17780"/>
                  </a:lnTo>
                  <a:lnTo>
                    <a:pt x="245618" y="17907"/>
                  </a:lnTo>
                  <a:lnTo>
                    <a:pt x="248412" y="18034"/>
                  </a:lnTo>
                  <a:lnTo>
                    <a:pt x="252984" y="18288"/>
                  </a:lnTo>
                  <a:lnTo>
                    <a:pt x="256794" y="18288"/>
                  </a:lnTo>
                  <a:lnTo>
                    <a:pt x="259715" y="18161"/>
                  </a:lnTo>
                  <a:lnTo>
                    <a:pt x="262255" y="17145"/>
                  </a:lnTo>
                  <a:lnTo>
                    <a:pt x="263906" y="15240"/>
                  </a:lnTo>
                  <a:lnTo>
                    <a:pt x="265303" y="13716"/>
                  </a:lnTo>
                  <a:lnTo>
                    <a:pt x="265938" y="11430"/>
                  </a:lnTo>
                  <a:lnTo>
                    <a:pt x="265938" y="3429"/>
                  </a:lnTo>
                  <a:close/>
                </a:path>
                <a:path w="266700" h="79375">
                  <a:moveTo>
                    <a:pt x="266192" y="74930"/>
                  </a:moveTo>
                  <a:lnTo>
                    <a:pt x="265684" y="65532"/>
                  </a:lnTo>
                  <a:lnTo>
                    <a:pt x="262255" y="62484"/>
                  </a:lnTo>
                  <a:lnTo>
                    <a:pt x="762" y="62484"/>
                  </a:lnTo>
                  <a:lnTo>
                    <a:pt x="762" y="76327"/>
                  </a:lnTo>
                  <a:lnTo>
                    <a:pt x="5207" y="79121"/>
                  </a:lnTo>
                  <a:lnTo>
                    <a:pt x="242824" y="79121"/>
                  </a:lnTo>
                  <a:lnTo>
                    <a:pt x="248412" y="79248"/>
                  </a:lnTo>
                  <a:lnTo>
                    <a:pt x="249936" y="79248"/>
                  </a:lnTo>
                  <a:lnTo>
                    <a:pt x="249936" y="76962"/>
                  </a:lnTo>
                  <a:lnTo>
                    <a:pt x="252095" y="79248"/>
                  </a:lnTo>
                  <a:lnTo>
                    <a:pt x="254127" y="79248"/>
                  </a:lnTo>
                  <a:lnTo>
                    <a:pt x="255905" y="79121"/>
                  </a:lnTo>
                  <a:lnTo>
                    <a:pt x="257810" y="78867"/>
                  </a:lnTo>
                  <a:lnTo>
                    <a:pt x="263144" y="78232"/>
                  </a:lnTo>
                  <a:lnTo>
                    <a:pt x="264312" y="76962"/>
                  </a:lnTo>
                  <a:lnTo>
                    <a:pt x="266192" y="74930"/>
                  </a:lnTo>
                  <a:close/>
                </a:path>
              </a:pathLst>
            </a:custGeom>
            <a:solidFill>
              <a:srgbClr val="000000"/>
            </a:solidFill>
          </p:spPr>
          <p:txBody>
            <a:bodyPr wrap="square" lIns="0" tIns="0" rIns="0" bIns="0" rtlCol="0"/>
            <a:lstStyle/>
            <a:p>
              <a:endParaRPr/>
            </a:p>
          </p:txBody>
        </p:sp>
        <p:pic>
          <p:nvPicPr>
            <p:cNvPr id="85" name="object 85"/>
            <p:cNvPicPr/>
            <p:nvPr/>
          </p:nvPicPr>
          <p:blipFill>
            <a:blip r:embed="rId23" cstate="print"/>
            <a:stretch>
              <a:fillRect/>
            </a:stretch>
          </p:blipFill>
          <p:spPr>
            <a:xfrm>
              <a:off x="3965447" y="2359151"/>
              <a:ext cx="80772" cy="82296"/>
            </a:xfrm>
            <a:prstGeom prst="rect">
              <a:avLst/>
            </a:prstGeom>
          </p:spPr>
        </p:pic>
        <p:sp>
          <p:nvSpPr>
            <p:cNvPr id="86" name="object 86"/>
            <p:cNvSpPr/>
            <p:nvPr/>
          </p:nvSpPr>
          <p:spPr>
            <a:xfrm>
              <a:off x="3799205" y="2377439"/>
              <a:ext cx="278130" cy="341630"/>
            </a:xfrm>
            <a:custGeom>
              <a:avLst/>
              <a:gdLst/>
              <a:ahLst/>
              <a:cxnLst/>
              <a:rect l="l" t="t" r="r" b="b"/>
              <a:pathLst>
                <a:path w="278129" h="341630">
                  <a:moveTo>
                    <a:pt x="60452" y="7112"/>
                  </a:moveTo>
                  <a:lnTo>
                    <a:pt x="57785" y="3683"/>
                  </a:lnTo>
                  <a:lnTo>
                    <a:pt x="56007" y="1270"/>
                  </a:lnTo>
                  <a:lnTo>
                    <a:pt x="53721" y="0"/>
                  </a:lnTo>
                  <a:lnTo>
                    <a:pt x="48768" y="0"/>
                  </a:lnTo>
                  <a:lnTo>
                    <a:pt x="46482" y="1143"/>
                  </a:lnTo>
                  <a:lnTo>
                    <a:pt x="21971" y="25781"/>
                  </a:lnTo>
                  <a:lnTo>
                    <a:pt x="21209" y="26543"/>
                  </a:lnTo>
                  <a:lnTo>
                    <a:pt x="20828" y="26797"/>
                  </a:lnTo>
                  <a:lnTo>
                    <a:pt x="20701" y="26797"/>
                  </a:lnTo>
                  <a:lnTo>
                    <a:pt x="20574" y="26543"/>
                  </a:lnTo>
                  <a:lnTo>
                    <a:pt x="19812" y="25781"/>
                  </a:lnTo>
                  <a:lnTo>
                    <a:pt x="17907" y="23495"/>
                  </a:lnTo>
                  <a:lnTo>
                    <a:pt x="15748" y="21336"/>
                  </a:lnTo>
                  <a:lnTo>
                    <a:pt x="13589" y="19558"/>
                  </a:lnTo>
                  <a:lnTo>
                    <a:pt x="11938" y="18161"/>
                  </a:lnTo>
                  <a:lnTo>
                    <a:pt x="10160" y="17526"/>
                  </a:lnTo>
                  <a:lnTo>
                    <a:pt x="7112" y="17526"/>
                  </a:lnTo>
                  <a:lnTo>
                    <a:pt x="5842" y="18034"/>
                  </a:lnTo>
                  <a:lnTo>
                    <a:pt x="4572" y="18669"/>
                  </a:lnTo>
                  <a:lnTo>
                    <a:pt x="1651" y="20447"/>
                  </a:lnTo>
                  <a:lnTo>
                    <a:pt x="127" y="22987"/>
                  </a:lnTo>
                  <a:lnTo>
                    <a:pt x="127" y="26797"/>
                  </a:lnTo>
                  <a:lnTo>
                    <a:pt x="0" y="28321"/>
                  </a:lnTo>
                  <a:lnTo>
                    <a:pt x="762" y="30099"/>
                  </a:lnTo>
                  <a:lnTo>
                    <a:pt x="2032" y="31369"/>
                  </a:lnTo>
                  <a:lnTo>
                    <a:pt x="5207" y="34671"/>
                  </a:lnTo>
                  <a:lnTo>
                    <a:pt x="8636" y="38100"/>
                  </a:lnTo>
                  <a:lnTo>
                    <a:pt x="12065" y="41656"/>
                  </a:lnTo>
                  <a:lnTo>
                    <a:pt x="15494" y="44831"/>
                  </a:lnTo>
                  <a:lnTo>
                    <a:pt x="17145" y="46482"/>
                  </a:lnTo>
                  <a:lnTo>
                    <a:pt x="19050" y="47244"/>
                  </a:lnTo>
                  <a:lnTo>
                    <a:pt x="23114" y="47244"/>
                  </a:lnTo>
                  <a:lnTo>
                    <a:pt x="25146" y="46228"/>
                  </a:lnTo>
                  <a:lnTo>
                    <a:pt x="27178" y="44323"/>
                  </a:lnTo>
                  <a:lnTo>
                    <a:pt x="44551" y="26797"/>
                  </a:lnTo>
                  <a:lnTo>
                    <a:pt x="56896" y="14351"/>
                  </a:lnTo>
                  <a:lnTo>
                    <a:pt x="60071" y="10922"/>
                  </a:lnTo>
                  <a:lnTo>
                    <a:pt x="60452" y="7112"/>
                  </a:lnTo>
                  <a:close/>
                </a:path>
                <a:path w="278129" h="341630">
                  <a:moveTo>
                    <a:pt x="277749" y="329565"/>
                  </a:moveTo>
                  <a:lnTo>
                    <a:pt x="275590" y="326390"/>
                  </a:lnTo>
                  <a:lnTo>
                    <a:pt x="269875" y="324612"/>
                  </a:lnTo>
                  <a:lnTo>
                    <a:pt x="144653" y="324612"/>
                  </a:lnTo>
                  <a:lnTo>
                    <a:pt x="141351" y="325501"/>
                  </a:lnTo>
                  <a:lnTo>
                    <a:pt x="137922" y="328930"/>
                  </a:lnTo>
                  <a:lnTo>
                    <a:pt x="137287" y="330835"/>
                  </a:lnTo>
                  <a:lnTo>
                    <a:pt x="137414" y="338582"/>
                  </a:lnTo>
                  <a:lnTo>
                    <a:pt x="141605" y="341376"/>
                  </a:lnTo>
                  <a:lnTo>
                    <a:pt x="149987" y="341376"/>
                  </a:lnTo>
                  <a:lnTo>
                    <a:pt x="269113" y="341122"/>
                  </a:lnTo>
                  <a:lnTo>
                    <a:pt x="274955" y="339979"/>
                  </a:lnTo>
                  <a:lnTo>
                    <a:pt x="277241" y="337185"/>
                  </a:lnTo>
                  <a:lnTo>
                    <a:pt x="277749" y="329565"/>
                  </a:lnTo>
                  <a:close/>
                </a:path>
              </a:pathLst>
            </a:custGeom>
            <a:solidFill>
              <a:srgbClr val="000000"/>
            </a:solidFill>
          </p:spPr>
          <p:txBody>
            <a:bodyPr wrap="square" lIns="0" tIns="0" rIns="0" bIns="0" rtlCol="0"/>
            <a:lstStyle/>
            <a:p>
              <a:endParaRPr/>
            </a:p>
          </p:txBody>
        </p:sp>
      </p:grpSp>
      <p:grpSp>
        <p:nvGrpSpPr>
          <p:cNvPr id="7" name="Group 6">
            <a:extLst>
              <a:ext uri="{FF2B5EF4-FFF2-40B4-BE49-F238E27FC236}">
                <a16:creationId xmlns:a16="http://schemas.microsoft.com/office/drawing/2014/main" id="{B030181C-A762-8555-397F-BFE9167141F4}"/>
              </a:ext>
            </a:extLst>
          </p:cNvPr>
          <p:cNvGrpSpPr/>
          <p:nvPr/>
        </p:nvGrpSpPr>
        <p:grpSpPr>
          <a:xfrm>
            <a:off x="10222951" y="1768686"/>
            <a:ext cx="1173480" cy="1679575"/>
            <a:chOff x="10222951" y="1768686"/>
            <a:chExt cx="1173480" cy="1679575"/>
          </a:xfrm>
        </p:grpSpPr>
        <p:grpSp>
          <p:nvGrpSpPr>
            <p:cNvPr id="95" name="object 95"/>
            <p:cNvGrpSpPr/>
            <p:nvPr/>
          </p:nvGrpSpPr>
          <p:grpSpPr>
            <a:xfrm>
              <a:off x="10222951" y="1768686"/>
              <a:ext cx="1173480" cy="1679575"/>
              <a:chOff x="8819388" y="3569208"/>
              <a:chExt cx="1173480" cy="1679575"/>
            </a:xfrm>
          </p:grpSpPr>
          <p:sp>
            <p:nvSpPr>
              <p:cNvPr id="96" name="object 96"/>
              <p:cNvSpPr/>
              <p:nvPr/>
            </p:nvSpPr>
            <p:spPr>
              <a:xfrm>
                <a:off x="8819388" y="3741420"/>
                <a:ext cx="1173480" cy="1507490"/>
              </a:xfrm>
              <a:custGeom>
                <a:avLst/>
                <a:gdLst/>
                <a:ahLst/>
                <a:cxnLst/>
                <a:rect l="l" t="t" r="r" b="b"/>
                <a:pathLst>
                  <a:path w="1173479" h="1507489">
                    <a:moveTo>
                      <a:pt x="950976" y="0"/>
                    </a:moveTo>
                    <a:lnTo>
                      <a:pt x="222376" y="0"/>
                    </a:lnTo>
                    <a:lnTo>
                      <a:pt x="177598" y="4529"/>
                    </a:lnTo>
                    <a:lnTo>
                      <a:pt x="135874" y="17516"/>
                    </a:lnTo>
                    <a:lnTo>
                      <a:pt x="98102" y="38060"/>
                    </a:lnTo>
                    <a:lnTo>
                      <a:pt x="65182" y="65262"/>
                    </a:lnTo>
                    <a:lnTo>
                      <a:pt x="38013" y="98220"/>
                    </a:lnTo>
                    <a:lnTo>
                      <a:pt x="17494" y="136034"/>
                    </a:lnTo>
                    <a:lnTo>
                      <a:pt x="4523" y="177805"/>
                    </a:lnTo>
                    <a:lnTo>
                      <a:pt x="0" y="222630"/>
                    </a:lnTo>
                    <a:lnTo>
                      <a:pt x="0" y="1284477"/>
                    </a:lnTo>
                    <a:lnTo>
                      <a:pt x="5302" y="1332849"/>
                    </a:lnTo>
                    <a:lnTo>
                      <a:pt x="20319" y="1377695"/>
                    </a:lnTo>
                    <a:lnTo>
                      <a:pt x="46308" y="1420526"/>
                    </a:lnTo>
                    <a:lnTo>
                      <a:pt x="80946" y="1456322"/>
                    </a:lnTo>
                    <a:lnTo>
                      <a:pt x="122796" y="1483656"/>
                    </a:lnTo>
                    <a:lnTo>
                      <a:pt x="170419" y="1501103"/>
                    </a:lnTo>
                    <a:lnTo>
                      <a:pt x="222376" y="1507235"/>
                    </a:lnTo>
                    <a:lnTo>
                      <a:pt x="950976" y="1507235"/>
                    </a:lnTo>
                    <a:lnTo>
                      <a:pt x="995759" y="1502701"/>
                    </a:lnTo>
                    <a:lnTo>
                      <a:pt x="1037498" y="1489700"/>
                    </a:lnTo>
                    <a:lnTo>
                      <a:pt x="1075290" y="1469135"/>
                    </a:lnTo>
                    <a:lnTo>
                      <a:pt x="1108233" y="1441910"/>
                    </a:lnTo>
                    <a:lnTo>
                      <a:pt x="1135426" y="1408928"/>
                    </a:lnTo>
                    <a:lnTo>
                      <a:pt x="1155965" y="1371093"/>
                    </a:lnTo>
                    <a:lnTo>
                      <a:pt x="1168951" y="1329309"/>
                    </a:lnTo>
                    <a:lnTo>
                      <a:pt x="1173479" y="1284477"/>
                    </a:lnTo>
                    <a:lnTo>
                      <a:pt x="1173479" y="199643"/>
                    </a:lnTo>
                    <a:lnTo>
                      <a:pt x="1172336" y="199643"/>
                    </a:lnTo>
                    <a:lnTo>
                      <a:pt x="1162467" y="153315"/>
                    </a:lnTo>
                    <a:lnTo>
                      <a:pt x="1143503" y="111078"/>
                    </a:lnTo>
                    <a:lnTo>
                      <a:pt x="1116549" y="74040"/>
                    </a:lnTo>
                    <a:lnTo>
                      <a:pt x="1082714" y="43307"/>
                    </a:lnTo>
                    <a:lnTo>
                      <a:pt x="1043102" y="19985"/>
                    </a:lnTo>
                    <a:lnTo>
                      <a:pt x="998820" y="5180"/>
                    </a:lnTo>
                    <a:lnTo>
                      <a:pt x="950976" y="0"/>
                    </a:lnTo>
                    <a:close/>
                  </a:path>
                </a:pathLst>
              </a:custGeom>
              <a:solidFill>
                <a:srgbClr val="FF3085"/>
              </a:solidFill>
            </p:spPr>
            <p:txBody>
              <a:bodyPr wrap="square" lIns="0" tIns="0" rIns="0" bIns="0" rtlCol="0"/>
              <a:lstStyle/>
              <a:p>
                <a:endParaRPr/>
              </a:p>
            </p:txBody>
          </p:sp>
          <p:pic>
            <p:nvPicPr>
              <p:cNvPr id="97" name="object 97"/>
              <p:cNvPicPr/>
              <p:nvPr/>
            </p:nvPicPr>
            <p:blipFill>
              <a:blip r:embed="rId24" cstate="print"/>
              <a:stretch>
                <a:fillRect/>
              </a:stretch>
            </p:blipFill>
            <p:spPr>
              <a:xfrm>
                <a:off x="8891016" y="3813048"/>
                <a:ext cx="1030224" cy="1362456"/>
              </a:xfrm>
              <a:prstGeom prst="rect">
                <a:avLst/>
              </a:prstGeom>
            </p:spPr>
          </p:pic>
          <p:sp>
            <p:nvSpPr>
              <p:cNvPr id="98" name="object 98"/>
              <p:cNvSpPr/>
              <p:nvPr/>
            </p:nvSpPr>
            <p:spPr>
              <a:xfrm>
                <a:off x="8933688" y="3569220"/>
                <a:ext cx="944880" cy="1564005"/>
              </a:xfrm>
              <a:custGeom>
                <a:avLst/>
                <a:gdLst/>
                <a:ahLst/>
                <a:cxnLst/>
                <a:rect l="l" t="t" r="r" b="b"/>
                <a:pathLst>
                  <a:path w="944879" h="1564004">
                    <a:moveTo>
                      <a:pt x="944880" y="394449"/>
                    </a:moveTo>
                    <a:lnTo>
                      <a:pt x="936383" y="352463"/>
                    </a:lnTo>
                    <a:lnTo>
                      <a:pt x="913231" y="318147"/>
                    </a:lnTo>
                    <a:lnTo>
                      <a:pt x="878916" y="294995"/>
                    </a:lnTo>
                    <a:lnTo>
                      <a:pt x="836930" y="286499"/>
                    </a:lnTo>
                    <a:lnTo>
                      <a:pt x="670483" y="286499"/>
                    </a:lnTo>
                    <a:lnTo>
                      <a:pt x="671880" y="282003"/>
                    </a:lnTo>
                    <a:lnTo>
                      <a:pt x="676656" y="234683"/>
                    </a:lnTo>
                    <a:lnTo>
                      <a:pt x="671880" y="187375"/>
                    </a:lnTo>
                    <a:lnTo>
                      <a:pt x="658215" y="143319"/>
                    </a:lnTo>
                    <a:lnTo>
                      <a:pt x="636574" y="103441"/>
                    </a:lnTo>
                    <a:lnTo>
                      <a:pt x="607923" y="68719"/>
                    </a:lnTo>
                    <a:lnTo>
                      <a:pt x="573201" y="40068"/>
                    </a:lnTo>
                    <a:lnTo>
                      <a:pt x="533323" y="18427"/>
                    </a:lnTo>
                    <a:lnTo>
                      <a:pt x="489267" y="4762"/>
                    </a:lnTo>
                    <a:lnTo>
                      <a:pt x="441960" y="0"/>
                    </a:lnTo>
                    <a:lnTo>
                      <a:pt x="394639" y="4762"/>
                    </a:lnTo>
                    <a:lnTo>
                      <a:pt x="350583" y="18427"/>
                    </a:lnTo>
                    <a:lnTo>
                      <a:pt x="310705" y="40068"/>
                    </a:lnTo>
                    <a:lnTo>
                      <a:pt x="275983" y="68719"/>
                    </a:lnTo>
                    <a:lnTo>
                      <a:pt x="247332" y="103441"/>
                    </a:lnTo>
                    <a:lnTo>
                      <a:pt x="225691" y="143319"/>
                    </a:lnTo>
                    <a:lnTo>
                      <a:pt x="212026" y="187375"/>
                    </a:lnTo>
                    <a:lnTo>
                      <a:pt x="207264" y="234683"/>
                    </a:lnTo>
                    <a:lnTo>
                      <a:pt x="212026" y="282003"/>
                    </a:lnTo>
                    <a:lnTo>
                      <a:pt x="213410" y="286499"/>
                    </a:lnTo>
                    <a:lnTo>
                      <a:pt x="107950" y="286499"/>
                    </a:lnTo>
                    <a:lnTo>
                      <a:pt x="65951" y="294995"/>
                    </a:lnTo>
                    <a:lnTo>
                      <a:pt x="31635" y="318147"/>
                    </a:lnTo>
                    <a:lnTo>
                      <a:pt x="8483" y="352463"/>
                    </a:lnTo>
                    <a:lnTo>
                      <a:pt x="0" y="394449"/>
                    </a:lnTo>
                    <a:lnTo>
                      <a:pt x="0" y="1455661"/>
                    </a:lnTo>
                    <a:lnTo>
                      <a:pt x="8483" y="1497660"/>
                    </a:lnTo>
                    <a:lnTo>
                      <a:pt x="31635" y="1531975"/>
                    </a:lnTo>
                    <a:lnTo>
                      <a:pt x="65951" y="1555127"/>
                    </a:lnTo>
                    <a:lnTo>
                      <a:pt x="107950" y="1563611"/>
                    </a:lnTo>
                    <a:lnTo>
                      <a:pt x="836930" y="1563611"/>
                    </a:lnTo>
                    <a:lnTo>
                      <a:pt x="878916" y="1555127"/>
                    </a:lnTo>
                    <a:lnTo>
                      <a:pt x="913231" y="1531975"/>
                    </a:lnTo>
                    <a:lnTo>
                      <a:pt x="936383" y="1497660"/>
                    </a:lnTo>
                    <a:lnTo>
                      <a:pt x="944880" y="1455661"/>
                    </a:lnTo>
                    <a:lnTo>
                      <a:pt x="944880" y="394449"/>
                    </a:lnTo>
                    <a:close/>
                  </a:path>
                </a:pathLst>
              </a:custGeom>
              <a:solidFill>
                <a:srgbClr val="FFFFFF"/>
              </a:solidFill>
            </p:spPr>
            <p:txBody>
              <a:bodyPr wrap="square" lIns="0" tIns="0" rIns="0" bIns="0" rtlCol="0"/>
              <a:lstStyle/>
              <a:p>
                <a:endParaRPr/>
              </a:p>
            </p:txBody>
          </p:sp>
          <p:sp>
            <p:nvSpPr>
              <p:cNvPr id="99" name="object 99"/>
              <p:cNvSpPr/>
              <p:nvPr/>
            </p:nvSpPr>
            <p:spPr>
              <a:xfrm>
                <a:off x="9195544" y="3623420"/>
                <a:ext cx="361315" cy="361315"/>
              </a:xfrm>
              <a:custGeom>
                <a:avLst/>
                <a:gdLst/>
                <a:ahLst/>
                <a:cxnLst/>
                <a:rect l="l" t="t" r="r" b="b"/>
                <a:pathLst>
                  <a:path w="361315" h="361314">
                    <a:moveTo>
                      <a:pt x="204308" y="92"/>
                    </a:moveTo>
                    <a:lnTo>
                      <a:pt x="157130" y="0"/>
                    </a:lnTo>
                    <a:lnTo>
                      <a:pt x="109999" y="12717"/>
                    </a:lnTo>
                    <a:lnTo>
                      <a:pt x="67947" y="37464"/>
                    </a:lnTo>
                    <a:lnTo>
                      <a:pt x="34993" y="71212"/>
                    </a:lnTo>
                    <a:lnTo>
                      <a:pt x="12066" y="111697"/>
                    </a:lnTo>
                    <a:lnTo>
                      <a:pt x="92" y="156659"/>
                    </a:lnTo>
                    <a:lnTo>
                      <a:pt x="0" y="203837"/>
                    </a:lnTo>
                    <a:lnTo>
                      <a:pt x="12717" y="250969"/>
                    </a:lnTo>
                    <a:lnTo>
                      <a:pt x="37464" y="293020"/>
                    </a:lnTo>
                    <a:lnTo>
                      <a:pt x="71212" y="325974"/>
                    </a:lnTo>
                    <a:lnTo>
                      <a:pt x="111697" y="348901"/>
                    </a:lnTo>
                    <a:lnTo>
                      <a:pt x="156659" y="360875"/>
                    </a:lnTo>
                    <a:lnTo>
                      <a:pt x="203837" y="360968"/>
                    </a:lnTo>
                    <a:lnTo>
                      <a:pt x="250969" y="348251"/>
                    </a:lnTo>
                    <a:lnTo>
                      <a:pt x="293020" y="323503"/>
                    </a:lnTo>
                    <a:lnTo>
                      <a:pt x="325974" y="289755"/>
                    </a:lnTo>
                    <a:lnTo>
                      <a:pt x="348901" y="249270"/>
                    </a:lnTo>
                    <a:lnTo>
                      <a:pt x="360875" y="204308"/>
                    </a:lnTo>
                    <a:lnTo>
                      <a:pt x="360968" y="157130"/>
                    </a:lnTo>
                    <a:lnTo>
                      <a:pt x="348251" y="109999"/>
                    </a:lnTo>
                    <a:lnTo>
                      <a:pt x="323503" y="67947"/>
                    </a:lnTo>
                    <a:lnTo>
                      <a:pt x="289755" y="34993"/>
                    </a:lnTo>
                    <a:lnTo>
                      <a:pt x="249270" y="12066"/>
                    </a:lnTo>
                    <a:lnTo>
                      <a:pt x="204308" y="92"/>
                    </a:lnTo>
                    <a:close/>
                  </a:path>
                </a:pathLst>
              </a:custGeom>
              <a:solidFill>
                <a:srgbClr val="FF3085"/>
              </a:solidFill>
            </p:spPr>
            <p:txBody>
              <a:bodyPr wrap="square" lIns="0" tIns="0" rIns="0" bIns="0" rtlCol="0"/>
              <a:lstStyle/>
              <a:p>
                <a:endParaRPr/>
              </a:p>
            </p:txBody>
          </p:sp>
          <p:sp>
            <p:nvSpPr>
              <p:cNvPr id="100" name="object 100"/>
              <p:cNvSpPr/>
              <p:nvPr/>
            </p:nvSpPr>
            <p:spPr>
              <a:xfrm>
                <a:off x="9148953" y="4270247"/>
                <a:ext cx="519430" cy="296545"/>
              </a:xfrm>
              <a:custGeom>
                <a:avLst/>
                <a:gdLst/>
                <a:ahLst/>
                <a:cxnLst/>
                <a:rect l="l" t="t" r="r" b="b"/>
                <a:pathLst>
                  <a:path w="519429" h="296545">
                    <a:moveTo>
                      <a:pt x="247777" y="93091"/>
                    </a:moveTo>
                    <a:lnTo>
                      <a:pt x="244729" y="86106"/>
                    </a:lnTo>
                    <a:lnTo>
                      <a:pt x="241554" y="78994"/>
                    </a:lnTo>
                    <a:lnTo>
                      <a:pt x="235585" y="75311"/>
                    </a:lnTo>
                    <a:lnTo>
                      <a:pt x="165100" y="75311"/>
                    </a:lnTo>
                    <a:lnTo>
                      <a:pt x="163830" y="74930"/>
                    </a:lnTo>
                    <a:lnTo>
                      <a:pt x="162687" y="73025"/>
                    </a:lnTo>
                    <a:lnTo>
                      <a:pt x="156845" y="62484"/>
                    </a:lnTo>
                    <a:lnTo>
                      <a:pt x="152908" y="55372"/>
                    </a:lnTo>
                    <a:lnTo>
                      <a:pt x="145148" y="41414"/>
                    </a:lnTo>
                    <a:lnTo>
                      <a:pt x="139319" y="30861"/>
                    </a:lnTo>
                    <a:lnTo>
                      <a:pt x="138938" y="30099"/>
                    </a:lnTo>
                    <a:lnTo>
                      <a:pt x="138684" y="29337"/>
                    </a:lnTo>
                    <a:lnTo>
                      <a:pt x="138303" y="28575"/>
                    </a:lnTo>
                    <a:lnTo>
                      <a:pt x="138430" y="28575"/>
                    </a:lnTo>
                    <a:lnTo>
                      <a:pt x="138684" y="28448"/>
                    </a:lnTo>
                    <a:lnTo>
                      <a:pt x="138811" y="28448"/>
                    </a:lnTo>
                    <a:lnTo>
                      <a:pt x="144653" y="35026"/>
                    </a:lnTo>
                    <a:lnTo>
                      <a:pt x="162433" y="54737"/>
                    </a:lnTo>
                    <a:lnTo>
                      <a:pt x="162814" y="54610"/>
                    </a:lnTo>
                    <a:lnTo>
                      <a:pt x="163322" y="54356"/>
                    </a:lnTo>
                    <a:lnTo>
                      <a:pt x="163258" y="30099"/>
                    </a:lnTo>
                    <a:lnTo>
                      <a:pt x="133604" y="254"/>
                    </a:lnTo>
                    <a:lnTo>
                      <a:pt x="104902" y="0"/>
                    </a:lnTo>
                    <a:lnTo>
                      <a:pt x="91960" y="2362"/>
                    </a:lnTo>
                    <a:lnTo>
                      <a:pt x="81838" y="8978"/>
                    </a:lnTo>
                    <a:lnTo>
                      <a:pt x="75247" y="19138"/>
                    </a:lnTo>
                    <a:lnTo>
                      <a:pt x="73012" y="31496"/>
                    </a:lnTo>
                    <a:lnTo>
                      <a:pt x="72923" y="41414"/>
                    </a:lnTo>
                    <a:lnTo>
                      <a:pt x="73037" y="73025"/>
                    </a:lnTo>
                    <a:lnTo>
                      <a:pt x="73152" y="136652"/>
                    </a:lnTo>
                    <a:lnTo>
                      <a:pt x="92583" y="165100"/>
                    </a:lnTo>
                    <a:lnTo>
                      <a:pt x="93091" y="165481"/>
                    </a:lnTo>
                    <a:lnTo>
                      <a:pt x="94615" y="166370"/>
                    </a:lnTo>
                    <a:lnTo>
                      <a:pt x="68465" y="166433"/>
                    </a:lnTo>
                    <a:lnTo>
                      <a:pt x="59182" y="166370"/>
                    </a:lnTo>
                    <a:lnTo>
                      <a:pt x="57785" y="164973"/>
                    </a:lnTo>
                    <a:lnTo>
                      <a:pt x="57658" y="163830"/>
                    </a:lnTo>
                    <a:lnTo>
                      <a:pt x="56261" y="157988"/>
                    </a:lnTo>
                    <a:lnTo>
                      <a:pt x="53924" y="145846"/>
                    </a:lnTo>
                    <a:lnTo>
                      <a:pt x="48310" y="117602"/>
                    </a:lnTo>
                    <a:lnTo>
                      <a:pt x="35801" y="54356"/>
                    </a:lnTo>
                    <a:lnTo>
                      <a:pt x="21082" y="18669"/>
                    </a:lnTo>
                    <a:lnTo>
                      <a:pt x="13843" y="18542"/>
                    </a:lnTo>
                    <a:lnTo>
                      <a:pt x="8382" y="21844"/>
                    </a:lnTo>
                    <a:lnTo>
                      <a:pt x="2667" y="25400"/>
                    </a:lnTo>
                    <a:lnTo>
                      <a:pt x="0" y="31496"/>
                    </a:lnTo>
                    <a:lnTo>
                      <a:pt x="30099" y="184150"/>
                    </a:lnTo>
                    <a:lnTo>
                      <a:pt x="31877" y="192405"/>
                    </a:lnTo>
                    <a:lnTo>
                      <a:pt x="36830" y="196723"/>
                    </a:lnTo>
                    <a:lnTo>
                      <a:pt x="45339" y="197358"/>
                    </a:lnTo>
                    <a:lnTo>
                      <a:pt x="46609" y="197358"/>
                    </a:lnTo>
                    <a:lnTo>
                      <a:pt x="47650" y="197472"/>
                    </a:lnTo>
                    <a:lnTo>
                      <a:pt x="47752" y="197231"/>
                    </a:lnTo>
                    <a:lnTo>
                      <a:pt x="47879" y="197485"/>
                    </a:lnTo>
                    <a:lnTo>
                      <a:pt x="47650" y="197472"/>
                    </a:lnTo>
                    <a:lnTo>
                      <a:pt x="44361" y="205841"/>
                    </a:lnTo>
                    <a:lnTo>
                      <a:pt x="41046" y="214337"/>
                    </a:lnTo>
                    <a:lnTo>
                      <a:pt x="34544" y="231140"/>
                    </a:lnTo>
                    <a:lnTo>
                      <a:pt x="29679" y="243547"/>
                    </a:lnTo>
                    <a:lnTo>
                      <a:pt x="24853" y="256006"/>
                    </a:lnTo>
                    <a:lnTo>
                      <a:pt x="20066" y="268503"/>
                    </a:lnTo>
                    <a:lnTo>
                      <a:pt x="12700" y="288163"/>
                    </a:lnTo>
                    <a:lnTo>
                      <a:pt x="16891" y="295021"/>
                    </a:lnTo>
                    <a:lnTo>
                      <a:pt x="29083" y="295656"/>
                    </a:lnTo>
                    <a:lnTo>
                      <a:pt x="32639" y="292989"/>
                    </a:lnTo>
                    <a:lnTo>
                      <a:pt x="34798" y="287528"/>
                    </a:lnTo>
                    <a:lnTo>
                      <a:pt x="43243" y="265722"/>
                    </a:lnTo>
                    <a:lnTo>
                      <a:pt x="51663" y="243890"/>
                    </a:lnTo>
                    <a:lnTo>
                      <a:pt x="69342" y="197866"/>
                    </a:lnTo>
                    <a:lnTo>
                      <a:pt x="69761" y="197485"/>
                    </a:lnTo>
                    <a:lnTo>
                      <a:pt x="70053" y="197231"/>
                    </a:lnTo>
                    <a:lnTo>
                      <a:pt x="70485" y="196850"/>
                    </a:lnTo>
                    <a:lnTo>
                      <a:pt x="73152" y="196850"/>
                    </a:lnTo>
                    <a:lnTo>
                      <a:pt x="98971" y="196951"/>
                    </a:lnTo>
                    <a:lnTo>
                      <a:pt x="127381" y="196850"/>
                    </a:lnTo>
                    <a:lnTo>
                      <a:pt x="128524" y="197739"/>
                    </a:lnTo>
                    <a:lnTo>
                      <a:pt x="142367" y="233946"/>
                    </a:lnTo>
                    <a:lnTo>
                      <a:pt x="147955" y="247904"/>
                    </a:lnTo>
                    <a:lnTo>
                      <a:pt x="147955" y="250190"/>
                    </a:lnTo>
                    <a:lnTo>
                      <a:pt x="146812" y="252857"/>
                    </a:lnTo>
                    <a:lnTo>
                      <a:pt x="144907" y="256921"/>
                    </a:lnTo>
                    <a:lnTo>
                      <a:pt x="143510" y="261112"/>
                    </a:lnTo>
                    <a:lnTo>
                      <a:pt x="141986" y="265176"/>
                    </a:lnTo>
                    <a:lnTo>
                      <a:pt x="139700" y="270891"/>
                    </a:lnTo>
                    <a:lnTo>
                      <a:pt x="139700" y="276606"/>
                    </a:lnTo>
                    <a:lnTo>
                      <a:pt x="142113" y="282194"/>
                    </a:lnTo>
                    <a:lnTo>
                      <a:pt x="145923" y="290703"/>
                    </a:lnTo>
                    <a:lnTo>
                      <a:pt x="153670" y="295656"/>
                    </a:lnTo>
                    <a:lnTo>
                      <a:pt x="172339" y="295656"/>
                    </a:lnTo>
                    <a:lnTo>
                      <a:pt x="180086" y="290449"/>
                    </a:lnTo>
                    <a:lnTo>
                      <a:pt x="183642" y="281178"/>
                    </a:lnTo>
                    <a:lnTo>
                      <a:pt x="207530" y="221107"/>
                    </a:lnTo>
                    <a:lnTo>
                      <a:pt x="228307" y="168656"/>
                    </a:lnTo>
                    <a:lnTo>
                      <a:pt x="229184" y="166433"/>
                    </a:lnTo>
                    <a:lnTo>
                      <a:pt x="233680" y="155067"/>
                    </a:lnTo>
                    <a:lnTo>
                      <a:pt x="235483" y="143421"/>
                    </a:lnTo>
                    <a:lnTo>
                      <a:pt x="231863" y="133388"/>
                    </a:lnTo>
                    <a:lnTo>
                      <a:pt x="223812" y="126352"/>
                    </a:lnTo>
                    <a:lnTo>
                      <a:pt x="213436" y="123952"/>
                    </a:lnTo>
                    <a:lnTo>
                      <a:pt x="212344" y="123698"/>
                    </a:lnTo>
                    <a:lnTo>
                      <a:pt x="180086" y="123837"/>
                    </a:lnTo>
                    <a:lnTo>
                      <a:pt x="180086" y="168656"/>
                    </a:lnTo>
                    <a:lnTo>
                      <a:pt x="168516" y="197866"/>
                    </a:lnTo>
                    <a:lnTo>
                      <a:pt x="159385" y="221107"/>
                    </a:lnTo>
                    <a:lnTo>
                      <a:pt x="156210" y="212725"/>
                    </a:lnTo>
                    <a:lnTo>
                      <a:pt x="153416" y="205486"/>
                    </a:lnTo>
                    <a:lnTo>
                      <a:pt x="150368" y="197485"/>
                    </a:lnTo>
                    <a:lnTo>
                      <a:pt x="157988" y="197358"/>
                    </a:lnTo>
                    <a:lnTo>
                      <a:pt x="159346" y="196850"/>
                    </a:lnTo>
                    <a:lnTo>
                      <a:pt x="164465" y="194945"/>
                    </a:lnTo>
                    <a:lnTo>
                      <a:pt x="167132" y="187452"/>
                    </a:lnTo>
                    <a:lnTo>
                      <a:pt x="169799" y="180086"/>
                    </a:lnTo>
                    <a:lnTo>
                      <a:pt x="167513" y="173863"/>
                    </a:lnTo>
                    <a:lnTo>
                      <a:pt x="161036" y="168656"/>
                    </a:lnTo>
                    <a:lnTo>
                      <a:pt x="180086" y="168656"/>
                    </a:lnTo>
                    <a:lnTo>
                      <a:pt x="180086" y="123837"/>
                    </a:lnTo>
                    <a:lnTo>
                      <a:pt x="149225" y="123952"/>
                    </a:lnTo>
                    <a:lnTo>
                      <a:pt x="140614" y="122872"/>
                    </a:lnTo>
                    <a:lnTo>
                      <a:pt x="109982" y="57531"/>
                    </a:lnTo>
                    <a:lnTo>
                      <a:pt x="109601" y="55372"/>
                    </a:lnTo>
                    <a:lnTo>
                      <a:pt x="110744" y="56261"/>
                    </a:lnTo>
                    <a:lnTo>
                      <a:pt x="111252" y="57150"/>
                    </a:lnTo>
                    <a:lnTo>
                      <a:pt x="111887" y="58166"/>
                    </a:lnTo>
                    <a:lnTo>
                      <a:pt x="136398" y="102108"/>
                    </a:lnTo>
                    <a:lnTo>
                      <a:pt x="139827" y="108331"/>
                    </a:lnTo>
                    <a:lnTo>
                      <a:pt x="144907" y="112268"/>
                    </a:lnTo>
                    <a:lnTo>
                      <a:pt x="234061" y="112268"/>
                    </a:lnTo>
                    <a:lnTo>
                      <a:pt x="238633" y="109982"/>
                    </a:lnTo>
                    <a:lnTo>
                      <a:pt x="242062" y="105791"/>
                    </a:lnTo>
                    <a:lnTo>
                      <a:pt x="246888" y="99822"/>
                    </a:lnTo>
                    <a:lnTo>
                      <a:pt x="247777" y="93091"/>
                    </a:lnTo>
                    <a:close/>
                  </a:path>
                  <a:path w="519429" h="296545">
                    <a:moveTo>
                      <a:pt x="519176" y="29464"/>
                    </a:moveTo>
                    <a:lnTo>
                      <a:pt x="514223" y="21717"/>
                    </a:lnTo>
                    <a:lnTo>
                      <a:pt x="496951" y="18161"/>
                    </a:lnTo>
                    <a:lnTo>
                      <a:pt x="489077" y="23622"/>
                    </a:lnTo>
                    <a:lnTo>
                      <a:pt x="482854" y="55118"/>
                    </a:lnTo>
                    <a:lnTo>
                      <a:pt x="475996" y="90043"/>
                    </a:lnTo>
                    <a:lnTo>
                      <a:pt x="465366" y="144576"/>
                    </a:lnTo>
                    <a:lnTo>
                      <a:pt x="461391" y="165354"/>
                    </a:lnTo>
                    <a:lnTo>
                      <a:pt x="460502" y="166370"/>
                    </a:lnTo>
                    <a:lnTo>
                      <a:pt x="427736" y="166370"/>
                    </a:lnTo>
                    <a:lnTo>
                      <a:pt x="426720" y="166243"/>
                    </a:lnTo>
                    <a:lnTo>
                      <a:pt x="425069" y="166116"/>
                    </a:lnTo>
                    <a:lnTo>
                      <a:pt x="426339" y="165354"/>
                    </a:lnTo>
                    <a:lnTo>
                      <a:pt x="426847" y="165100"/>
                    </a:lnTo>
                    <a:lnTo>
                      <a:pt x="427355" y="164973"/>
                    </a:lnTo>
                    <a:lnTo>
                      <a:pt x="435521" y="159918"/>
                    </a:lnTo>
                    <a:lnTo>
                      <a:pt x="446519" y="53594"/>
                    </a:lnTo>
                    <a:lnTo>
                      <a:pt x="446532" y="30861"/>
                    </a:lnTo>
                    <a:lnTo>
                      <a:pt x="445947" y="27940"/>
                    </a:lnTo>
                    <a:lnTo>
                      <a:pt x="444119" y="18808"/>
                    </a:lnTo>
                    <a:lnTo>
                      <a:pt x="437540" y="9004"/>
                    </a:lnTo>
                    <a:lnTo>
                      <a:pt x="427774" y="2413"/>
                    </a:lnTo>
                    <a:lnTo>
                      <a:pt x="415798" y="0"/>
                    </a:lnTo>
                    <a:lnTo>
                      <a:pt x="386207" y="254"/>
                    </a:lnTo>
                    <a:lnTo>
                      <a:pt x="356997" y="25400"/>
                    </a:lnTo>
                    <a:lnTo>
                      <a:pt x="355854" y="32893"/>
                    </a:lnTo>
                    <a:lnTo>
                      <a:pt x="356489" y="40767"/>
                    </a:lnTo>
                    <a:lnTo>
                      <a:pt x="356489" y="50419"/>
                    </a:lnTo>
                    <a:lnTo>
                      <a:pt x="356743" y="52324"/>
                    </a:lnTo>
                    <a:lnTo>
                      <a:pt x="356870" y="55118"/>
                    </a:lnTo>
                    <a:lnTo>
                      <a:pt x="381254" y="27940"/>
                    </a:lnTo>
                    <a:lnTo>
                      <a:pt x="381381" y="29210"/>
                    </a:lnTo>
                    <a:lnTo>
                      <a:pt x="381254" y="29718"/>
                    </a:lnTo>
                    <a:lnTo>
                      <a:pt x="369036" y="51676"/>
                    </a:lnTo>
                    <a:lnTo>
                      <a:pt x="362902" y="62636"/>
                    </a:lnTo>
                    <a:lnTo>
                      <a:pt x="356743" y="73533"/>
                    </a:lnTo>
                    <a:lnTo>
                      <a:pt x="356108" y="74549"/>
                    </a:lnTo>
                    <a:lnTo>
                      <a:pt x="354203" y="75311"/>
                    </a:lnTo>
                    <a:lnTo>
                      <a:pt x="293243" y="75311"/>
                    </a:lnTo>
                    <a:lnTo>
                      <a:pt x="285508" y="76695"/>
                    </a:lnTo>
                    <a:lnTo>
                      <a:pt x="279400" y="80543"/>
                    </a:lnTo>
                    <a:lnTo>
                      <a:pt x="275374" y="86410"/>
                    </a:lnTo>
                    <a:lnTo>
                      <a:pt x="273939" y="93853"/>
                    </a:lnTo>
                    <a:lnTo>
                      <a:pt x="275361" y="101295"/>
                    </a:lnTo>
                    <a:lnTo>
                      <a:pt x="279349" y="107111"/>
                    </a:lnTo>
                    <a:lnTo>
                      <a:pt x="285457" y="110909"/>
                    </a:lnTo>
                    <a:lnTo>
                      <a:pt x="293243" y="112268"/>
                    </a:lnTo>
                    <a:lnTo>
                      <a:pt x="334594" y="112229"/>
                    </a:lnTo>
                    <a:lnTo>
                      <a:pt x="363220" y="112395"/>
                    </a:lnTo>
                    <a:lnTo>
                      <a:pt x="373380" y="112649"/>
                    </a:lnTo>
                    <a:lnTo>
                      <a:pt x="374142" y="112191"/>
                    </a:lnTo>
                    <a:lnTo>
                      <a:pt x="379984" y="108712"/>
                    </a:lnTo>
                    <a:lnTo>
                      <a:pt x="384810" y="99695"/>
                    </a:lnTo>
                    <a:lnTo>
                      <a:pt x="391058" y="88125"/>
                    </a:lnTo>
                    <a:lnTo>
                      <a:pt x="397421" y="76606"/>
                    </a:lnTo>
                    <a:lnTo>
                      <a:pt x="410337" y="53594"/>
                    </a:lnTo>
                    <a:lnTo>
                      <a:pt x="411099" y="53594"/>
                    </a:lnTo>
                    <a:lnTo>
                      <a:pt x="410972" y="53975"/>
                    </a:lnTo>
                    <a:lnTo>
                      <a:pt x="410845" y="55118"/>
                    </a:lnTo>
                    <a:lnTo>
                      <a:pt x="399046" y="96151"/>
                    </a:lnTo>
                    <a:lnTo>
                      <a:pt x="371856" y="123698"/>
                    </a:lnTo>
                    <a:lnTo>
                      <a:pt x="369189" y="123698"/>
                    </a:lnTo>
                    <a:lnTo>
                      <a:pt x="369189" y="197358"/>
                    </a:lnTo>
                    <a:lnTo>
                      <a:pt x="366268" y="205359"/>
                    </a:lnTo>
                    <a:lnTo>
                      <a:pt x="363474" y="212598"/>
                    </a:lnTo>
                    <a:lnTo>
                      <a:pt x="360172" y="220980"/>
                    </a:lnTo>
                    <a:lnTo>
                      <a:pt x="339471" y="168402"/>
                    </a:lnTo>
                    <a:lnTo>
                      <a:pt x="358521" y="168402"/>
                    </a:lnTo>
                    <a:lnTo>
                      <a:pt x="352552" y="173736"/>
                    </a:lnTo>
                    <a:lnTo>
                      <a:pt x="349758" y="179832"/>
                    </a:lnTo>
                    <a:lnTo>
                      <a:pt x="352552" y="187198"/>
                    </a:lnTo>
                    <a:lnTo>
                      <a:pt x="355346" y="194691"/>
                    </a:lnTo>
                    <a:lnTo>
                      <a:pt x="361315" y="197358"/>
                    </a:lnTo>
                    <a:lnTo>
                      <a:pt x="369189" y="197358"/>
                    </a:lnTo>
                    <a:lnTo>
                      <a:pt x="369189" y="123698"/>
                    </a:lnTo>
                    <a:lnTo>
                      <a:pt x="307467" y="123444"/>
                    </a:lnTo>
                    <a:lnTo>
                      <a:pt x="296468" y="126085"/>
                    </a:lnTo>
                    <a:lnTo>
                      <a:pt x="288582" y="133019"/>
                    </a:lnTo>
                    <a:lnTo>
                      <a:pt x="284873" y="142786"/>
                    </a:lnTo>
                    <a:lnTo>
                      <a:pt x="286385" y="153924"/>
                    </a:lnTo>
                    <a:lnTo>
                      <a:pt x="336677" y="281559"/>
                    </a:lnTo>
                    <a:lnTo>
                      <a:pt x="356997" y="295579"/>
                    </a:lnTo>
                    <a:lnTo>
                      <a:pt x="365772" y="293865"/>
                    </a:lnTo>
                    <a:lnTo>
                      <a:pt x="373049" y="289077"/>
                    </a:lnTo>
                    <a:lnTo>
                      <a:pt x="377736" y="282079"/>
                    </a:lnTo>
                    <a:lnTo>
                      <a:pt x="379450" y="273735"/>
                    </a:lnTo>
                    <a:lnTo>
                      <a:pt x="377825" y="264922"/>
                    </a:lnTo>
                    <a:lnTo>
                      <a:pt x="376047" y="260350"/>
                    </a:lnTo>
                    <a:lnTo>
                      <a:pt x="374142" y="255905"/>
                    </a:lnTo>
                    <a:lnTo>
                      <a:pt x="372491" y="251206"/>
                    </a:lnTo>
                    <a:lnTo>
                      <a:pt x="371983" y="249936"/>
                    </a:lnTo>
                    <a:lnTo>
                      <a:pt x="371983" y="248158"/>
                    </a:lnTo>
                    <a:lnTo>
                      <a:pt x="372491" y="246761"/>
                    </a:lnTo>
                    <a:lnTo>
                      <a:pt x="376910" y="235051"/>
                    </a:lnTo>
                    <a:lnTo>
                      <a:pt x="382282" y="220980"/>
                    </a:lnTo>
                    <a:lnTo>
                      <a:pt x="390398" y="199771"/>
                    </a:lnTo>
                    <a:lnTo>
                      <a:pt x="391033" y="197866"/>
                    </a:lnTo>
                    <a:lnTo>
                      <a:pt x="392049" y="196977"/>
                    </a:lnTo>
                    <a:lnTo>
                      <a:pt x="448818" y="196977"/>
                    </a:lnTo>
                    <a:lnTo>
                      <a:pt x="449834" y="197866"/>
                    </a:lnTo>
                    <a:lnTo>
                      <a:pt x="450507" y="200025"/>
                    </a:lnTo>
                    <a:lnTo>
                      <a:pt x="452120" y="204724"/>
                    </a:lnTo>
                    <a:lnTo>
                      <a:pt x="454152" y="209423"/>
                    </a:lnTo>
                    <a:lnTo>
                      <a:pt x="455930" y="214249"/>
                    </a:lnTo>
                    <a:lnTo>
                      <a:pt x="462915" y="232613"/>
                    </a:lnTo>
                    <a:lnTo>
                      <a:pt x="476999" y="269240"/>
                    </a:lnTo>
                    <a:lnTo>
                      <a:pt x="485521" y="291465"/>
                    </a:lnTo>
                    <a:lnTo>
                      <a:pt x="487807" y="294513"/>
                    </a:lnTo>
                    <a:lnTo>
                      <a:pt x="495808" y="296164"/>
                    </a:lnTo>
                    <a:lnTo>
                      <a:pt x="499364" y="295275"/>
                    </a:lnTo>
                    <a:lnTo>
                      <a:pt x="501904" y="292227"/>
                    </a:lnTo>
                    <a:lnTo>
                      <a:pt x="504825" y="288798"/>
                    </a:lnTo>
                    <a:lnTo>
                      <a:pt x="505079" y="284988"/>
                    </a:lnTo>
                    <a:lnTo>
                      <a:pt x="503428" y="280797"/>
                    </a:lnTo>
                    <a:lnTo>
                      <a:pt x="488073" y="241046"/>
                    </a:lnTo>
                    <a:lnTo>
                      <a:pt x="472821" y="201295"/>
                    </a:lnTo>
                    <a:lnTo>
                      <a:pt x="472313" y="200025"/>
                    </a:lnTo>
                    <a:lnTo>
                      <a:pt x="471551" y="197485"/>
                    </a:lnTo>
                    <a:lnTo>
                      <a:pt x="474954" y="196977"/>
                    </a:lnTo>
                    <a:lnTo>
                      <a:pt x="483489" y="195707"/>
                    </a:lnTo>
                    <a:lnTo>
                      <a:pt x="487299" y="192532"/>
                    </a:lnTo>
                    <a:lnTo>
                      <a:pt x="489204" y="183007"/>
                    </a:lnTo>
                    <a:lnTo>
                      <a:pt x="492048" y="168402"/>
                    </a:lnTo>
                    <a:lnTo>
                      <a:pt x="492442" y="166370"/>
                    </a:lnTo>
                    <a:lnTo>
                      <a:pt x="517398" y="38481"/>
                    </a:lnTo>
                    <a:lnTo>
                      <a:pt x="519176" y="29464"/>
                    </a:lnTo>
                    <a:close/>
                  </a:path>
                </a:pathLst>
              </a:custGeom>
              <a:solidFill>
                <a:srgbClr val="000000"/>
              </a:solidFill>
            </p:spPr>
            <p:txBody>
              <a:bodyPr wrap="square" lIns="0" tIns="0" rIns="0" bIns="0" rtlCol="0"/>
              <a:lstStyle/>
              <a:p>
                <a:endParaRPr/>
              </a:p>
            </p:txBody>
          </p:sp>
          <p:pic>
            <p:nvPicPr>
              <p:cNvPr id="101" name="object 101"/>
              <p:cNvPicPr/>
              <p:nvPr/>
            </p:nvPicPr>
            <p:blipFill>
              <a:blip r:embed="rId25" cstate="print"/>
              <a:stretch>
                <a:fillRect/>
              </a:stretch>
            </p:blipFill>
            <p:spPr>
              <a:xfrm>
                <a:off x="9250680" y="4081510"/>
                <a:ext cx="316992" cy="175021"/>
              </a:xfrm>
              <a:prstGeom prst="rect">
                <a:avLst/>
              </a:prstGeom>
            </p:spPr>
          </p:pic>
          <p:pic>
            <p:nvPicPr>
              <p:cNvPr id="102" name="object 102"/>
              <p:cNvPicPr/>
              <p:nvPr/>
            </p:nvPicPr>
            <p:blipFill>
              <a:blip r:embed="rId26" cstate="print"/>
              <a:stretch>
                <a:fillRect/>
              </a:stretch>
            </p:blipFill>
            <p:spPr>
              <a:xfrm>
                <a:off x="9400159" y="4117340"/>
                <a:ext cx="48641" cy="31115"/>
              </a:xfrm>
              <a:prstGeom prst="rect">
                <a:avLst/>
              </a:prstGeom>
            </p:spPr>
          </p:pic>
          <p:pic>
            <p:nvPicPr>
              <p:cNvPr id="103" name="object 103"/>
              <p:cNvPicPr/>
              <p:nvPr/>
            </p:nvPicPr>
            <p:blipFill>
              <a:blip r:embed="rId27" cstate="print"/>
              <a:stretch>
                <a:fillRect/>
              </a:stretch>
            </p:blipFill>
            <p:spPr>
              <a:xfrm>
                <a:off x="9346692" y="4119245"/>
                <a:ext cx="89788" cy="29463"/>
              </a:xfrm>
              <a:prstGeom prst="rect">
                <a:avLst/>
              </a:prstGeom>
            </p:spPr>
          </p:pic>
        </p:grpSp>
        <p:sp>
          <p:nvSpPr>
            <p:cNvPr id="104" name="object 104"/>
            <p:cNvSpPr txBox="1"/>
            <p:nvPr/>
          </p:nvSpPr>
          <p:spPr>
            <a:xfrm>
              <a:off x="10380143" y="2693048"/>
              <a:ext cx="868044" cy="512445"/>
            </a:xfrm>
            <a:prstGeom prst="rect">
              <a:avLst/>
            </a:prstGeom>
          </p:spPr>
          <p:txBody>
            <a:bodyPr vert="horz" wrap="square" lIns="0" tIns="13335" rIns="0" bIns="0" rtlCol="0">
              <a:spAutoFit/>
            </a:bodyPr>
            <a:lstStyle/>
            <a:p>
              <a:pPr marL="12700" marR="5080" indent="1270" algn="ctr">
                <a:lnSpc>
                  <a:spcPct val="99700"/>
                </a:lnSpc>
                <a:spcBef>
                  <a:spcPts val="105"/>
                </a:spcBef>
              </a:pPr>
              <a:r>
                <a:rPr sz="800" b="1" spc="-35" dirty="0">
                  <a:latin typeface="Verdana"/>
                  <a:cs typeface="Verdana"/>
                </a:rPr>
                <a:t>Visa </a:t>
              </a:r>
              <a:r>
                <a:rPr sz="800" b="1" spc="-30" dirty="0">
                  <a:latin typeface="Verdana"/>
                  <a:cs typeface="Verdana"/>
                </a:rPr>
                <a:t> </a:t>
              </a:r>
              <a:r>
                <a:rPr sz="800" b="1" spc="5" dirty="0">
                  <a:latin typeface="Verdana"/>
                  <a:cs typeface="Verdana"/>
                </a:rPr>
                <a:t>C</a:t>
              </a:r>
              <a:r>
                <a:rPr sz="800" b="1" spc="-20" dirty="0">
                  <a:latin typeface="Verdana"/>
                  <a:cs typeface="Verdana"/>
                </a:rPr>
                <a:t>ou</a:t>
              </a:r>
              <a:r>
                <a:rPr sz="800" b="1" spc="-30" dirty="0">
                  <a:latin typeface="Verdana"/>
                  <a:cs typeface="Verdana"/>
                </a:rPr>
                <a:t>n</a:t>
              </a:r>
              <a:r>
                <a:rPr sz="800" b="1" spc="-50" dirty="0">
                  <a:latin typeface="Verdana"/>
                  <a:cs typeface="Verdana"/>
                </a:rPr>
                <a:t>s</a:t>
              </a:r>
              <a:r>
                <a:rPr sz="800" b="1" spc="-30" dirty="0">
                  <a:latin typeface="Verdana"/>
                  <a:cs typeface="Verdana"/>
                </a:rPr>
                <a:t>e</a:t>
              </a:r>
              <a:r>
                <a:rPr sz="800" b="1" spc="-40" dirty="0">
                  <a:latin typeface="Verdana"/>
                  <a:cs typeface="Verdana"/>
                </a:rPr>
                <a:t>lli</a:t>
              </a:r>
              <a:r>
                <a:rPr sz="800" b="1" spc="-20" dirty="0">
                  <a:latin typeface="Verdana"/>
                  <a:cs typeface="Verdana"/>
                </a:rPr>
                <a:t>n</a:t>
              </a:r>
              <a:r>
                <a:rPr sz="800" b="1" spc="5" dirty="0">
                  <a:latin typeface="Verdana"/>
                  <a:cs typeface="Verdana"/>
                </a:rPr>
                <a:t>g</a:t>
              </a:r>
              <a:r>
                <a:rPr sz="800" b="1" spc="-85" dirty="0">
                  <a:latin typeface="Verdana"/>
                  <a:cs typeface="Verdana"/>
                </a:rPr>
                <a:t> </a:t>
              </a:r>
              <a:r>
                <a:rPr sz="800" b="1" spc="-65" dirty="0">
                  <a:latin typeface="Verdana"/>
                  <a:cs typeface="Verdana"/>
                </a:rPr>
                <a:t>&amp;  </a:t>
              </a:r>
              <a:r>
                <a:rPr sz="800" b="1" spc="-10" dirty="0">
                  <a:latin typeface="Verdana"/>
                  <a:cs typeface="Verdana"/>
                </a:rPr>
                <a:t>Doc</a:t>
              </a:r>
              <a:r>
                <a:rPr sz="800" b="1" spc="-20" dirty="0">
                  <a:latin typeface="Verdana"/>
                  <a:cs typeface="Verdana"/>
                </a:rPr>
                <a:t>umen</a:t>
              </a:r>
              <a:r>
                <a:rPr sz="800" b="1" spc="-25" dirty="0">
                  <a:latin typeface="Verdana"/>
                  <a:cs typeface="Verdana"/>
                </a:rPr>
                <a:t>t</a:t>
              </a:r>
              <a:r>
                <a:rPr sz="800" b="1" spc="-45" dirty="0">
                  <a:latin typeface="Verdana"/>
                  <a:cs typeface="Verdana"/>
                </a:rPr>
                <a:t>a</a:t>
              </a:r>
              <a:r>
                <a:rPr sz="800" b="1" spc="-30" dirty="0">
                  <a:latin typeface="Verdana"/>
                  <a:cs typeface="Verdana"/>
                </a:rPr>
                <a:t>t</a:t>
              </a:r>
              <a:r>
                <a:rPr sz="800" b="1" spc="-25" dirty="0">
                  <a:latin typeface="Verdana"/>
                  <a:cs typeface="Verdana"/>
                </a:rPr>
                <a:t>i</a:t>
              </a:r>
              <a:r>
                <a:rPr sz="800" b="1" spc="-15" dirty="0">
                  <a:latin typeface="Verdana"/>
                  <a:cs typeface="Verdana"/>
                </a:rPr>
                <a:t>on  </a:t>
              </a:r>
              <a:r>
                <a:rPr sz="800" b="1" spc="-35" dirty="0">
                  <a:latin typeface="Verdana"/>
                  <a:cs typeface="Verdana"/>
                </a:rPr>
                <a:t>Review</a:t>
              </a:r>
              <a:endParaRPr sz="800" dirty="0">
                <a:latin typeface="Verdana"/>
                <a:cs typeface="Verdana"/>
              </a:endParaRPr>
            </a:p>
          </p:txBody>
        </p:sp>
      </p:grpSp>
      <p:grpSp>
        <p:nvGrpSpPr>
          <p:cNvPr id="151" name="object 151"/>
          <p:cNvGrpSpPr/>
          <p:nvPr/>
        </p:nvGrpSpPr>
        <p:grpSpPr>
          <a:xfrm>
            <a:off x="8871307" y="1714474"/>
            <a:ext cx="1175385" cy="1679575"/>
            <a:chOff x="10151364" y="3569208"/>
            <a:chExt cx="1175385" cy="1679575"/>
          </a:xfrm>
        </p:grpSpPr>
        <p:sp>
          <p:nvSpPr>
            <p:cNvPr id="152" name="object 152"/>
            <p:cNvSpPr/>
            <p:nvPr/>
          </p:nvSpPr>
          <p:spPr>
            <a:xfrm>
              <a:off x="10151364" y="3741420"/>
              <a:ext cx="1175385" cy="1507490"/>
            </a:xfrm>
            <a:custGeom>
              <a:avLst/>
              <a:gdLst/>
              <a:ahLst/>
              <a:cxnLst/>
              <a:rect l="l" t="t" r="r" b="b"/>
              <a:pathLst>
                <a:path w="1175384" h="1507489">
                  <a:moveTo>
                    <a:pt x="952245" y="0"/>
                  </a:moveTo>
                  <a:lnTo>
                    <a:pt x="222630" y="0"/>
                  </a:lnTo>
                  <a:lnTo>
                    <a:pt x="177805" y="4529"/>
                  </a:lnTo>
                  <a:lnTo>
                    <a:pt x="136034" y="17516"/>
                  </a:lnTo>
                  <a:lnTo>
                    <a:pt x="98220" y="38060"/>
                  </a:lnTo>
                  <a:lnTo>
                    <a:pt x="65262" y="65262"/>
                  </a:lnTo>
                  <a:lnTo>
                    <a:pt x="38060" y="98220"/>
                  </a:lnTo>
                  <a:lnTo>
                    <a:pt x="17516" y="136034"/>
                  </a:lnTo>
                  <a:lnTo>
                    <a:pt x="4529" y="177805"/>
                  </a:lnTo>
                  <a:lnTo>
                    <a:pt x="0" y="222630"/>
                  </a:lnTo>
                  <a:lnTo>
                    <a:pt x="0" y="1284477"/>
                  </a:lnTo>
                  <a:lnTo>
                    <a:pt x="5302" y="1332849"/>
                  </a:lnTo>
                  <a:lnTo>
                    <a:pt x="20319" y="1377695"/>
                  </a:lnTo>
                  <a:lnTo>
                    <a:pt x="46371" y="1420526"/>
                  </a:lnTo>
                  <a:lnTo>
                    <a:pt x="81054" y="1456322"/>
                  </a:lnTo>
                  <a:lnTo>
                    <a:pt x="122943" y="1483656"/>
                  </a:lnTo>
                  <a:lnTo>
                    <a:pt x="170610" y="1501103"/>
                  </a:lnTo>
                  <a:lnTo>
                    <a:pt x="222630" y="1507235"/>
                  </a:lnTo>
                  <a:lnTo>
                    <a:pt x="952245" y="1507235"/>
                  </a:lnTo>
                  <a:lnTo>
                    <a:pt x="997077" y="1502701"/>
                  </a:lnTo>
                  <a:lnTo>
                    <a:pt x="1038861" y="1489700"/>
                  </a:lnTo>
                  <a:lnTo>
                    <a:pt x="1076696" y="1469135"/>
                  </a:lnTo>
                  <a:lnTo>
                    <a:pt x="1109678" y="1441910"/>
                  </a:lnTo>
                  <a:lnTo>
                    <a:pt x="1136903" y="1408928"/>
                  </a:lnTo>
                  <a:lnTo>
                    <a:pt x="1157468" y="1371093"/>
                  </a:lnTo>
                  <a:lnTo>
                    <a:pt x="1170469" y="1329309"/>
                  </a:lnTo>
                  <a:lnTo>
                    <a:pt x="1175003" y="1284477"/>
                  </a:lnTo>
                  <a:lnTo>
                    <a:pt x="1175003" y="199643"/>
                  </a:lnTo>
                  <a:lnTo>
                    <a:pt x="1173860" y="199643"/>
                  </a:lnTo>
                  <a:lnTo>
                    <a:pt x="1163977" y="153315"/>
                  </a:lnTo>
                  <a:lnTo>
                    <a:pt x="1144976" y="111078"/>
                  </a:lnTo>
                  <a:lnTo>
                    <a:pt x="1117973" y="74040"/>
                  </a:lnTo>
                  <a:lnTo>
                    <a:pt x="1084084" y="43307"/>
                  </a:lnTo>
                  <a:lnTo>
                    <a:pt x="1044422" y="19985"/>
                  </a:lnTo>
                  <a:lnTo>
                    <a:pt x="1000105" y="5180"/>
                  </a:lnTo>
                  <a:lnTo>
                    <a:pt x="952245" y="0"/>
                  </a:lnTo>
                  <a:close/>
                </a:path>
              </a:pathLst>
            </a:custGeom>
            <a:solidFill>
              <a:srgbClr val="FF3085"/>
            </a:solidFill>
          </p:spPr>
          <p:txBody>
            <a:bodyPr wrap="square" lIns="0" tIns="0" rIns="0" bIns="0" rtlCol="0"/>
            <a:lstStyle/>
            <a:p>
              <a:endParaRPr/>
            </a:p>
          </p:txBody>
        </p:sp>
        <p:pic>
          <p:nvPicPr>
            <p:cNvPr id="153" name="object 153"/>
            <p:cNvPicPr/>
            <p:nvPr/>
          </p:nvPicPr>
          <p:blipFill>
            <a:blip r:embed="rId24" cstate="print"/>
            <a:stretch>
              <a:fillRect/>
            </a:stretch>
          </p:blipFill>
          <p:spPr>
            <a:xfrm>
              <a:off x="10224516" y="3813048"/>
              <a:ext cx="1030224" cy="1362456"/>
            </a:xfrm>
            <a:prstGeom prst="rect">
              <a:avLst/>
            </a:prstGeom>
          </p:spPr>
        </p:pic>
        <p:sp>
          <p:nvSpPr>
            <p:cNvPr id="154" name="object 154"/>
            <p:cNvSpPr/>
            <p:nvPr/>
          </p:nvSpPr>
          <p:spPr>
            <a:xfrm>
              <a:off x="10267188" y="3569220"/>
              <a:ext cx="944880" cy="1564005"/>
            </a:xfrm>
            <a:custGeom>
              <a:avLst/>
              <a:gdLst/>
              <a:ahLst/>
              <a:cxnLst/>
              <a:rect l="l" t="t" r="r" b="b"/>
              <a:pathLst>
                <a:path w="944879" h="1564004">
                  <a:moveTo>
                    <a:pt x="944880" y="394449"/>
                  </a:moveTo>
                  <a:lnTo>
                    <a:pt x="936383" y="352463"/>
                  </a:lnTo>
                  <a:lnTo>
                    <a:pt x="913231" y="318147"/>
                  </a:lnTo>
                  <a:lnTo>
                    <a:pt x="878916" y="294995"/>
                  </a:lnTo>
                  <a:lnTo>
                    <a:pt x="836930" y="286499"/>
                  </a:lnTo>
                  <a:lnTo>
                    <a:pt x="670483" y="286499"/>
                  </a:lnTo>
                  <a:lnTo>
                    <a:pt x="671880" y="282003"/>
                  </a:lnTo>
                  <a:lnTo>
                    <a:pt x="676656" y="234683"/>
                  </a:lnTo>
                  <a:lnTo>
                    <a:pt x="671880" y="187375"/>
                  </a:lnTo>
                  <a:lnTo>
                    <a:pt x="658215" y="143319"/>
                  </a:lnTo>
                  <a:lnTo>
                    <a:pt x="636574" y="103441"/>
                  </a:lnTo>
                  <a:lnTo>
                    <a:pt x="607923" y="68719"/>
                  </a:lnTo>
                  <a:lnTo>
                    <a:pt x="573201" y="40068"/>
                  </a:lnTo>
                  <a:lnTo>
                    <a:pt x="533323" y="18427"/>
                  </a:lnTo>
                  <a:lnTo>
                    <a:pt x="489267" y="4762"/>
                  </a:lnTo>
                  <a:lnTo>
                    <a:pt x="441960" y="0"/>
                  </a:lnTo>
                  <a:lnTo>
                    <a:pt x="394639" y="4762"/>
                  </a:lnTo>
                  <a:lnTo>
                    <a:pt x="350583" y="18427"/>
                  </a:lnTo>
                  <a:lnTo>
                    <a:pt x="310705" y="40068"/>
                  </a:lnTo>
                  <a:lnTo>
                    <a:pt x="275983" y="68719"/>
                  </a:lnTo>
                  <a:lnTo>
                    <a:pt x="247332" y="103441"/>
                  </a:lnTo>
                  <a:lnTo>
                    <a:pt x="225691" y="143319"/>
                  </a:lnTo>
                  <a:lnTo>
                    <a:pt x="212026" y="187375"/>
                  </a:lnTo>
                  <a:lnTo>
                    <a:pt x="207264" y="234683"/>
                  </a:lnTo>
                  <a:lnTo>
                    <a:pt x="212026" y="282003"/>
                  </a:lnTo>
                  <a:lnTo>
                    <a:pt x="213410" y="286499"/>
                  </a:lnTo>
                  <a:lnTo>
                    <a:pt x="107950" y="286499"/>
                  </a:lnTo>
                  <a:lnTo>
                    <a:pt x="65951" y="294995"/>
                  </a:lnTo>
                  <a:lnTo>
                    <a:pt x="31635" y="318147"/>
                  </a:lnTo>
                  <a:lnTo>
                    <a:pt x="8483" y="352463"/>
                  </a:lnTo>
                  <a:lnTo>
                    <a:pt x="0" y="394449"/>
                  </a:lnTo>
                  <a:lnTo>
                    <a:pt x="0" y="1455661"/>
                  </a:lnTo>
                  <a:lnTo>
                    <a:pt x="8483" y="1497660"/>
                  </a:lnTo>
                  <a:lnTo>
                    <a:pt x="31635" y="1531975"/>
                  </a:lnTo>
                  <a:lnTo>
                    <a:pt x="65951" y="1555127"/>
                  </a:lnTo>
                  <a:lnTo>
                    <a:pt x="107950" y="1563611"/>
                  </a:lnTo>
                  <a:lnTo>
                    <a:pt x="836930" y="1563611"/>
                  </a:lnTo>
                  <a:lnTo>
                    <a:pt x="878916" y="1555127"/>
                  </a:lnTo>
                  <a:lnTo>
                    <a:pt x="913231" y="1531975"/>
                  </a:lnTo>
                  <a:lnTo>
                    <a:pt x="936383" y="1497660"/>
                  </a:lnTo>
                  <a:lnTo>
                    <a:pt x="944880" y="1455661"/>
                  </a:lnTo>
                  <a:lnTo>
                    <a:pt x="944880" y="394449"/>
                  </a:lnTo>
                  <a:close/>
                </a:path>
              </a:pathLst>
            </a:custGeom>
            <a:solidFill>
              <a:srgbClr val="FFFFFF"/>
            </a:solidFill>
          </p:spPr>
          <p:txBody>
            <a:bodyPr wrap="square" lIns="0" tIns="0" rIns="0" bIns="0" rtlCol="0"/>
            <a:lstStyle/>
            <a:p>
              <a:endParaRPr/>
            </a:p>
          </p:txBody>
        </p:sp>
        <p:sp>
          <p:nvSpPr>
            <p:cNvPr id="155" name="object 155"/>
            <p:cNvSpPr/>
            <p:nvPr/>
          </p:nvSpPr>
          <p:spPr>
            <a:xfrm>
              <a:off x="10528537" y="3623420"/>
              <a:ext cx="361315" cy="361315"/>
            </a:xfrm>
            <a:custGeom>
              <a:avLst/>
              <a:gdLst/>
              <a:ahLst/>
              <a:cxnLst/>
              <a:rect l="l" t="t" r="r" b="b"/>
              <a:pathLst>
                <a:path w="361315" h="361314">
                  <a:moveTo>
                    <a:pt x="204308" y="92"/>
                  </a:moveTo>
                  <a:lnTo>
                    <a:pt x="157130" y="0"/>
                  </a:lnTo>
                  <a:lnTo>
                    <a:pt x="109999" y="12717"/>
                  </a:lnTo>
                  <a:lnTo>
                    <a:pt x="67947" y="37464"/>
                  </a:lnTo>
                  <a:lnTo>
                    <a:pt x="34993" y="71212"/>
                  </a:lnTo>
                  <a:lnTo>
                    <a:pt x="12066" y="111697"/>
                  </a:lnTo>
                  <a:lnTo>
                    <a:pt x="92" y="156659"/>
                  </a:lnTo>
                  <a:lnTo>
                    <a:pt x="0" y="203837"/>
                  </a:lnTo>
                  <a:lnTo>
                    <a:pt x="12717" y="250969"/>
                  </a:lnTo>
                  <a:lnTo>
                    <a:pt x="37464" y="293020"/>
                  </a:lnTo>
                  <a:lnTo>
                    <a:pt x="71212" y="325974"/>
                  </a:lnTo>
                  <a:lnTo>
                    <a:pt x="111697" y="348901"/>
                  </a:lnTo>
                  <a:lnTo>
                    <a:pt x="156659" y="360875"/>
                  </a:lnTo>
                  <a:lnTo>
                    <a:pt x="203837" y="360968"/>
                  </a:lnTo>
                  <a:lnTo>
                    <a:pt x="250969" y="348251"/>
                  </a:lnTo>
                  <a:lnTo>
                    <a:pt x="293020" y="323503"/>
                  </a:lnTo>
                  <a:lnTo>
                    <a:pt x="325974" y="289755"/>
                  </a:lnTo>
                  <a:lnTo>
                    <a:pt x="348901" y="249270"/>
                  </a:lnTo>
                  <a:lnTo>
                    <a:pt x="360875" y="204308"/>
                  </a:lnTo>
                  <a:lnTo>
                    <a:pt x="360968" y="157130"/>
                  </a:lnTo>
                  <a:lnTo>
                    <a:pt x="348251" y="109999"/>
                  </a:lnTo>
                  <a:lnTo>
                    <a:pt x="323503" y="67947"/>
                  </a:lnTo>
                  <a:lnTo>
                    <a:pt x="289755" y="34993"/>
                  </a:lnTo>
                  <a:lnTo>
                    <a:pt x="249270" y="12066"/>
                  </a:lnTo>
                  <a:lnTo>
                    <a:pt x="204308" y="92"/>
                  </a:lnTo>
                  <a:close/>
                </a:path>
              </a:pathLst>
            </a:custGeom>
            <a:solidFill>
              <a:srgbClr val="FF3085"/>
            </a:solidFill>
          </p:spPr>
          <p:txBody>
            <a:bodyPr wrap="square" lIns="0" tIns="0" rIns="0" bIns="0" rtlCol="0"/>
            <a:lstStyle/>
            <a:p>
              <a:endParaRPr/>
            </a:p>
          </p:txBody>
        </p:sp>
      </p:grpSp>
      <p:grpSp>
        <p:nvGrpSpPr>
          <p:cNvPr id="6" name="Group 5">
            <a:extLst>
              <a:ext uri="{FF2B5EF4-FFF2-40B4-BE49-F238E27FC236}">
                <a16:creationId xmlns:a16="http://schemas.microsoft.com/office/drawing/2014/main" id="{55D2E43E-56A2-0F9C-3F24-12351C45CEAF}"/>
              </a:ext>
            </a:extLst>
          </p:cNvPr>
          <p:cNvGrpSpPr/>
          <p:nvPr/>
        </p:nvGrpSpPr>
        <p:grpSpPr>
          <a:xfrm>
            <a:off x="997827" y="2207674"/>
            <a:ext cx="8833010" cy="3041372"/>
            <a:chOff x="997827" y="2207674"/>
            <a:chExt cx="8833010" cy="3041372"/>
          </a:xfrm>
        </p:grpSpPr>
        <p:sp>
          <p:nvSpPr>
            <p:cNvPr id="89" name="object 89"/>
            <p:cNvSpPr txBox="1"/>
            <p:nvPr/>
          </p:nvSpPr>
          <p:spPr>
            <a:xfrm>
              <a:off x="997827" y="2860711"/>
              <a:ext cx="646430" cy="390525"/>
            </a:xfrm>
            <a:prstGeom prst="rect">
              <a:avLst/>
            </a:prstGeom>
          </p:spPr>
          <p:txBody>
            <a:bodyPr vert="horz" wrap="square" lIns="0" tIns="13970" rIns="0" bIns="0" rtlCol="0">
              <a:spAutoFit/>
            </a:bodyPr>
            <a:lstStyle/>
            <a:p>
              <a:pPr marL="12700" marR="5080" indent="95885">
                <a:lnSpc>
                  <a:spcPct val="99400"/>
                </a:lnSpc>
                <a:spcBef>
                  <a:spcPts val="110"/>
                </a:spcBef>
              </a:pPr>
              <a:r>
                <a:rPr sz="800" b="1" spc="-25" dirty="0">
                  <a:latin typeface="Verdana"/>
                  <a:cs typeface="Verdana"/>
                </a:rPr>
                <a:t>Student </a:t>
              </a:r>
              <a:r>
                <a:rPr sz="800" b="1" spc="-20" dirty="0">
                  <a:latin typeface="Verdana"/>
                  <a:cs typeface="Verdana"/>
                </a:rPr>
                <a:t> </a:t>
              </a:r>
              <a:r>
                <a:rPr sz="800" b="1" spc="-25" dirty="0">
                  <a:latin typeface="Verdana"/>
                  <a:cs typeface="Verdana"/>
                </a:rPr>
                <a:t>Application </a:t>
              </a:r>
              <a:r>
                <a:rPr sz="800" b="1" spc="-260" dirty="0">
                  <a:latin typeface="Verdana"/>
                  <a:cs typeface="Verdana"/>
                </a:rPr>
                <a:t> </a:t>
              </a:r>
              <a:r>
                <a:rPr sz="800" b="1" spc="-60" dirty="0">
                  <a:latin typeface="Verdana"/>
                  <a:cs typeface="Verdana"/>
                </a:rPr>
                <a:t>S</a:t>
              </a:r>
              <a:r>
                <a:rPr sz="800" b="1" spc="-15" dirty="0">
                  <a:latin typeface="Verdana"/>
                  <a:cs typeface="Verdana"/>
                </a:rPr>
                <a:t>u</a:t>
              </a:r>
              <a:r>
                <a:rPr sz="800" b="1" spc="-20" dirty="0">
                  <a:latin typeface="Verdana"/>
                  <a:cs typeface="Verdana"/>
                </a:rPr>
                <a:t>b</a:t>
              </a:r>
              <a:r>
                <a:rPr sz="800" b="1" spc="-10" dirty="0">
                  <a:latin typeface="Verdana"/>
                  <a:cs typeface="Verdana"/>
                </a:rPr>
                <a:t>m</a:t>
              </a:r>
              <a:r>
                <a:rPr sz="800" b="1" spc="-40" dirty="0">
                  <a:latin typeface="Verdana"/>
                  <a:cs typeface="Verdana"/>
                </a:rPr>
                <a:t>is</a:t>
              </a:r>
              <a:r>
                <a:rPr sz="800" b="1" spc="-50" dirty="0">
                  <a:latin typeface="Verdana"/>
                  <a:cs typeface="Verdana"/>
                </a:rPr>
                <a:t>s</a:t>
              </a:r>
              <a:r>
                <a:rPr sz="800" b="1" spc="-25" dirty="0">
                  <a:latin typeface="Verdana"/>
                  <a:cs typeface="Verdana"/>
                </a:rPr>
                <a:t>ion</a:t>
              </a:r>
              <a:endParaRPr sz="800" dirty="0">
                <a:latin typeface="Verdana"/>
                <a:cs typeface="Verdana"/>
              </a:endParaRPr>
            </a:p>
          </p:txBody>
        </p:sp>
        <p:sp>
          <p:nvSpPr>
            <p:cNvPr id="90" name="object 90"/>
            <p:cNvSpPr txBox="1"/>
            <p:nvPr/>
          </p:nvSpPr>
          <p:spPr>
            <a:xfrm>
              <a:off x="2397165" y="2967694"/>
              <a:ext cx="524510" cy="268605"/>
            </a:xfrm>
            <a:prstGeom prst="rect">
              <a:avLst/>
            </a:prstGeom>
          </p:spPr>
          <p:txBody>
            <a:bodyPr vert="horz" wrap="square" lIns="0" tIns="17780" rIns="0" bIns="0" rtlCol="0">
              <a:spAutoFit/>
            </a:bodyPr>
            <a:lstStyle/>
            <a:p>
              <a:pPr marL="93345" marR="5080" indent="-81280">
                <a:lnSpc>
                  <a:spcPts val="950"/>
                </a:lnSpc>
                <a:spcBef>
                  <a:spcPts val="140"/>
                </a:spcBef>
              </a:pPr>
              <a:r>
                <a:rPr sz="800" b="1" spc="-30" dirty="0">
                  <a:latin typeface="Verdana"/>
                  <a:cs typeface="Verdana"/>
                </a:rPr>
                <a:t>El</a:t>
              </a:r>
              <a:r>
                <a:rPr sz="800" b="1" spc="-25" dirty="0">
                  <a:latin typeface="Verdana"/>
                  <a:cs typeface="Verdana"/>
                </a:rPr>
                <a:t>i</a:t>
              </a:r>
              <a:r>
                <a:rPr sz="800" b="1" spc="-10" dirty="0">
                  <a:latin typeface="Verdana"/>
                  <a:cs typeface="Verdana"/>
                </a:rPr>
                <a:t>gi</a:t>
              </a:r>
              <a:r>
                <a:rPr sz="800" b="1" spc="-20" dirty="0">
                  <a:latin typeface="Verdana"/>
                  <a:cs typeface="Verdana"/>
                </a:rPr>
                <a:t>b</a:t>
              </a:r>
              <a:r>
                <a:rPr sz="800" b="1" spc="-35" dirty="0">
                  <a:latin typeface="Verdana"/>
                  <a:cs typeface="Verdana"/>
                </a:rPr>
                <a:t>i</a:t>
              </a:r>
              <a:r>
                <a:rPr sz="800" b="1" spc="-40" dirty="0">
                  <a:latin typeface="Verdana"/>
                  <a:cs typeface="Verdana"/>
                </a:rPr>
                <a:t>l</a:t>
              </a:r>
              <a:r>
                <a:rPr sz="800" b="1" spc="-20" dirty="0">
                  <a:latin typeface="Verdana"/>
                  <a:cs typeface="Verdana"/>
                </a:rPr>
                <a:t>i</a:t>
              </a:r>
              <a:r>
                <a:rPr sz="800" b="1" spc="-35" dirty="0">
                  <a:latin typeface="Verdana"/>
                  <a:cs typeface="Verdana"/>
                </a:rPr>
                <a:t>t</a:t>
              </a:r>
              <a:r>
                <a:rPr sz="800" b="1" spc="-30" dirty="0">
                  <a:latin typeface="Verdana"/>
                  <a:cs typeface="Verdana"/>
                </a:rPr>
                <a:t>y  </a:t>
              </a:r>
              <a:r>
                <a:rPr sz="800" b="1" spc="-10" dirty="0">
                  <a:latin typeface="Verdana"/>
                  <a:cs typeface="Verdana"/>
                </a:rPr>
                <a:t>Check</a:t>
              </a:r>
              <a:endParaRPr sz="800" dirty="0">
                <a:latin typeface="Verdana"/>
                <a:cs typeface="Verdana"/>
              </a:endParaRPr>
            </a:p>
          </p:txBody>
        </p:sp>
        <p:sp>
          <p:nvSpPr>
            <p:cNvPr id="91" name="object 91"/>
            <p:cNvSpPr txBox="1"/>
            <p:nvPr/>
          </p:nvSpPr>
          <p:spPr>
            <a:xfrm>
              <a:off x="3827548" y="2952749"/>
              <a:ext cx="411480" cy="268605"/>
            </a:xfrm>
            <a:prstGeom prst="rect">
              <a:avLst/>
            </a:prstGeom>
          </p:spPr>
          <p:txBody>
            <a:bodyPr vert="horz" wrap="square" lIns="0" tIns="17780" rIns="0" bIns="0" rtlCol="0">
              <a:spAutoFit/>
            </a:bodyPr>
            <a:lstStyle/>
            <a:p>
              <a:pPr marL="36830" marR="5080" indent="-24765">
                <a:lnSpc>
                  <a:spcPts val="950"/>
                </a:lnSpc>
                <a:spcBef>
                  <a:spcPts val="140"/>
                </a:spcBef>
              </a:pPr>
              <a:r>
                <a:rPr sz="800" b="1" spc="-5" dirty="0">
                  <a:latin typeface="Verdana"/>
                  <a:cs typeface="Verdana"/>
                </a:rPr>
                <a:t>Q</a:t>
              </a:r>
              <a:r>
                <a:rPr sz="800" b="1" spc="-30" dirty="0">
                  <a:latin typeface="Verdana"/>
                  <a:cs typeface="Verdana"/>
                </a:rPr>
                <a:t>u</a:t>
              </a:r>
              <a:r>
                <a:rPr sz="800" b="1" spc="-35" dirty="0">
                  <a:latin typeface="Verdana"/>
                  <a:cs typeface="Verdana"/>
                </a:rPr>
                <a:t>al</a:t>
              </a:r>
              <a:r>
                <a:rPr sz="800" b="1" spc="-40" dirty="0">
                  <a:latin typeface="Verdana"/>
                  <a:cs typeface="Verdana"/>
                </a:rPr>
                <a:t>i</a:t>
              </a:r>
              <a:r>
                <a:rPr sz="800" b="1" spc="-25" dirty="0">
                  <a:latin typeface="Verdana"/>
                  <a:cs typeface="Verdana"/>
                </a:rPr>
                <a:t>ty  </a:t>
              </a:r>
              <a:r>
                <a:rPr sz="800" b="1" spc="-10" dirty="0">
                  <a:latin typeface="Verdana"/>
                  <a:cs typeface="Verdana"/>
                </a:rPr>
                <a:t>Check</a:t>
              </a:r>
              <a:endParaRPr sz="800" dirty="0">
                <a:latin typeface="Verdana"/>
                <a:cs typeface="Verdana"/>
              </a:endParaRPr>
            </a:p>
          </p:txBody>
        </p:sp>
        <p:sp>
          <p:nvSpPr>
            <p:cNvPr id="92" name="object 92"/>
            <p:cNvSpPr txBox="1"/>
            <p:nvPr/>
          </p:nvSpPr>
          <p:spPr>
            <a:xfrm>
              <a:off x="4991902" y="2832773"/>
              <a:ext cx="706755" cy="390525"/>
            </a:xfrm>
            <a:prstGeom prst="rect">
              <a:avLst/>
            </a:prstGeom>
          </p:spPr>
          <p:txBody>
            <a:bodyPr vert="horz" wrap="square" lIns="0" tIns="13970" rIns="0" bIns="0" rtlCol="0">
              <a:spAutoFit/>
            </a:bodyPr>
            <a:lstStyle/>
            <a:p>
              <a:pPr marL="12700" marR="5080" indent="33020" algn="just">
                <a:lnSpc>
                  <a:spcPct val="99400"/>
                </a:lnSpc>
                <a:spcBef>
                  <a:spcPts val="110"/>
                </a:spcBef>
              </a:pPr>
              <a:r>
                <a:rPr sz="800" b="1" spc="-25" dirty="0">
                  <a:latin typeface="Verdana"/>
                  <a:cs typeface="Verdana"/>
                </a:rPr>
                <a:t>Application </a:t>
              </a:r>
              <a:r>
                <a:rPr sz="800" b="1" spc="-265" dirty="0">
                  <a:latin typeface="Verdana"/>
                  <a:cs typeface="Verdana"/>
                </a:rPr>
                <a:t> </a:t>
              </a:r>
              <a:r>
                <a:rPr sz="800" b="1" spc="-30" dirty="0">
                  <a:latin typeface="Verdana"/>
                  <a:cs typeface="Verdana"/>
                </a:rPr>
                <a:t>Submission </a:t>
              </a:r>
              <a:r>
                <a:rPr sz="800" b="1" spc="-25" dirty="0">
                  <a:latin typeface="Verdana"/>
                  <a:cs typeface="Verdana"/>
                </a:rPr>
                <a:t> </a:t>
              </a:r>
              <a:r>
                <a:rPr sz="800" b="1" spc="-20" dirty="0">
                  <a:latin typeface="Verdana"/>
                  <a:cs typeface="Verdana"/>
                </a:rPr>
                <a:t>to</a:t>
              </a:r>
              <a:r>
                <a:rPr sz="800" b="1" spc="-50" dirty="0">
                  <a:latin typeface="Verdana"/>
                  <a:cs typeface="Verdana"/>
                </a:rPr>
                <a:t> </a:t>
              </a:r>
              <a:r>
                <a:rPr sz="800" b="1" spc="-20" dirty="0">
                  <a:latin typeface="Verdana"/>
                  <a:cs typeface="Verdana"/>
                </a:rPr>
                <a:t>Un</a:t>
              </a:r>
              <a:r>
                <a:rPr sz="800" b="1" spc="-25" dirty="0">
                  <a:latin typeface="Verdana"/>
                  <a:cs typeface="Verdana"/>
                </a:rPr>
                <a:t>i</a:t>
              </a:r>
              <a:r>
                <a:rPr sz="800" b="1" spc="-55" dirty="0">
                  <a:latin typeface="Verdana"/>
                  <a:cs typeface="Verdana"/>
                </a:rPr>
                <a:t>v</a:t>
              </a:r>
              <a:r>
                <a:rPr sz="800" b="1" spc="-30" dirty="0">
                  <a:latin typeface="Verdana"/>
                  <a:cs typeface="Verdana"/>
                </a:rPr>
                <a:t>e</a:t>
              </a:r>
              <a:r>
                <a:rPr sz="800" b="1" spc="-50" dirty="0">
                  <a:latin typeface="Verdana"/>
                  <a:cs typeface="Verdana"/>
                </a:rPr>
                <a:t>rs</a:t>
              </a:r>
              <a:r>
                <a:rPr sz="800" b="1" spc="-20" dirty="0">
                  <a:latin typeface="Verdana"/>
                  <a:cs typeface="Verdana"/>
                </a:rPr>
                <a:t>i</a:t>
              </a:r>
              <a:r>
                <a:rPr sz="800" b="1" spc="-35" dirty="0">
                  <a:latin typeface="Verdana"/>
                  <a:cs typeface="Verdana"/>
                </a:rPr>
                <a:t>t</a:t>
              </a:r>
              <a:r>
                <a:rPr sz="800" b="1" spc="-40" dirty="0">
                  <a:latin typeface="Verdana"/>
                  <a:cs typeface="Verdana"/>
                </a:rPr>
                <a:t>y</a:t>
              </a:r>
              <a:endParaRPr sz="800" dirty="0">
                <a:latin typeface="Verdana"/>
                <a:cs typeface="Verdana"/>
              </a:endParaRPr>
            </a:p>
          </p:txBody>
        </p:sp>
        <p:sp>
          <p:nvSpPr>
            <p:cNvPr id="93" name="object 93"/>
            <p:cNvSpPr txBox="1"/>
            <p:nvPr/>
          </p:nvSpPr>
          <p:spPr>
            <a:xfrm>
              <a:off x="6382934" y="2986336"/>
              <a:ext cx="648970" cy="147955"/>
            </a:xfrm>
            <a:prstGeom prst="rect">
              <a:avLst/>
            </a:prstGeom>
          </p:spPr>
          <p:txBody>
            <a:bodyPr vert="horz" wrap="square" lIns="0" tIns="13335" rIns="0" bIns="0" rtlCol="0">
              <a:spAutoFit/>
            </a:bodyPr>
            <a:lstStyle/>
            <a:p>
              <a:pPr marL="12700">
                <a:lnSpc>
                  <a:spcPct val="100000"/>
                </a:lnSpc>
                <a:spcBef>
                  <a:spcPts val="105"/>
                </a:spcBef>
              </a:pPr>
              <a:r>
                <a:rPr sz="800" b="1" spc="-5" dirty="0">
                  <a:latin typeface="Verdana"/>
                  <a:cs typeface="Verdana"/>
                </a:rPr>
                <a:t>O</a:t>
              </a:r>
              <a:r>
                <a:rPr sz="800" b="1" spc="-35" dirty="0">
                  <a:latin typeface="Verdana"/>
                  <a:cs typeface="Verdana"/>
                </a:rPr>
                <a:t>ffer</a:t>
              </a:r>
              <a:r>
                <a:rPr sz="800" b="1" spc="-60" dirty="0">
                  <a:latin typeface="Verdana"/>
                  <a:cs typeface="Verdana"/>
                </a:rPr>
                <a:t> </a:t>
              </a:r>
              <a:r>
                <a:rPr sz="800" b="1" spc="-35" dirty="0">
                  <a:latin typeface="Verdana"/>
                  <a:cs typeface="Verdana"/>
                </a:rPr>
                <a:t>L</a:t>
              </a:r>
              <a:r>
                <a:rPr sz="800" b="1" spc="-30" dirty="0">
                  <a:latin typeface="Verdana"/>
                  <a:cs typeface="Verdana"/>
                </a:rPr>
                <a:t>e</a:t>
              </a:r>
              <a:r>
                <a:rPr sz="800" b="1" spc="-15" dirty="0">
                  <a:latin typeface="Verdana"/>
                  <a:cs typeface="Verdana"/>
                </a:rPr>
                <a:t>t</a:t>
              </a:r>
              <a:r>
                <a:rPr sz="800" b="1" spc="-20" dirty="0">
                  <a:latin typeface="Verdana"/>
                  <a:cs typeface="Verdana"/>
                </a:rPr>
                <a:t>t</a:t>
              </a:r>
              <a:r>
                <a:rPr sz="800" b="1" spc="-30" dirty="0">
                  <a:latin typeface="Verdana"/>
                  <a:cs typeface="Verdana"/>
                </a:rPr>
                <a:t>e</a:t>
              </a:r>
              <a:r>
                <a:rPr sz="800" b="1" spc="-55" dirty="0">
                  <a:latin typeface="Verdana"/>
                  <a:cs typeface="Verdana"/>
                </a:rPr>
                <a:t>r</a:t>
              </a:r>
              <a:endParaRPr sz="800" dirty="0">
                <a:latin typeface="Verdana"/>
                <a:cs typeface="Verdana"/>
              </a:endParaRPr>
            </a:p>
          </p:txBody>
        </p:sp>
        <p:sp>
          <p:nvSpPr>
            <p:cNvPr id="94" name="object 94"/>
            <p:cNvSpPr txBox="1"/>
            <p:nvPr/>
          </p:nvSpPr>
          <p:spPr>
            <a:xfrm>
              <a:off x="7864322" y="2970996"/>
              <a:ext cx="440690" cy="147955"/>
            </a:xfrm>
            <a:prstGeom prst="rect">
              <a:avLst/>
            </a:prstGeom>
          </p:spPr>
          <p:txBody>
            <a:bodyPr vert="horz" wrap="square" lIns="0" tIns="13335" rIns="0" bIns="0" rtlCol="0">
              <a:spAutoFit/>
            </a:bodyPr>
            <a:lstStyle/>
            <a:p>
              <a:pPr marL="12700">
                <a:lnSpc>
                  <a:spcPct val="100000"/>
                </a:lnSpc>
                <a:spcBef>
                  <a:spcPts val="105"/>
                </a:spcBef>
              </a:pPr>
              <a:r>
                <a:rPr sz="800" b="1" spc="-5" dirty="0">
                  <a:latin typeface="Verdana"/>
                  <a:cs typeface="Verdana"/>
                </a:rPr>
                <a:t>D</a:t>
              </a:r>
              <a:r>
                <a:rPr sz="800" b="1" spc="-30" dirty="0">
                  <a:latin typeface="Verdana"/>
                  <a:cs typeface="Verdana"/>
                </a:rPr>
                <a:t>e</a:t>
              </a:r>
              <a:r>
                <a:rPr sz="800" b="1" spc="-10" dirty="0">
                  <a:latin typeface="Verdana"/>
                  <a:cs typeface="Verdana"/>
                </a:rPr>
                <a:t>p</a:t>
              </a:r>
              <a:r>
                <a:rPr sz="800" b="1" spc="-40" dirty="0">
                  <a:latin typeface="Verdana"/>
                  <a:cs typeface="Verdana"/>
                </a:rPr>
                <a:t>o</a:t>
              </a:r>
              <a:r>
                <a:rPr sz="800" b="1" spc="-30" dirty="0">
                  <a:latin typeface="Verdana"/>
                  <a:cs typeface="Verdana"/>
                </a:rPr>
                <a:t>s</a:t>
              </a:r>
              <a:r>
                <a:rPr sz="800" b="1" spc="-25" dirty="0">
                  <a:latin typeface="Verdana"/>
                  <a:cs typeface="Verdana"/>
                </a:rPr>
                <a:t>it</a:t>
              </a:r>
              <a:endParaRPr sz="800" dirty="0">
                <a:latin typeface="Verdana"/>
                <a:cs typeface="Verdana"/>
              </a:endParaRPr>
            </a:p>
          </p:txBody>
        </p:sp>
        <p:grpSp>
          <p:nvGrpSpPr>
            <p:cNvPr id="105" name="object 105"/>
            <p:cNvGrpSpPr/>
            <p:nvPr/>
          </p:nvGrpSpPr>
          <p:grpSpPr>
            <a:xfrm>
              <a:off x="7461504" y="3569208"/>
              <a:ext cx="1175385" cy="1679575"/>
              <a:chOff x="7461504" y="3569208"/>
              <a:chExt cx="1175385" cy="1679575"/>
            </a:xfrm>
          </p:grpSpPr>
          <p:sp>
            <p:nvSpPr>
              <p:cNvPr id="106" name="object 106"/>
              <p:cNvSpPr/>
              <p:nvPr/>
            </p:nvSpPr>
            <p:spPr>
              <a:xfrm>
                <a:off x="7461504" y="3741420"/>
                <a:ext cx="1175385" cy="1507490"/>
              </a:xfrm>
              <a:custGeom>
                <a:avLst/>
                <a:gdLst/>
                <a:ahLst/>
                <a:cxnLst/>
                <a:rect l="l" t="t" r="r" b="b"/>
                <a:pathLst>
                  <a:path w="1175384" h="1507489">
                    <a:moveTo>
                      <a:pt x="952246" y="0"/>
                    </a:moveTo>
                    <a:lnTo>
                      <a:pt x="222630" y="0"/>
                    </a:lnTo>
                    <a:lnTo>
                      <a:pt x="177805" y="4529"/>
                    </a:lnTo>
                    <a:lnTo>
                      <a:pt x="136034" y="17516"/>
                    </a:lnTo>
                    <a:lnTo>
                      <a:pt x="98220" y="38060"/>
                    </a:lnTo>
                    <a:lnTo>
                      <a:pt x="65262" y="65262"/>
                    </a:lnTo>
                    <a:lnTo>
                      <a:pt x="38060" y="98220"/>
                    </a:lnTo>
                    <a:lnTo>
                      <a:pt x="17516" y="136034"/>
                    </a:lnTo>
                    <a:lnTo>
                      <a:pt x="4529" y="177805"/>
                    </a:lnTo>
                    <a:lnTo>
                      <a:pt x="0" y="222630"/>
                    </a:lnTo>
                    <a:lnTo>
                      <a:pt x="0" y="1284477"/>
                    </a:lnTo>
                    <a:lnTo>
                      <a:pt x="5302" y="1332849"/>
                    </a:lnTo>
                    <a:lnTo>
                      <a:pt x="20320" y="1377695"/>
                    </a:lnTo>
                    <a:lnTo>
                      <a:pt x="46371" y="1420526"/>
                    </a:lnTo>
                    <a:lnTo>
                      <a:pt x="81054" y="1456322"/>
                    </a:lnTo>
                    <a:lnTo>
                      <a:pt x="122943" y="1483656"/>
                    </a:lnTo>
                    <a:lnTo>
                      <a:pt x="170610" y="1501103"/>
                    </a:lnTo>
                    <a:lnTo>
                      <a:pt x="222630" y="1507235"/>
                    </a:lnTo>
                    <a:lnTo>
                      <a:pt x="952246" y="1507235"/>
                    </a:lnTo>
                    <a:lnTo>
                      <a:pt x="997077" y="1502701"/>
                    </a:lnTo>
                    <a:lnTo>
                      <a:pt x="1038861" y="1489700"/>
                    </a:lnTo>
                    <a:lnTo>
                      <a:pt x="1076696" y="1469135"/>
                    </a:lnTo>
                    <a:lnTo>
                      <a:pt x="1109678" y="1441910"/>
                    </a:lnTo>
                    <a:lnTo>
                      <a:pt x="1136903" y="1408928"/>
                    </a:lnTo>
                    <a:lnTo>
                      <a:pt x="1157468" y="1371093"/>
                    </a:lnTo>
                    <a:lnTo>
                      <a:pt x="1170469" y="1329309"/>
                    </a:lnTo>
                    <a:lnTo>
                      <a:pt x="1175003" y="1284477"/>
                    </a:lnTo>
                    <a:lnTo>
                      <a:pt x="1175003" y="199643"/>
                    </a:lnTo>
                    <a:lnTo>
                      <a:pt x="1173861" y="199643"/>
                    </a:lnTo>
                    <a:lnTo>
                      <a:pt x="1163977" y="153315"/>
                    </a:lnTo>
                    <a:lnTo>
                      <a:pt x="1144976" y="111078"/>
                    </a:lnTo>
                    <a:lnTo>
                      <a:pt x="1117973" y="74040"/>
                    </a:lnTo>
                    <a:lnTo>
                      <a:pt x="1084084" y="43307"/>
                    </a:lnTo>
                    <a:lnTo>
                      <a:pt x="1044422" y="19985"/>
                    </a:lnTo>
                    <a:lnTo>
                      <a:pt x="1000105" y="5180"/>
                    </a:lnTo>
                    <a:lnTo>
                      <a:pt x="952246" y="0"/>
                    </a:lnTo>
                    <a:close/>
                  </a:path>
                </a:pathLst>
              </a:custGeom>
              <a:solidFill>
                <a:srgbClr val="FF3085"/>
              </a:solidFill>
            </p:spPr>
            <p:txBody>
              <a:bodyPr wrap="square" lIns="0" tIns="0" rIns="0" bIns="0" rtlCol="0"/>
              <a:lstStyle/>
              <a:p>
                <a:endParaRPr/>
              </a:p>
            </p:txBody>
          </p:sp>
          <p:pic>
            <p:nvPicPr>
              <p:cNvPr id="107" name="object 107"/>
              <p:cNvPicPr/>
              <p:nvPr/>
            </p:nvPicPr>
            <p:blipFill>
              <a:blip r:embed="rId28" cstate="print"/>
              <a:stretch>
                <a:fillRect/>
              </a:stretch>
            </p:blipFill>
            <p:spPr>
              <a:xfrm>
                <a:off x="7534656" y="3813048"/>
                <a:ext cx="1030224" cy="1362456"/>
              </a:xfrm>
              <a:prstGeom prst="rect">
                <a:avLst/>
              </a:prstGeom>
            </p:spPr>
          </p:pic>
          <p:sp>
            <p:nvSpPr>
              <p:cNvPr id="108" name="object 108"/>
              <p:cNvSpPr/>
              <p:nvPr/>
            </p:nvSpPr>
            <p:spPr>
              <a:xfrm>
                <a:off x="7577328" y="3569220"/>
                <a:ext cx="944880" cy="1564005"/>
              </a:xfrm>
              <a:custGeom>
                <a:avLst/>
                <a:gdLst/>
                <a:ahLst/>
                <a:cxnLst/>
                <a:rect l="l" t="t" r="r" b="b"/>
                <a:pathLst>
                  <a:path w="944879" h="1564004">
                    <a:moveTo>
                      <a:pt x="944880" y="394449"/>
                    </a:moveTo>
                    <a:lnTo>
                      <a:pt x="936383" y="352463"/>
                    </a:lnTo>
                    <a:lnTo>
                      <a:pt x="913231" y="318147"/>
                    </a:lnTo>
                    <a:lnTo>
                      <a:pt x="878916" y="294995"/>
                    </a:lnTo>
                    <a:lnTo>
                      <a:pt x="836930" y="286499"/>
                    </a:lnTo>
                    <a:lnTo>
                      <a:pt x="670483" y="286499"/>
                    </a:lnTo>
                    <a:lnTo>
                      <a:pt x="671880" y="282003"/>
                    </a:lnTo>
                    <a:lnTo>
                      <a:pt x="676656" y="234683"/>
                    </a:lnTo>
                    <a:lnTo>
                      <a:pt x="671880" y="187375"/>
                    </a:lnTo>
                    <a:lnTo>
                      <a:pt x="658215" y="143319"/>
                    </a:lnTo>
                    <a:lnTo>
                      <a:pt x="636574" y="103441"/>
                    </a:lnTo>
                    <a:lnTo>
                      <a:pt x="607923" y="68719"/>
                    </a:lnTo>
                    <a:lnTo>
                      <a:pt x="573201" y="40068"/>
                    </a:lnTo>
                    <a:lnTo>
                      <a:pt x="533323" y="18427"/>
                    </a:lnTo>
                    <a:lnTo>
                      <a:pt x="489267" y="4762"/>
                    </a:lnTo>
                    <a:lnTo>
                      <a:pt x="441960" y="0"/>
                    </a:lnTo>
                    <a:lnTo>
                      <a:pt x="394639" y="4762"/>
                    </a:lnTo>
                    <a:lnTo>
                      <a:pt x="350583" y="18427"/>
                    </a:lnTo>
                    <a:lnTo>
                      <a:pt x="310705" y="40068"/>
                    </a:lnTo>
                    <a:lnTo>
                      <a:pt x="275983" y="68719"/>
                    </a:lnTo>
                    <a:lnTo>
                      <a:pt x="247332" y="103441"/>
                    </a:lnTo>
                    <a:lnTo>
                      <a:pt x="225691" y="143319"/>
                    </a:lnTo>
                    <a:lnTo>
                      <a:pt x="212026" y="187375"/>
                    </a:lnTo>
                    <a:lnTo>
                      <a:pt x="207264" y="234683"/>
                    </a:lnTo>
                    <a:lnTo>
                      <a:pt x="212026" y="282003"/>
                    </a:lnTo>
                    <a:lnTo>
                      <a:pt x="213410" y="286499"/>
                    </a:lnTo>
                    <a:lnTo>
                      <a:pt x="107950" y="286499"/>
                    </a:lnTo>
                    <a:lnTo>
                      <a:pt x="65951" y="294995"/>
                    </a:lnTo>
                    <a:lnTo>
                      <a:pt x="31635" y="318147"/>
                    </a:lnTo>
                    <a:lnTo>
                      <a:pt x="8483" y="352463"/>
                    </a:lnTo>
                    <a:lnTo>
                      <a:pt x="0" y="394449"/>
                    </a:lnTo>
                    <a:lnTo>
                      <a:pt x="0" y="1455661"/>
                    </a:lnTo>
                    <a:lnTo>
                      <a:pt x="8483" y="1497660"/>
                    </a:lnTo>
                    <a:lnTo>
                      <a:pt x="31635" y="1531975"/>
                    </a:lnTo>
                    <a:lnTo>
                      <a:pt x="65951" y="1555127"/>
                    </a:lnTo>
                    <a:lnTo>
                      <a:pt x="107950" y="1563611"/>
                    </a:lnTo>
                    <a:lnTo>
                      <a:pt x="836930" y="1563611"/>
                    </a:lnTo>
                    <a:lnTo>
                      <a:pt x="878916" y="1555127"/>
                    </a:lnTo>
                    <a:lnTo>
                      <a:pt x="913231" y="1531975"/>
                    </a:lnTo>
                    <a:lnTo>
                      <a:pt x="936383" y="1497660"/>
                    </a:lnTo>
                    <a:lnTo>
                      <a:pt x="944880" y="1455661"/>
                    </a:lnTo>
                    <a:lnTo>
                      <a:pt x="944880" y="394449"/>
                    </a:lnTo>
                    <a:close/>
                  </a:path>
                </a:pathLst>
              </a:custGeom>
              <a:solidFill>
                <a:srgbClr val="FFFFFF"/>
              </a:solidFill>
            </p:spPr>
            <p:txBody>
              <a:bodyPr wrap="square" lIns="0" tIns="0" rIns="0" bIns="0" rtlCol="0"/>
              <a:lstStyle/>
              <a:p>
                <a:endParaRPr/>
              </a:p>
            </p:txBody>
          </p:sp>
          <p:sp>
            <p:nvSpPr>
              <p:cNvPr id="109" name="object 109"/>
              <p:cNvSpPr/>
              <p:nvPr/>
            </p:nvSpPr>
            <p:spPr>
              <a:xfrm>
                <a:off x="7838795" y="3623420"/>
                <a:ext cx="361315" cy="361315"/>
              </a:xfrm>
              <a:custGeom>
                <a:avLst/>
                <a:gdLst/>
                <a:ahLst/>
                <a:cxnLst/>
                <a:rect l="l" t="t" r="r" b="b"/>
                <a:pathLst>
                  <a:path w="361315" h="361314">
                    <a:moveTo>
                      <a:pt x="204255" y="92"/>
                    </a:moveTo>
                    <a:lnTo>
                      <a:pt x="157094" y="0"/>
                    </a:lnTo>
                    <a:lnTo>
                      <a:pt x="110007" y="12717"/>
                    </a:lnTo>
                    <a:lnTo>
                      <a:pt x="67912" y="37464"/>
                    </a:lnTo>
                    <a:lnTo>
                      <a:pt x="34946" y="71212"/>
                    </a:lnTo>
                    <a:lnTo>
                      <a:pt x="12027" y="111697"/>
                    </a:lnTo>
                    <a:lnTo>
                      <a:pt x="72" y="156659"/>
                    </a:lnTo>
                    <a:lnTo>
                      <a:pt x="0" y="203837"/>
                    </a:lnTo>
                    <a:lnTo>
                      <a:pt x="12725" y="250969"/>
                    </a:lnTo>
                    <a:lnTo>
                      <a:pt x="37429" y="293020"/>
                    </a:lnTo>
                    <a:lnTo>
                      <a:pt x="71159" y="325974"/>
                    </a:lnTo>
                    <a:lnTo>
                      <a:pt x="111642" y="348901"/>
                    </a:lnTo>
                    <a:lnTo>
                      <a:pt x="156602" y="360875"/>
                    </a:lnTo>
                    <a:lnTo>
                      <a:pt x="203763" y="360968"/>
                    </a:lnTo>
                    <a:lnTo>
                      <a:pt x="250850" y="348251"/>
                    </a:lnTo>
                    <a:lnTo>
                      <a:pt x="292955" y="323503"/>
                    </a:lnTo>
                    <a:lnTo>
                      <a:pt x="325940" y="289755"/>
                    </a:lnTo>
                    <a:lnTo>
                      <a:pt x="348878" y="249270"/>
                    </a:lnTo>
                    <a:lnTo>
                      <a:pt x="360842" y="204308"/>
                    </a:lnTo>
                    <a:lnTo>
                      <a:pt x="360902" y="157130"/>
                    </a:lnTo>
                    <a:lnTo>
                      <a:pt x="348132" y="109999"/>
                    </a:lnTo>
                    <a:lnTo>
                      <a:pt x="323429" y="67947"/>
                    </a:lnTo>
                    <a:lnTo>
                      <a:pt x="289698" y="34993"/>
                    </a:lnTo>
                    <a:lnTo>
                      <a:pt x="249215" y="12066"/>
                    </a:lnTo>
                    <a:lnTo>
                      <a:pt x="204255" y="92"/>
                    </a:lnTo>
                    <a:close/>
                  </a:path>
                </a:pathLst>
              </a:custGeom>
              <a:solidFill>
                <a:srgbClr val="FF3085"/>
              </a:solidFill>
            </p:spPr>
            <p:txBody>
              <a:bodyPr wrap="square" lIns="0" tIns="0" rIns="0" bIns="0" rtlCol="0"/>
              <a:lstStyle/>
              <a:p>
                <a:endParaRPr/>
              </a:p>
            </p:txBody>
          </p:sp>
          <p:sp>
            <p:nvSpPr>
              <p:cNvPr id="110" name="object 110"/>
              <p:cNvSpPr/>
              <p:nvPr/>
            </p:nvSpPr>
            <p:spPr>
              <a:xfrm>
                <a:off x="7853172" y="4117847"/>
                <a:ext cx="352425" cy="445134"/>
              </a:xfrm>
              <a:custGeom>
                <a:avLst/>
                <a:gdLst/>
                <a:ahLst/>
                <a:cxnLst/>
                <a:rect l="l" t="t" r="r" b="b"/>
                <a:pathLst>
                  <a:path w="352425" h="445135">
                    <a:moveTo>
                      <a:pt x="73152" y="92964"/>
                    </a:moveTo>
                    <a:lnTo>
                      <a:pt x="70548" y="87376"/>
                    </a:lnTo>
                    <a:lnTo>
                      <a:pt x="68414" y="82804"/>
                    </a:lnTo>
                    <a:lnTo>
                      <a:pt x="63741" y="72771"/>
                    </a:lnTo>
                    <a:lnTo>
                      <a:pt x="62230" y="69519"/>
                    </a:lnTo>
                    <a:lnTo>
                      <a:pt x="62230" y="82804"/>
                    </a:lnTo>
                    <a:lnTo>
                      <a:pt x="53594" y="82804"/>
                    </a:lnTo>
                    <a:lnTo>
                      <a:pt x="57912" y="72771"/>
                    </a:lnTo>
                    <a:lnTo>
                      <a:pt x="62230" y="82804"/>
                    </a:lnTo>
                    <a:lnTo>
                      <a:pt x="62230" y="69519"/>
                    </a:lnTo>
                    <a:lnTo>
                      <a:pt x="61087" y="67056"/>
                    </a:lnTo>
                    <a:lnTo>
                      <a:pt x="54737" y="67056"/>
                    </a:lnTo>
                    <a:lnTo>
                      <a:pt x="42672" y="92964"/>
                    </a:lnTo>
                    <a:lnTo>
                      <a:pt x="49149" y="92964"/>
                    </a:lnTo>
                    <a:lnTo>
                      <a:pt x="51562" y="87376"/>
                    </a:lnTo>
                    <a:lnTo>
                      <a:pt x="64135" y="87376"/>
                    </a:lnTo>
                    <a:lnTo>
                      <a:pt x="66548" y="92964"/>
                    </a:lnTo>
                    <a:lnTo>
                      <a:pt x="73152" y="92964"/>
                    </a:lnTo>
                    <a:close/>
                  </a:path>
                  <a:path w="352425" h="445135">
                    <a:moveTo>
                      <a:pt x="97536" y="70612"/>
                    </a:moveTo>
                    <a:lnTo>
                      <a:pt x="93091" y="67056"/>
                    </a:lnTo>
                    <a:lnTo>
                      <a:pt x="91313" y="67056"/>
                    </a:lnTo>
                    <a:lnTo>
                      <a:pt x="91313" y="73533"/>
                    </a:lnTo>
                    <a:lnTo>
                      <a:pt x="91313" y="79375"/>
                    </a:lnTo>
                    <a:lnTo>
                      <a:pt x="89535" y="81026"/>
                    </a:lnTo>
                    <a:lnTo>
                      <a:pt x="80772" y="81026"/>
                    </a:lnTo>
                    <a:lnTo>
                      <a:pt x="80772" y="72009"/>
                    </a:lnTo>
                    <a:lnTo>
                      <a:pt x="89535" y="72009"/>
                    </a:lnTo>
                    <a:lnTo>
                      <a:pt x="91313" y="73533"/>
                    </a:lnTo>
                    <a:lnTo>
                      <a:pt x="91313" y="67056"/>
                    </a:lnTo>
                    <a:lnTo>
                      <a:pt x="74676" y="67056"/>
                    </a:lnTo>
                    <a:lnTo>
                      <a:pt x="74676" y="92964"/>
                    </a:lnTo>
                    <a:lnTo>
                      <a:pt x="80772" y="92964"/>
                    </a:lnTo>
                    <a:lnTo>
                      <a:pt x="80772" y="85852"/>
                    </a:lnTo>
                    <a:lnTo>
                      <a:pt x="93091" y="85852"/>
                    </a:lnTo>
                    <a:lnTo>
                      <a:pt x="97536" y="82169"/>
                    </a:lnTo>
                    <a:lnTo>
                      <a:pt x="97536" y="81026"/>
                    </a:lnTo>
                    <a:lnTo>
                      <a:pt x="97536" y="72009"/>
                    </a:lnTo>
                    <a:lnTo>
                      <a:pt x="97536" y="70612"/>
                    </a:lnTo>
                    <a:close/>
                  </a:path>
                  <a:path w="352425" h="445135">
                    <a:moveTo>
                      <a:pt x="124968" y="70612"/>
                    </a:moveTo>
                    <a:lnTo>
                      <a:pt x="120523" y="67056"/>
                    </a:lnTo>
                    <a:lnTo>
                      <a:pt x="118745" y="67056"/>
                    </a:lnTo>
                    <a:lnTo>
                      <a:pt x="118745" y="73533"/>
                    </a:lnTo>
                    <a:lnTo>
                      <a:pt x="118745" y="79375"/>
                    </a:lnTo>
                    <a:lnTo>
                      <a:pt x="116967" y="81026"/>
                    </a:lnTo>
                    <a:lnTo>
                      <a:pt x="108204" y="81026"/>
                    </a:lnTo>
                    <a:lnTo>
                      <a:pt x="108204" y="72009"/>
                    </a:lnTo>
                    <a:lnTo>
                      <a:pt x="116967" y="72009"/>
                    </a:lnTo>
                    <a:lnTo>
                      <a:pt x="118745" y="73533"/>
                    </a:lnTo>
                    <a:lnTo>
                      <a:pt x="118745" y="67056"/>
                    </a:lnTo>
                    <a:lnTo>
                      <a:pt x="102108" y="67056"/>
                    </a:lnTo>
                    <a:lnTo>
                      <a:pt x="102108" y="92964"/>
                    </a:lnTo>
                    <a:lnTo>
                      <a:pt x="108204" y="92964"/>
                    </a:lnTo>
                    <a:lnTo>
                      <a:pt x="108204" y="85852"/>
                    </a:lnTo>
                    <a:lnTo>
                      <a:pt x="120523" y="85852"/>
                    </a:lnTo>
                    <a:lnTo>
                      <a:pt x="124968" y="82169"/>
                    </a:lnTo>
                    <a:lnTo>
                      <a:pt x="124968" y="81026"/>
                    </a:lnTo>
                    <a:lnTo>
                      <a:pt x="124968" y="72009"/>
                    </a:lnTo>
                    <a:lnTo>
                      <a:pt x="124968" y="70612"/>
                    </a:lnTo>
                    <a:close/>
                  </a:path>
                  <a:path w="352425" h="445135">
                    <a:moveTo>
                      <a:pt x="149352" y="88011"/>
                    </a:moveTo>
                    <a:lnTo>
                      <a:pt x="135763" y="88011"/>
                    </a:lnTo>
                    <a:lnTo>
                      <a:pt x="135763" y="67056"/>
                    </a:lnTo>
                    <a:lnTo>
                      <a:pt x="129540" y="67056"/>
                    </a:lnTo>
                    <a:lnTo>
                      <a:pt x="129540" y="67183"/>
                    </a:lnTo>
                    <a:lnTo>
                      <a:pt x="129540" y="92964"/>
                    </a:lnTo>
                    <a:lnTo>
                      <a:pt x="149352" y="92964"/>
                    </a:lnTo>
                    <a:lnTo>
                      <a:pt x="149352" y="88011"/>
                    </a:lnTo>
                    <a:close/>
                  </a:path>
                  <a:path w="352425" h="445135">
                    <a:moveTo>
                      <a:pt x="158496" y="67056"/>
                    </a:moveTo>
                    <a:lnTo>
                      <a:pt x="152400" y="67056"/>
                    </a:lnTo>
                    <a:lnTo>
                      <a:pt x="152400" y="92964"/>
                    </a:lnTo>
                    <a:lnTo>
                      <a:pt x="158496" y="92964"/>
                    </a:lnTo>
                    <a:lnTo>
                      <a:pt x="158496" y="67056"/>
                    </a:lnTo>
                    <a:close/>
                  </a:path>
                  <a:path w="352425" h="445135">
                    <a:moveTo>
                      <a:pt x="188976" y="71501"/>
                    </a:moveTo>
                    <a:lnTo>
                      <a:pt x="186436" y="68580"/>
                    </a:lnTo>
                    <a:lnTo>
                      <a:pt x="182499" y="67056"/>
                    </a:lnTo>
                    <a:lnTo>
                      <a:pt x="169291" y="67056"/>
                    </a:lnTo>
                    <a:lnTo>
                      <a:pt x="163068" y="72517"/>
                    </a:lnTo>
                    <a:lnTo>
                      <a:pt x="163068" y="79883"/>
                    </a:lnTo>
                    <a:lnTo>
                      <a:pt x="163068" y="80137"/>
                    </a:lnTo>
                    <a:lnTo>
                      <a:pt x="163068" y="87503"/>
                    </a:lnTo>
                    <a:lnTo>
                      <a:pt x="169418" y="92964"/>
                    </a:lnTo>
                    <a:lnTo>
                      <a:pt x="182499" y="92964"/>
                    </a:lnTo>
                    <a:lnTo>
                      <a:pt x="186436" y="91440"/>
                    </a:lnTo>
                    <a:lnTo>
                      <a:pt x="188976" y="88519"/>
                    </a:lnTo>
                    <a:lnTo>
                      <a:pt x="184912" y="85090"/>
                    </a:lnTo>
                    <a:lnTo>
                      <a:pt x="183134" y="86995"/>
                    </a:lnTo>
                    <a:lnTo>
                      <a:pt x="180848" y="88011"/>
                    </a:lnTo>
                    <a:lnTo>
                      <a:pt x="172974" y="88011"/>
                    </a:lnTo>
                    <a:lnTo>
                      <a:pt x="169418" y="84709"/>
                    </a:lnTo>
                    <a:lnTo>
                      <a:pt x="169418" y="75311"/>
                    </a:lnTo>
                    <a:lnTo>
                      <a:pt x="172974" y="72009"/>
                    </a:lnTo>
                    <a:lnTo>
                      <a:pt x="180848" y="72009"/>
                    </a:lnTo>
                    <a:lnTo>
                      <a:pt x="183134" y="73025"/>
                    </a:lnTo>
                    <a:lnTo>
                      <a:pt x="184912" y="74930"/>
                    </a:lnTo>
                    <a:lnTo>
                      <a:pt x="188976" y="71501"/>
                    </a:lnTo>
                    <a:close/>
                  </a:path>
                  <a:path w="352425" h="445135">
                    <a:moveTo>
                      <a:pt x="192112" y="309372"/>
                    </a:moveTo>
                    <a:lnTo>
                      <a:pt x="191122" y="309372"/>
                    </a:lnTo>
                    <a:lnTo>
                      <a:pt x="191122" y="305562"/>
                    </a:lnTo>
                    <a:lnTo>
                      <a:pt x="118745" y="305562"/>
                    </a:lnTo>
                    <a:lnTo>
                      <a:pt x="118745" y="304292"/>
                    </a:lnTo>
                    <a:lnTo>
                      <a:pt x="53086" y="304292"/>
                    </a:lnTo>
                    <a:lnTo>
                      <a:pt x="53086" y="305562"/>
                    </a:lnTo>
                    <a:lnTo>
                      <a:pt x="46253" y="305562"/>
                    </a:lnTo>
                    <a:lnTo>
                      <a:pt x="46253" y="309372"/>
                    </a:lnTo>
                    <a:lnTo>
                      <a:pt x="44996" y="309372"/>
                    </a:lnTo>
                    <a:lnTo>
                      <a:pt x="44996" y="314452"/>
                    </a:lnTo>
                    <a:lnTo>
                      <a:pt x="45466" y="314452"/>
                    </a:lnTo>
                    <a:lnTo>
                      <a:pt x="45466" y="320802"/>
                    </a:lnTo>
                    <a:lnTo>
                      <a:pt x="47244" y="320802"/>
                    </a:lnTo>
                    <a:lnTo>
                      <a:pt x="47244" y="324612"/>
                    </a:lnTo>
                    <a:lnTo>
                      <a:pt x="48641" y="324612"/>
                    </a:lnTo>
                    <a:lnTo>
                      <a:pt x="48641" y="325882"/>
                    </a:lnTo>
                    <a:lnTo>
                      <a:pt x="189738" y="325882"/>
                    </a:lnTo>
                    <a:lnTo>
                      <a:pt x="189738" y="324612"/>
                    </a:lnTo>
                    <a:lnTo>
                      <a:pt x="191122" y="324612"/>
                    </a:lnTo>
                    <a:lnTo>
                      <a:pt x="191122" y="320802"/>
                    </a:lnTo>
                    <a:lnTo>
                      <a:pt x="192049" y="320802"/>
                    </a:lnTo>
                    <a:lnTo>
                      <a:pt x="192049" y="314452"/>
                    </a:lnTo>
                    <a:lnTo>
                      <a:pt x="192112" y="309372"/>
                    </a:lnTo>
                    <a:close/>
                  </a:path>
                  <a:path w="352425" h="445135">
                    <a:moveTo>
                      <a:pt x="192151" y="354457"/>
                    </a:moveTo>
                    <a:lnTo>
                      <a:pt x="189738" y="349377"/>
                    </a:lnTo>
                    <a:lnTo>
                      <a:pt x="179070" y="349123"/>
                    </a:lnTo>
                    <a:lnTo>
                      <a:pt x="118999" y="348996"/>
                    </a:lnTo>
                    <a:lnTo>
                      <a:pt x="57023" y="348869"/>
                    </a:lnTo>
                    <a:lnTo>
                      <a:pt x="48133" y="349123"/>
                    </a:lnTo>
                    <a:lnTo>
                      <a:pt x="45720" y="353822"/>
                    </a:lnTo>
                    <a:lnTo>
                      <a:pt x="45720" y="366014"/>
                    </a:lnTo>
                    <a:lnTo>
                      <a:pt x="48260" y="370332"/>
                    </a:lnTo>
                    <a:lnTo>
                      <a:pt x="160909" y="370205"/>
                    </a:lnTo>
                    <a:lnTo>
                      <a:pt x="178435" y="370332"/>
                    </a:lnTo>
                    <a:lnTo>
                      <a:pt x="189484" y="370205"/>
                    </a:lnTo>
                    <a:lnTo>
                      <a:pt x="192024" y="365506"/>
                    </a:lnTo>
                    <a:lnTo>
                      <a:pt x="192151" y="354457"/>
                    </a:lnTo>
                    <a:close/>
                  </a:path>
                  <a:path w="352425" h="445135">
                    <a:moveTo>
                      <a:pt x="217932" y="92964"/>
                    </a:moveTo>
                    <a:lnTo>
                      <a:pt x="215430" y="87376"/>
                    </a:lnTo>
                    <a:lnTo>
                      <a:pt x="213398" y="82804"/>
                    </a:lnTo>
                    <a:lnTo>
                      <a:pt x="208915" y="72771"/>
                    </a:lnTo>
                    <a:lnTo>
                      <a:pt x="207518" y="69634"/>
                    </a:lnTo>
                    <a:lnTo>
                      <a:pt x="207518" y="82804"/>
                    </a:lnTo>
                    <a:lnTo>
                      <a:pt x="199390" y="82804"/>
                    </a:lnTo>
                    <a:lnTo>
                      <a:pt x="203454" y="72771"/>
                    </a:lnTo>
                    <a:lnTo>
                      <a:pt x="207518" y="82804"/>
                    </a:lnTo>
                    <a:lnTo>
                      <a:pt x="207518" y="69634"/>
                    </a:lnTo>
                    <a:lnTo>
                      <a:pt x="206375" y="67056"/>
                    </a:lnTo>
                    <a:lnTo>
                      <a:pt x="200533" y="67056"/>
                    </a:lnTo>
                    <a:lnTo>
                      <a:pt x="188976" y="92964"/>
                    </a:lnTo>
                    <a:lnTo>
                      <a:pt x="195072" y="92964"/>
                    </a:lnTo>
                    <a:lnTo>
                      <a:pt x="197358" y="87376"/>
                    </a:lnTo>
                    <a:lnTo>
                      <a:pt x="209423" y="87376"/>
                    </a:lnTo>
                    <a:lnTo>
                      <a:pt x="211709" y="92964"/>
                    </a:lnTo>
                    <a:lnTo>
                      <a:pt x="217932" y="92964"/>
                    </a:lnTo>
                    <a:close/>
                  </a:path>
                  <a:path w="352425" h="445135">
                    <a:moveTo>
                      <a:pt x="239268" y="67056"/>
                    </a:moveTo>
                    <a:lnTo>
                      <a:pt x="216408" y="67056"/>
                    </a:lnTo>
                    <a:lnTo>
                      <a:pt x="216408" y="72009"/>
                    </a:lnTo>
                    <a:lnTo>
                      <a:pt x="224790" y="72009"/>
                    </a:lnTo>
                    <a:lnTo>
                      <a:pt x="224917" y="72009"/>
                    </a:lnTo>
                    <a:lnTo>
                      <a:pt x="224917" y="92964"/>
                    </a:lnTo>
                    <a:lnTo>
                      <a:pt x="230886" y="92964"/>
                    </a:lnTo>
                    <a:lnTo>
                      <a:pt x="230886" y="72009"/>
                    </a:lnTo>
                    <a:lnTo>
                      <a:pt x="239268" y="72009"/>
                    </a:lnTo>
                    <a:lnTo>
                      <a:pt x="239268" y="67056"/>
                    </a:lnTo>
                    <a:close/>
                  </a:path>
                  <a:path w="352425" h="445135">
                    <a:moveTo>
                      <a:pt x="248412" y="67056"/>
                    </a:moveTo>
                    <a:lnTo>
                      <a:pt x="242316" y="67056"/>
                    </a:lnTo>
                    <a:lnTo>
                      <a:pt x="242316" y="92964"/>
                    </a:lnTo>
                    <a:lnTo>
                      <a:pt x="248412" y="92964"/>
                    </a:lnTo>
                    <a:lnTo>
                      <a:pt x="248412" y="67056"/>
                    </a:lnTo>
                    <a:close/>
                  </a:path>
                  <a:path w="352425" h="445135">
                    <a:moveTo>
                      <a:pt x="281940" y="72517"/>
                    </a:moveTo>
                    <a:lnTo>
                      <a:pt x="281368" y="72009"/>
                    </a:lnTo>
                    <a:lnTo>
                      <a:pt x="275844" y="67056"/>
                    </a:lnTo>
                    <a:lnTo>
                      <a:pt x="275717" y="67056"/>
                    </a:lnTo>
                    <a:lnTo>
                      <a:pt x="275717" y="75311"/>
                    </a:lnTo>
                    <a:lnTo>
                      <a:pt x="275717" y="84709"/>
                    </a:lnTo>
                    <a:lnTo>
                      <a:pt x="272288" y="88011"/>
                    </a:lnTo>
                    <a:lnTo>
                      <a:pt x="262636" y="88011"/>
                    </a:lnTo>
                    <a:lnTo>
                      <a:pt x="259207" y="84709"/>
                    </a:lnTo>
                    <a:lnTo>
                      <a:pt x="259207" y="75311"/>
                    </a:lnTo>
                    <a:lnTo>
                      <a:pt x="262636" y="72009"/>
                    </a:lnTo>
                    <a:lnTo>
                      <a:pt x="272288" y="72009"/>
                    </a:lnTo>
                    <a:lnTo>
                      <a:pt x="275717" y="75311"/>
                    </a:lnTo>
                    <a:lnTo>
                      <a:pt x="275717" y="67056"/>
                    </a:lnTo>
                    <a:lnTo>
                      <a:pt x="259080" y="67056"/>
                    </a:lnTo>
                    <a:lnTo>
                      <a:pt x="252984" y="72644"/>
                    </a:lnTo>
                    <a:lnTo>
                      <a:pt x="252984" y="87376"/>
                    </a:lnTo>
                    <a:lnTo>
                      <a:pt x="259207" y="92964"/>
                    </a:lnTo>
                    <a:lnTo>
                      <a:pt x="275717" y="92964"/>
                    </a:lnTo>
                    <a:lnTo>
                      <a:pt x="281355" y="88011"/>
                    </a:lnTo>
                    <a:lnTo>
                      <a:pt x="281940" y="87503"/>
                    </a:lnTo>
                    <a:lnTo>
                      <a:pt x="281940" y="72517"/>
                    </a:lnTo>
                    <a:close/>
                  </a:path>
                  <a:path w="352425" h="445135">
                    <a:moveTo>
                      <a:pt x="307975" y="179197"/>
                    </a:moveTo>
                    <a:lnTo>
                      <a:pt x="303657" y="174117"/>
                    </a:lnTo>
                    <a:lnTo>
                      <a:pt x="177038" y="173863"/>
                    </a:lnTo>
                    <a:lnTo>
                      <a:pt x="176911" y="173736"/>
                    </a:lnTo>
                    <a:lnTo>
                      <a:pt x="50165" y="173863"/>
                    </a:lnTo>
                    <a:lnTo>
                      <a:pt x="45720" y="178562"/>
                    </a:lnTo>
                    <a:lnTo>
                      <a:pt x="45847" y="190754"/>
                    </a:lnTo>
                    <a:lnTo>
                      <a:pt x="50419" y="195072"/>
                    </a:lnTo>
                    <a:lnTo>
                      <a:pt x="303276" y="194945"/>
                    </a:lnTo>
                    <a:lnTo>
                      <a:pt x="307721" y="190246"/>
                    </a:lnTo>
                    <a:lnTo>
                      <a:pt x="307975" y="179197"/>
                    </a:lnTo>
                    <a:close/>
                  </a:path>
                  <a:path w="352425" h="445135">
                    <a:moveTo>
                      <a:pt x="307975" y="133858"/>
                    </a:moveTo>
                    <a:lnTo>
                      <a:pt x="303276" y="129540"/>
                    </a:lnTo>
                    <a:lnTo>
                      <a:pt x="176657" y="129667"/>
                    </a:lnTo>
                    <a:lnTo>
                      <a:pt x="58801" y="129667"/>
                    </a:lnTo>
                    <a:lnTo>
                      <a:pt x="47752" y="130048"/>
                    </a:lnTo>
                    <a:lnTo>
                      <a:pt x="43053" y="139065"/>
                    </a:lnTo>
                    <a:lnTo>
                      <a:pt x="49911" y="149606"/>
                    </a:lnTo>
                    <a:lnTo>
                      <a:pt x="53721" y="150876"/>
                    </a:lnTo>
                    <a:lnTo>
                      <a:pt x="295402" y="150876"/>
                    </a:lnTo>
                    <a:lnTo>
                      <a:pt x="303911" y="149987"/>
                    </a:lnTo>
                    <a:lnTo>
                      <a:pt x="307848" y="145796"/>
                    </a:lnTo>
                    <a:lnTo>
                      <a:pt x="307975" y="133858"/>
                    </a:lnTo>
                    <a:close/>
                  </a:path>
                  <a:path w="352425" h="445135">
                    <a:moveTo>
                      <a:pt x="308737" y="272796"/>
                    </a:moveTo>
                    <a:lnTo>
                      <a:pt x="305689" y="263525"/>
                    </a:lnTo>
                    <a:lnTo>
                      <a:pt x="301752" y="260604"/>
                    </a:lnTo>
                    <a:lnTo>
                      <a:pt x="52197" y="260604"/>
                    </a:lnTo>
                    <a:lnTo>
                      <a:pt x="47244" y="265430"/>
                    </a:lnTo>
                    <a:lnTo>
                      <a:pt x="47117" y="278511"/>
                    </a:lnTo>
                    <a:lnTo>
                      <a:pt x="51943" y="283464"/>
                    </a:lnTo>
                    <a:lnTo>
                      <a:pt x="177292" y="283337"/>
                    </a:lnTo>
                    <a:lnTo>
                      <a:pt x="279654" y="283337"/>
                    </a:lnTo>
                    <a:lnTo>
                      <a:pt x="291465" y="283591"/>
                    </a:lnTo>
                    <a:lnTo>
                      <a:pt x="299593" y="283083"/>
                    </a:lnTo>
                    <a:lnTo>
                      <a:pt x="302133" y="282067"/>
                    </a:lnTo>
                    <a:lnTo>
                      <a:pt x="307594" y="277749"/>
                    </a:lnTo>
                    <a:lnTo>
                      <a:pt x="308737" y="272796"/>
                    </a:lnTo>
                    <a:close/>
                  </a:path>
                  <a:path w="352425" h="445135">
                    <a:moveTo>
                      <a:pt x="308991" y="232410"/>
                    </a:moveTo>
                    <a:lnTo>
                      <a:pt x="306324" y="220853"/>
                    </a:lnTo>
                    <a:lnTo>
                      <a:pt x="302260" y="217932"/>
                    </a:lnTo>
                    <a:lnTo>
                      <a:pt x="52197" y="217932"/>
                    </a:lnTo>
                    <a:lnTo>
                      <a:pt x="48514" y="219964"/>
                    </a:lnTo>
                    <a:lnTo>
                      <a:pt x="44958" y="228473"/>
                    </a:lnTo>
                    <a:lnTo>
                      <a:pt x="45593" y="232283"/>
                    </a:lnTo>
                    <a:lnTo>
                      <a:pt x="51181" y="238633"/>
                    </a:lnTo>
                    <a:lnTo>
                      <a:pt x="54737" y="239141"/>
                    </a:lnTo>
                    <a:lnTo>
                      <a:pt x="176657" y="239141"/>
                    </a:lnTo>
                    <a:lnTo>
                      <a:pt x="294132" y="239268"/>
                    </a:lnTo>
                    <a:lnTo>
                      <a:pt x="304673" y="238506"/>
                    </a:lnTo>
                    <a:lnTo>
                      <a:pt x="308991" y="232410"/>
                    </a:lnTo>
                    <a:close/>
                  </a:path>
                  <a:path w="352425" h="445135">
                    <a:moveTo>
                      <a:pt x="310896" y="67056"/>
                    </a:moveTo>
                    <a:lnTo>
                      <a:pt x="304800" y="67056"/>
                    </a:lnTo>
                    <a:lnTo>
                      <a:pt x="304800" y="82804"/>
                    </a:lnTo>
                    <a:lnTo>
                      <a:pt x="291592" y="67056"/>
                    </a:lnTo>
                    <a:lnTo>
                      <a:pt x="286512" y="67056"/>
                    </a:lnTo>
                    <a:lnTo>
                      <a:pt x="286512" y="92964"/>
                    </a:lnTo>
                    <a:lnTo>
                      <a:pt x="292608" y="92964"/>
                    </a:lnTo>
                    <a:lnTo>
                      <a:pt x="292608" y="77216"/>
                    </a:lnTo>
                    <a:lnTo>
                      <a:pt x="305816" y="92964"/>
                    </a:lnTo>
                    <a:lnTo>
                      <a:pt x="310896" y="92964"/>
                    </a:lnTo>
                    <a:lnTo>
                      <a:pt x="310896" y="67056"/>
                    </a:lnTo>
                    <a:close/>
                  </a:path>
                  <a:path w="352425" h="445135">
                    <a:moveTo>
                      <a:pt x="352044" y="127"/>
                    </a:moveTo>
                    <a:lnTo>
                      <a:pt x="338582" y="127"/>
                    </a:lnTo>
                    <a:lnTo>
                      <a:pt x="338582" y="13335"/>
                    </a:lnTo>
                    <a:lnTo>
                      <a:pt x="338582" y="302514"/>
                    </a:lnTo>
                    <a:lnTo>
                      <a:pt x="327914" y="302514"/>
                    </a:lnTo>
                    <a:lnTo>
                      <a:pt x="327914" y="316103"/>
                    </a:lnTo>
                    <a:lnTo>
                      <a:pt x="223012" y="421132"/>
                    </a:lnTo>
                    <a:lnTo>
                      <a:pt x="223012" y="316103"/>
                    </a:lnTo>
                    <a:lnTo>
                      <a:pt x="327914" y="316103"/>
                    </a:lnTo>
                    <a:lnTo>
                      <a:pt x="327914" y="302514"/>
                    </a:lnTo>
                    <a:lnTo>
                      <a:pt x="209423" y="302514"/>
                    </a:lnTo>
                    <a:lnTo>
                      <a:pt x="209423" y="431673"/>
                    </a:lnTo>
                    <a:lnTo>
                      <a:pt x="13589" y="431673"/>
                    </a:lnTo>
                    <a:lnTo>
                      <a:pt x="13589" y="13335"/>
                    </a:lnTo>
                    <a:lnTo>
                      <a:pt x="338582" y="13335"/>
                    </a:lnTo>
                    <a:lnTo>
                      <a:pt x="338582" y="127"/>
                    </a:lnTo>
                    <a:lnTo>
                      <a:pt x="254" y="127"/>
                    </a:lnTo>
                    <a:lnTo>
                      <a:pt x="0" y="0"/>
                    </a:lnTo>
                    <a:lnTo>
                      <a:pt x="0" y="445008"/>
                    </a:lnTo>
                    <a:lnTo>
                      <a:pt x="217932" y="445008"/>
                    </a:lnTo>
                    <a:lnTo>
                      <a:pt x="219456" y="444373"/>
                    </a:lnTo>
                    <a:lnTo>
                      <a:pt x="347738" y="316103"/>
                    </a:lnTo>
                    <a:lnTo>
                      <a:pt x="350393" y="313436"/>
                    </a:lnTo>
                    <a:lnTo>
                      <a:pt x="351409" y="312547"/>
                    </a:lnTo>
                    <a:lnTo>
                      <a:pt x="352044" y="310896"/>
                    </a:lnTo>
                    <a:lnTo>
                      <a:pt x="352044" y="13335"/>
                    </a:lnTo>
                    <a:lnTo>
                      <a:pt x="352044" y="127"/>
                    </a:lnTo>
                    <a:close/>
                  </a:path>
                </a:pathLst>
              </a:custGeom>
              <a:solidFill>
                <a:srgbClr val="000000"/>
              </a:solidFill>
            </p:spPr>
            <p:txBody>
              <a:bodyPr wrap="square" lIns="0" tIns="0" rIns="0" bIns="0" rtlCol="0"/>
              <a:lstStyle/>
              <a:p>
                <a:endParaRPr/>
              </a:p>
            </p:txBody>
          </p:sp>
        </p:grpSp>
        <p:sp>
          <p:nvSpPr>
            <p:cNvPr id="111" name="object 111"/>
            <p:cNvSpPr txBox="1"/>
            <p:nvPr/>
          </p:nvSpPr>
          <p:spPr>
            <a:xfrm>
              <a:off x="7700898" y="4653534"/>
              <a:ext cx="685800" cy="390525"/>
            </a:xfrm>
            <a:prstGeom prst="rect">
              <a:avLst/>
            </a:prstGeom>
          </p:spPr>
          <p:txBody>
            <a:bodyPr vert="horz" wrap="square" lIns="0" tIns="12700" rIns="0" bIns="0" rtlCol="0">
              <a:spAutoFit/>
            </a:bodyPr>
            <a:lstStyle/>
            <a:p>
              <a:pPr marL="34925" marR="27940" algn="ctr">
                <a:lnSpc>
                  <a:spcPct val="100000"/>
                </a:lnSpc>
                <a:spcBef>
                  <a:spcPts val="100"/>
                </a:spcBef>
              </a:pPr>
              <a:r>
                <a:rPr sz="800" b="1" spc="-35" dirty="0">
                  <a:latin typeface="Verdana"/>
                  <a:cs typeface="Verdana"/>
                </a:rPr>
                <a:t>Visa </a:t>
              </a:r>
              <a:r>
                <a:rPr sz="800" b="1" spc="-30" dirty="0">
                  <a:latin typeface="Verdana"/>
                  <a:cs typeface="Verdana"/>
                </a:rPr>
                <a:t> </a:t>
              </a:r>
              <a:r>
                <a:rPr sz="800" b="1" spc="-15" dirty="0">
                  <a:latin typeface="Verdana"/>
                  <a:cs typeface="Verdana"/>
                </a:rPr>
                <a:t>A</a:t>
              </a:r>
              <a:r>
                <a:rPr sz="800" b="1" spc="-10" dirty="0">
                  <a:latin typeface="Verdana"/>
                  <a:cs typeface="Verdana"/>
                </a:rPr>
                <a:t>pp</a:t>
              </a:r>
              <a:r>
                <a:rPr sz="800" b="1" spc="-35" dirty="0">
                  <a:latin typeface="Verdana"/>
                  <a:cs typeface="Verdana"/>
                </a:rPr>
                <a:t>l</a:t>
              </a:r>
              <a:r>
                <a:rPr sz="800" b="1" spc="-40" dirty="0">
                  <a:latin typeface="Verdana"/>
                  <a:cs typeface="Verdana"/>
                </a:rPr>
                <a:t>i</a:t>
              </a:r>
              <a:r>
                <a:rPr sz="800" b="1" dirty="0">
                  <a:latin typeface="Verdana"/>
                  <a:cs typeface="Verdana"/>
                </a:rPr>
                <a:t>c</a:t>
              </a:r>
              <a:r>
                <a:rPr sz="800" b="1" spc="-45" dirty="0">
                  <a:latin typeface="Verdana"/>
                  <a:cs typeface="Verdana"/>
                </a:rPr>
                <a:t>a</a:t>
              </a:r>
              <a:r>
                <a:rPr sz="800" b="1" spc="-30" dirty="0">
                  <a:latin typeface="Verdana"/>
                  <a:cs typeface="Verdana"/>
                </a:rPr>
                <a:t>t</a:t>
              </a:r>
              <a:r>
                <a:rPr sz="800" b="1" spc="-25" dirty="0">
                  <a:latin typeface="Verdana"/>
                  <a:cs typeface="Verdana"/>
                </a:rPr>
                <a:t>i</a:t>
              </a:r>
              <a:r>
                <a:rPr sz="800" b="1" spc="-20" dirty="0">
                  <a:latin typeface="Verdana"/>
                  <a:cs typeface="Verdana"/>
                </a:rPr>
                <a:t>on</a:t>
              </a:r>
              <a:endParaRPr sz="800">
                <a:latin typeface="Verdana"/>
                <a:cs typeface="Verdana"/>
              </a:endParaRPr>
            </a:p>
            <a:p>
              <a:pPr algn="ctr">
                <a:lnSpc>
                  <a:spcPts val="950"/>
                </a:lnSpc>
              </a:pPr>
              <a:r>
                <a:rPr sz="800" b="1" spc="-50" dirty="0">
                  <a:latin typeface="Verdana"/>
                  <a:cs typeface="Verdana"/>
                </a:rPr>
                <a:t>/Submission</a:t>
              </a:r>
              <a:endParaRPr sz="800">
                <a:latin typeface="Verdana"/>
                <a:cs typeface="Verdana"/>
              </a:endParaRPr>
            </a:p>
          </p:txBody>
        </p:sp>
        <p:grpSp>
          <p:nvGrpSpPr>
            <p:cNvPr id="112" name="object 112"/>
            <p:cNvGrpSpPr/>
            <p:nvPr/>
          </p:nvGrpSpPr>
          <p:grpSpPr>
            <a:xfrm>
              <a:off x="6108191" y="3569208"/>
              <a:ext cx="1175385" cy="1679575"/>
              <a:chOff x="6108191" y="3569208"/>
              <a:chExt cx="1175385" cy="1679575"/>
            </a:xfrm>
          </p:grpSpPr>
          <p:sp>
            <p:nvSpPr>
              <p:cNvPr id="113" name="object 113"/>
              <p:cNvSpPr/>
              <p:nvPr/>
            </p:nvSpPr>
            <p:spPr>
              <a:xfrm>
                <a:off x="6108191" y="3741420"/>
                <a:ext cx="1175385" cy="1507490"/>
              </a:xfrm>
              <a:custGeom>
                <a:avLst/>
                <a:gdLst/>
                <a:ahLst/>
                <a:cxnLst/>
                <a:rect l="l" t="t" r="r" b="b"/>
                <a:pathLst>
                  <a:path w="1175384" h="1507489">
                    <a:moveTo>
                      <a:pt x="952246" y="0"/>
                    </a:moveTo>
                    <a:lnTo>
                      <a:pt x="222631" y="0"/>
                    </a:lnTo>
                    <a:lnTo>
                      <a:pt x="177805" y="4529"/>
                    </a:lnTo>
                    <a:lnTo>
                      <a:pt x="136034" y="17516"/>
                    </a:lnTo>
                    <a:lnTo>
                      <a:pt x="98220" y="38060"/>
                    </a:lnTo>
                    <a:lnTo>
                      <a:pt x="65262" y="65262"/>
                    </a:lnTo>
                    <a:lnTo>
                      <a:pt x="38060" y="98220"/>
                    </a:lnTo>
                    <a:lnTo>
                      <a:pt x="17516" y="136034"/>
                    </a:lnTo>
                    <a:lnTo>
                      <a:pt x="4529" y="177805"/>
                    </a:lnTo>
                    <a:lnTo>
                      <a:pt x="0" y="222630"/>
                    </a:lnTo>
                    <a:lnTo>
                      <a:pt x="0" y="1284477"/>
                    </a:lnTo>
                    <a:lnTo>
                      <a:pt x="5302" y="1332849"/>
                    </a:lnTo>
                    <a:lnTo>
                      <a:pt x="20320" y="1377695"/>
                    </a:lnTo>
                    <a:lnTo>
                      <a:pt x="46371" y="1420526"/>
                    </a:lnTo>
                    <a:lnTo>
                      <a:pt x="81054" y="1456322"/>
                    </a:lnTo>
                    <a:lnTo>
                      <a:pt x="122943" y="1483656"/>
                    </a:lnTo>
                    <a:lnTo>
                      <a:pt x="170610" y="1501103"/>
                    </a:lnTo>
                    <a:lnTo>
                      <a:pt x="222631" y="1507235"/>
                    </a:lnTo>
                    <a:lnTo>
                      <a:pt x="952246" y="1507235"/>
                    </a:lnTo>
                    <a:lnTo>
                      <a:pt x="997077" y="1502701"/>
                    </a:lnTo>
                    <a:lnTo>
                      <a:pt x="1038861" y="1489700"/>
                    </a:lnTo>
                    <a:lnTo>
                      <a:pt x="1076696" y="1469135"/>
                    </a:lnTo>
                    <a:lnTo>
                      <a:pt x="1109678" y="1441910"/>
                    </a:lnTo>
                    <a:lnTo>
                      <a:pt x="1136903" y="1408928"/>
                    </a:lnTo>
                    <a:lnTo>
                      <a:pt x="1157468" y="1371093"/>
                    </a:lnTo>
                    <a:lnTo>
                      <a:pt x="1170469" y="1329309"/>
                    </a:lnTo>
                    <a:lnTo>
                      <a:pt x="1175004" y="1284477"/>
                    </a:lnTo>
                    <a:lnTo>
                      <a:pt x="1175004" y="199643"/>
                    </a:lnTo>
                    <a:lnTo>
                      <a:pt x="1173861" y="199643"/>
                    </a:lnTo>
                    <a:lnTo>
                      <a:pt x="1163977" y="153315"/>
                    </a:lnTo>
                    <a:lnTo>
                      <a:pt x="1144976" y="111078"/>
                    </a:lnTo>
                    <a:lnTo>
                      <a:pt x="1117973" y="74040"/>
                    </a:lnTo>
                    <a:lnTo>
                      <a:pt x="1084084" y="43307"/>
                    </a:lnTo>
                    <a:lnTo>
                      <a:pt x="1044422" y="19985"/>
                    </a:lnTo>
                    <a:lnTo>
                      <a:pt x="1000105" y="5180"/>
                    </a:lnTo>
                    <a:lnTo>
                      <a:pt x="952246" y="0"/>
                    </a:lnTo>
                    <a:close/>
                  </a:path>
                </a:pathLst>
              </a:custGeom>
              <a:solidFill>
                <a:srgbClr val="FF3085"/>
              </a:solidFill>
            </p:spPr>
            <p:txBody>
              <a:bodyPr wrap="square" lIns="0" tIns="0" rIns="0" bIns="0" rtlCol="0"/>
              <a:lstStyle/>
              <a:p>
                <a:endParaRPr/>
              </a:p>
            </p:txBody>
          </p:sp>
          <p:pic>
            <p:nvPicPr>
              <p:cNvPr id="114" name="object 114"/>
              <p:cNvPicPr/>
              <p:nvPr/>
            </p:nvPicPr>
            <p:blipFill>
              <a:blip r:embed="rId29" cstate="print"/>
              <a:stretch>
                <a:fillRect/>
              </a:stretch>
            </p:blipFill>
            <p:spPr>
              <a:xfrm>
                <a:off x="6172199" y="3814572"/>
                <a:ext cx="1031748" cy="1362455"/>
              </a:xfrm>
              <a:prstGeom prst="rect">
                <a:avLst/>
              </a:prstGeom>
            </p:spPr>
          </p:pic>
          <p:sp>
            <p:nvSpPr>
              <p:cNvPr id="115" name="object 115"/>
              <p:cNvSpPr/>
              <p:nvPr/>
            </p:nvSpPr>
            <p:spPr>
              <a:xfrm>
                <a:off x="6224016" y="3569220"/>
                <a:ext cx="944880" cy="1564005"/>
              </a:xfrm>
              <a:custGeom>
                <a:avLst/>
                <a:gdLst/>
                <a:ahLst/>
                <a:cxnLst/>
                <a:rect l="l" t="t" r="r" b="b"/>
                <a:pathLst>
                  <a:path w="944879" h="1564004">
                    <a:moveTo>
                      <a:pt x="944880" y="394449"/>
                    </a:moveTo>
                    <a:lnTo>
                      <a:pt x="936383" y="352463"/>
                    </a:lnTo>
                    <a:lnTo>
                      <a:pt x="913231" y="318147"/>
                    </a:lnTo>
                    <a:lnTo>
                      <a:pt x="878916" y="294995"/>
                    </a:lnTo>
                    <a:lnTo>
                      <a:pt x="836930" y="286499"/>
                    </a:lnTo>
                    <a:lnTo>
                      <a:pt x="670483" y="286499"/>
                    </a:lnTo>
                    <a:lnTo>
                      <a:pt x="671880" y="282003"/>
                    </a:lnTo>
                    <a:lnTo>
                      <a:pt x="676656" y="234683"/>
                    </a:lnTo>
                    <a:lnTo>
                      <a:pt x="671880" y="187375"/>
                    </a:lnTo>
                    <a:lnTo>
                      <a:pt x="658215" y="143319"/>
                    </a:lnTo>
                    <a:lnTo>
                      <a:pt x="636574" y="103441"/>
                    </a:lnTo>
                    <a:lnTo>
                      <a:pt x="607923" y="68719"/>
                    </a:lnTo>
                    <a:lnTo>
                      <a:pt x="573201" y="40068"/>
                    </a:lnTo>
                    <a:lnTo>
                      <a:pt x="533323" y="18427"/>
                    </a:lnTo>
                    <a:lnTo>
                      <a:pt x="489267" y="4762"/>
                    </a:lnTo>
                    <a:lnTo>
                      <a:pt x="441960" y="0"/>
                    </a:lnTo>
                    <a:lnTo>
                      <a:pt x="394639" y="4762"/>
                    </a:lnTo>
                    <a:lnTo>
                      <a:pt x="350583" y="18427"/>
                    </a:lnTo>
                    <a:lnTo>
                      <a:pt x="310705" y="40068"/>
                    </a:lnTo>
                    <a:lnTo>
                      <a:pt x="275983" y="68719"/>
                    </a:lnTo>
                    <a:lnTo>
                      <a:pt x="247332" y="103441"/>
                    </a:lnTo>
                    <a:lnTo>
                      <a:pt x="225691" y="143319"/>
                    </a:lnTo>
                    <a:lnTo>
                      <a:pt x="212026" y="187375"/>
                    </a:lnTo>
                    <a:lnTo>
                      <a:pt x="207264" y="234683"/>
                    </a:lnTo>
                    <a:lnTo>
                      <a:pt x="212026" y="282003"/>
                    </a:lnTo>
                    <a:lnTo>
                      <a:pt x="213410" y="286499"/>
                    </a:lnTo>
                    <a:lnTo>
                      <a:pt x="107950" y="286499"/>
                    </a:lnTo>
                    <a:lnTo>
                      <a:pt x="65951" y="294995"/>
                    </a:lnTo>
                    <a:lnTo>
                      <a:pt x="31635" y="318147"/>
                    </a:lnTo>
                    <a:lnTo>
                      <a:pt x="8483" y="352463"/>
                    </a:lnTo>
                    <a:lnTo>
                      <a:pt x="0" y="394449"/>
                    </a:lnTo>
                    <a:lnTo>
                      <a:pt x="0" y="1455661"/>
                    </a:lnTo>
                    <a:lnTo>
                      <a:pt x="8483" y="1497660"/>
                    </a:lnTo>
                    <a:lnTo>
                      <a:pt x="31635" y="1531975"/>
                    </a:lnTo>
                    <a:lnTo>
                      <a:pt x="65951" y="1555127"/>
                    </a:lnTo>
                    <a:lnTo>
                      <a:pt x="107950" y="1563611"/>
                    </a:lnTo>
                    <a:lnTo>
                      <a:pt x="836930" y="1563611"/>
                    </a:lnTo>
                    <a:lnTo>
                      <a:pt x="878916" y="1555127"/>
                    </a:lnTo>
                    <a:lnTo>
                      <a:pt x="913231" y="1531975"/>
                    </a:lnTo>
                    <a:lnTo>
                      <a:pt x="936383" y="1497660"/>
                    </a:lnTo>
                    <a:lnTo>
                      <a:pt x="944880" y="1455661"/>
                    </a:lnTo>
                    <a:lnTo>
                      <a:pt x="944880" y="394449"/>
                    </a:lnTo>
                    <a:close/>
                  </a:path>
                </a:pathLst>
              </a:custGeom>
              <a:solidFill>
                <a:srgbClr val="FFFFFF"/>
              </a:solidFill>
            </p:spPr>
            <p:txBody>
              <a:bodyPr wrap="square" lIns="0" tIns="0" rIns="0" bIns="0" rtlCol="0"/>
              <a:lstStyle/>
              <a:p>
                <a:endParaRPr/>
              </a:p>
            </p:txBody>
          </p:sp>
          <p:sp>
            <p:nvSpPr>
              <p:cNvPr id="116" name="object 116"/>
              <p:cNvSpPr/>
              <p:nvPr/>
            </p:nvSpPr>
            <p:spPr>
              <a:xfrm>
                <a:off x="6485184" y="3623420"/>
                <a:ext cx="361315" cy="361315"/>
              </a:xfrm>
              <a:custGeom>
                <a:avLst/>
                <a:gdLst/>
                <a:ahLst/>
                <a:cxnLst/>
                <a:rect l="l" t="t" r="r" b="b"/>
                <a:pathLst>
                  <a:path w="361315" h="361314">
                    <a:moveTo>
                      <a:pt x="204300" y="92"/>
                    </a:moveTo>
                    <a:lnTo>
                      <a:pt x="157138" y="0"/>
                    </a:lnTo>
                    <a:lnTo>
                      <a:pt x="110051" y="12717"/>
                    </a:lnTo>
                    <a:lnTo>
                      <a:pt x="67947" y="37464"/>
                    </a:lnTo>
                    <a:lnTo>
                      <a:pt x="34962" y="71212"/>
                    </a:lnTo>
                    <a:lnTo>
                      <a:pt x="12023" y="111697"/>
                    </a:lnTo>
                    <a:lnTo>
                      <a:pt x="60" y="156659"/>
                    </a:lnTo>
                    <a:lnTo>
                      <a:pt x="0" y="203837"/>
                    </a:lnTo>
                    <a:lnTo>
                      <a:pt x="12769" y="250969"/>
                    </a:lnTo>
                    <a:lnTo>
                      <a:pt x="37473" y="293020"/>
                    </a:lnTo>
                    <a:lnTo>
                      <a:pt x="71204" y="325974"/>
                    </a:lnTo>
                    <a:lnTo>
                      <a:pt x="111687" y="348901"/>
                    </a:lnTo>
                    <a:lnTo>
                      <a:pt x="156646" y="360875"/>
                    </a:lnTo>
                    <a:lnTo>
                      <a:pt x="203807" y="360968"/>
                    </a:lnTo>
                    <a:lnTo>
                      <a:pt x="250894" y="348251"/>
                    </a:lnTo>
                    <a:lnTo>
                      <a:pt x="292946" y="323503"/>
                    </a:lnTo>
                    <a:lnTo>
                      <a:pt x="325900" y="289755"/>
                    </a:lnTo>
                    <a:lnTo>
                      <a:pt x="348827" y="249270"/>
                    </a:lnTo>
                    <a:lnTo>
                      <a:pt x="360801" y="204308"/>
                    </a:lnTo>
                    <a:lnTo>
                      <a:pt x="360894" y="157130"/>
                    </a:lnTo>
                    <a:lnTo>
                      <a:pt x="348176" y="109999"/>
                    </a:lnTo>
                    <a:lnTo>
                      <a:pt x="323473" y="67947"/>
                    </a:lnTo>
                    <a:lnTo>
                      <a:pt x="289742" y="34993"/>
                    </a:lnTo>
                    <a:lnTo>
                      <a:pt x="249259" y="12066"/>
                    </a:lnTo>
                    <a:lnTo>
                      <a:pt x="204300" y="92"/>
                    </a:lnTo>
                    <a:close/>
                  </a:path>
                </a:pathLst>
              </a:custGeom>
              <a:solidFill>
                <a:srgbClr val="FF3085"/>
              </a:solidFill>
            </p:spPr>
            <p:txBody>
              <a:bodyPr wrap="square" lIns="0" tIns="0" rIns="0" bIns="0" rtlCol="0"/>
              <a:lstStyle/>
              <a:p>
                <a:endParaRPr/>
              </a:p>
            </p:txBody>
          </p:sp>
        </p:grpSp>
        <p:sp>
          <p:nvSpPr>
            <p:cNvPr id="117" name="object 117"/>
            <p:cNvSpPr txBox="1"/>
            <p:nvPr/>
          </p:nvSpPr>
          <p:spPr>
            <a:xfrm>
              <a:off x="6464046" y="4664455"/>
              <a:ext cx="509270" cy="268605"/>
            </a:xfrm>
            <a:prstGeom prst="rect">
              <a:avLst/>
            </a:prstGeom>
          </p:spPr>
          <p:txBody>
            <a:bodyPr vert="horz" wrap="square" lIns="0" tIns="17780" rIns="0" bIns="0" rtlCol="0">
              <a:spAutoFit/>
            </a:bodyPr>
            <a:lstStyle/>
            <a:p>
              <a:pPr marL="12700" marR="5080" indent="129539">
                <a:lnSpc>
                  <a:spcPts val="950"/>
                </a:lnSpc>
                <a:spcBef>
                  <a:spcPts val="140"/>
                </a:spcBef>
              </a:pPr>
              <a:r>
                <a:rPr sz="800" b="1" spc="-35" dirty="0">
                  <a:latin typeface="Verdana"/>
                  <a:cs typeface="Verdana"/>
                </a:rPr>
                <a:t>Visa </a:t>
              </a:r>
              <a:r>
                <a:rPr sz="800" b="1" spc="-30" dirty="0">
                  <a:latin typeface="Verdana"/>
                  <a:cs typeface="Verdana"/>
                </a:rPr>
                <a:t> </a:t>
              </a:r>
              <a:r>
                <a:rPr sz="800" b="1" spc="-15" dirty="0">
                  <a:latin typeface="Verdana"/>
                  <a:cs typeface="Verdana"/>
                </a:rPr>
                <a:t>A</a:t>
              </a:r>
              <a:r>
                <a:rPr sz="800" b="1" spc="-10" dirty="0">
                  <a:latin typeface="Verdana"/>
                  <a:cs typeface="Verdana"/>
                </a:rPr>
                <a:t>pp</a:t>
              </a:r>
              <a:r>
                <a:rPr sz="800" b="1" spc="-40" dirty="0">
                  <a:latin typeface="Verdana"/>
                  <a:cs typeface="Verdana"/>
                </a:rPr>
                <a:t>rov</a:t>
              </a:r>
              <a:r>
                <a:rPr sz="800" b="1" spc="-45" dirty="0">
                  <a:latin typeface="Verdana"/>
                  <a:cs typeface="Verdana"/>
                </a:rPr>
                <a:t>a</a:t>
              </a:r>
              <a:r>
                <a:rPr sz="800" b="1" spc="-35" dirty="0">
                  <a:latin typeface="Verdana"/>
                  <a:cs typeface="Verdana"/>
                </a:rPr>
                <a:t>l</a:t>
              </a:r>
              <a:endParaRPr sz="800">
                <a:latin typeface="Verdana"/>
                <a:cs typeface="Verdana"/>
              </a:endParaRPr>
            </a:p>
          </p:txBody>
        </p:sp>
        <p:grpSp>
          <p:nvGrpSpPr>
            <p:cNvPr id="118" name="object 118"/>
            <p:cNvGrpSpPr/>
            <p:nvPr/>
          </p:nvGrpSpPr>
          <p:grpSpPr>
            <a:xfrm>
              <a:off x="3377184" y="3569208"/>
              <a:ext cx="3654425" cy="1679575"/>
              <a:chOff x="3377184" y="3569208"/>
              <a:chExt cx="3654425" cy="1679575"/>
            </a:xfrm>
          </p:grpSpPr>
          <p:sp>
            <p:nvSpPr>
              <p:cNvPr id="119" name="object 119"/>
              <p:cNvSpPr/>
              <p:nvPr/>
            </p:nvSpPr>
            <p:spPr>
              <a:xfrm>
                <a:off x="6542675" y="4161917"/>
                <a:ext cx="403860" cy="277495"/>
              </a:xfrm>
              <a:custGeom>
                <a:avLst/>
                <a:gdLst/>
                <a:ahLst/>
                <a:cxnLst/>
                <a:rect l="l" t="t" r="r" b="b"/>
                <a:pathLst>
                  <a:path w="403859" h="277495">
                    <a:moveTo>
                      <a:pt x="385048" y="126"/>
                    </a:moveTo>
                    <a:lnTo>
                      <a:pt x="11287" y="0"/>
                    </a:lnTo>
                    <a:lnTo>
                      <a:pt x="0" y="22177"/>
                    </a:lnTo>
                    <a:lnTo>
                      <a:pt x="17" y="32101"/>
                    </a:lnTo>
                    <a:lnTo>
                      <a:pt x="1381" y="38607"/>
                    </a:lnTo>
                    <a:lnTo>
                      <a:pt x="22717" y="75183"/>
                    </a:lnTo>
                    <a:lnTo>
                      <a:pt x="25638" y="79247"/>
                    </a:lnTo>
                    <a:lnTo>
                      <a:pt x="25638" y="17398"/>
                    </a:lnTo>
                    <a:lnTo>
                      <a:pt x="199501" y="17525"/>
                    </a:lnTo>
                    <a:lnTo>
                      <a:pt x="199501" y="260095"/>
                    </a:lnTo>
                    <a:lnTo>
                      <a:pt x="129778" y="260095"/>
                    </a:lnTo>
                    <a:lnTo>
                      <a:pt x="135239" y="269239"/>
                    </a:lnTo>
                    <a:lnTo>
                      <a:pt x="138795" y="276732"/>
                    </a:lnTo>
                    <a:lnTo>
                      <a:pt x="140827" y="277494"/>
                    </a:lnTo>
                    <a:lnTo>
                      <a:pt x="398002" y="277494"/>
                    </a:lnTo>
                    <a:lnTo>
                      <a:pt x="403717" y="271779"/>
                    </a:lnTo>
                    <a:lnTo>
                      <a:pt x="403717" y="170433"/>
                    </a:lnTo>
                    <a:lnTo>
                      <a:pt x="403336" y="165099"/>
                    </a:lnTo>
                    <a:lnTo>
                      <a:pt x="379333" y="179196"/>
                    </a:lnTo>
                    <a:lnTo>
                      <a:pt x="378698" y="181355"/>
                    </a:lnTo>
                    <a:lnTo>
                      <a:pt x="378698" y="225043"/>
                    </a:lnTo>
                    <a:lnTo>
                      <a:pt x="343392" y="225043"/>
                    </a:lnTo>
                    <a:lnTo>
                      <a:pt x="343392" y="259587"/>
                    </a:lnTo>
                    <a:lnTo>
                      <a:pt x="204581" y="259587"/>
                    </a:lnTo>
                    <a:lnTo>
                      <a:pt x="204581" y="17525"/>
                    </a:lnTo>
                    <a:lnTo>
                      <a:pt x="378825" y="17525"/>
                    </a:lnTo>
                    <a:lnTo>
                      <a:pt x="378825" y="55498"/>
                    </a:lnTo>
                    <a:lnTo>
                      <a:pt x="402701" y="41528"/>
                    </a:lnTo>
                    <a:lnTo>
                      <a:pt x="403717" y="39242"/>
                    </a:lnTo>
                    <a:lnTo>
                      <a:pt x="403717" y="18795"/>
                    </a:lnTo>
                    <a:lnTo>
                      <a:pt x="402693" y="10199"/>
                    </a:lnTo>
                    <a:lnTo>
                      <a:pt x="399430" y="4413"/>
                    </a:lnTo>
                    <a:lnTo>
                      <a:pt x="393644" y="1150"/>
                    </a:lnTo>
                    <a:lnTo>
                      <a:pt x="385048" y="126"/>
                    </a:lnTo>
                    <a:close/>
                  </a:path>
                </a:pathLst>
              </a:custGeom>
              <a:solidFill>
                <a:srgbClr val="000000"/>
              </a:solidFill>
            </p:spPr>
            <p:txBody>
              <a:bodyPr wrap="square" lIns="0" tIns="0" rIns="0" bIns="0" rtlCol="0"/>
              <a:lstStyle/>
              <a:p>
                <a:endParaRPr/>
              </a:p>
            </p:txBody>
          </p:sp>
          <p:pic>
            <p:nvPicPr>
              <p:cNvPr id="120" name="object 120"/>
              <p:cNvPicPr/>
              <p:nvPr/>
            </p:nvPicPr>
            <p:blipFill>
              <a:blip r:embed="rId30" cstate="print"/>
              <a:stretch>
                <a:fillRect/>
              </a:stretch>
            </p:blipFill>
            <p:spPr>
              <a:xfrm>
                <a:off x="6783451" y="4189857"/>
                <a:ext cx="247903" cy="194691"/>
              </a:xfrm>
              <a:prstGeom prst="rect">
                <a:avLst/>
              </a:prstGeom>
            </p:spPr>
          </p:pic>
          <p:sp>
            <p:nvSpPr>
              <p:cNvPr id="121" name="object 121"/>
              <p:cNvSpPr/>
              <p:nvPr/>
            </p:nvSpPr>
            <p:spPr>
              <a:xfrm>
                <a:off x="6361938" y="4211701"/>
                <a:ext cx="305435" cy="331470"/>
              </a:xfrm>
              <a:custGeom>
                <a:avLst/>
                <a:gdLst/>
                <a:ahLst/>
                <a:cxnLst/>
                <a:rect l="l" t="t" r="r" b="b"/>
                <a:pathLst>
                  <a:path w="305434" h="331470">
                    <a:moveTo>
                      <a:pt x="169417" y="0"/>
                    </a:moveTo>
                    <a:lnTo>
                      <a:pt x="1397" y="96774"/>
                    </a:lnTo>
                    <a:lnTo>
                      <a:pt x="0" y="101854"/>
                    </a:lnTo>
                    <a:lnTo>
                      <a:pt x="5461" y="110998"/>
                    </a:lnTo>
                    <a:lnTo>
                      <a:pt x="51496" y="190626"/>
                    </a:lnTo>
                    <a:lnTo>
                      <a:pt x="90932" y="258699"/>
                    </a:lnTo>
                    <a:lnTo>
                      <a:pt x="100288" y="274966"/>
                    </a:lnTo>
                    <a:lnTo>
                      <a:pt x="128524" y="323723"/>
                    </a:lnTo>
                    <a:lnTo>
                      <a:pt x="130937" y="328041"/>
                    </a:lnTo>
                    <a:lnTo>
                      <a:pt x="133985" y="331343"/>
                    </a:lnTo>
                    <a:lnTo>
                      <a:pt x="140588" y="331343"/>
                    </a:lnTo>
                    <a:lnTo>
                      <a:pt x="141732" y="330835"/>
                    </a:lnTo>
                    <a:lnTo>
                      <a:pt x="144271" y="330200"/>
                    </a:lnTo>
                    <a:lnTo>
                      <a:pt x="146558" y="328930"/>
                    </a:lnTo>
                    <a:lnTo>
                      <a:pt x="271052" y="257175"/>
                    </a:lnTo>
                    <a:lnTo>
                      <a:pt x="167386" y="257175"/>
                    </a:lnTo>
                    <a:lnTo>
                      <a:pt x="141487" y="251757"/>
                    </a:lnTo>
                    <a:lnTo>
                      <a:pt x="120316" y="237363"/>
                    </a:lnTo>
                    <a:lnTo>
                      <a:pt x="106074" y="216205"/>
                    </a:lnTo>
                    <a:lnTo>
                      <a:pt x="100964" y="190500"/>
                    </a:lnTo>
                    <a:lnTo>
                      <a:pt x="106328" y="164564"/>
                    </a:lnTo>
                    <a:lnTo>
                      <a:pt x="116446" y="149606"/>
                    </a:lnTo>
                    <a:lnTo>
                      <a:pt x="69341" y="149606"/>
                    </a:lnTo>
                    <a:lnTo>
                      <a:pt x="67945" y="148462"/>
                    </a:lnTo>
                    <a:lnTo>
                      <a:pt x="66039" y="147700"/>
                    </a:lnTo>
                    <a:lnTo>
                      <a:pt x="65404" y="146304"/>
                    </a:lnTo>
                    <a:lnTo>
                      <a:pt x="64897" y="144906"/>
                    </a:lnTo>
                    <a:lnTo>
                      <a:pt x="65150" y="142748"/>
                    </a:lnTo>
                    <a:lnTo>
                      <a:pt x="65912" y="141350"/>
                    </a:lnTo>
                    <a:lnTo>
                      <a:pt x="66421" y="140207"/>
                    </a:lnTo>
                    <a:lnTo>
                      <a:pt x="68072" y="139319"/>
                    </a:lnTo>
                    <a:lnTo>
                      <a:pt x="69341" y="138684"/>
                    </a:lnTo>
                    <a:lnTo>
                      <a:pt x="91852" y="125730"/>
                    </a:lnTo>
                    <a:lnTo>
                      <a:pt x="55245" y="125730"/>
                    </a:lnTo>
                    <a:lnTo>
                      <a:pt x="53975" y="124460"/>
                    </a:lnTo>
                    <a:lnTo>
                      <a:pt x="51942" y="123443"/>
                    </a:lnTo>
                    <a:lnTo>
                      <a:pt x="51562" y="122047"/>
                    </a:lnTo>
                    <a:lnTo>
                      <a:pt x="51053" y="120650"/>
                    </a:lnTo>
                    <a:lnTo>
                      <a:pt x="51562" y="118491"/>
                    </a:lnTo>
                    <a:lnTo>
                      <a:pt x="52959" y="115950"/>
                    </a:lnTo>
                    <a:lnTo>
                      <a:pt x="54610" y="115316"/>
                    </a:lnTo>
                    <a:lnTo>
                      <a:pt x="55879" y="114554"/>
                    </a:lnTo>
                    <a:lnTo>
                      <a:pt x="158114" y="55753"/>
                    </a:lnTo>
                    <a:lnTo>
                      <a:pt x="159004" y="55118"/>
                    </a:lnTo>
                    <a:lnTo>
                      <a:pt x="160146" y="54229"/>
                    </a:lnTo>
                    <a:lnTo>
                      <a:pt x="205033" y="54229"/>
                    </a:lnTo>
                    <a:lnTo>
                      <a:pt x="179578" y="10287"/>
                    </a:lnTo>
                    <a:lnTo>
                      <a:pt x="174370" y="1397"/>
                    </a:lnTo>
                    <a:lnTo>
                      <a:pt x="169417" y="0"/>
                    </a:lnTo>
                    <a:close/>
                  </a:path>
                  <a:path w="305434" h="331470">
                    <a:moveTo>
                      <a:pt x="245423" y="123951"/>
                    </a:moveTo>
                    <a:lnTo>
                      <a:pt x="167639" y="123951"/>
                    </a:lnTo>
                    <a:lnTo>
                      <a:pt x="193796" y="129172"/>
                    </a:lnTo>
                    <a:lnTo>
                      <a:pt x="215058" y="143430"/>
                    </a:lnTo>
                    <a:lnTo>
                      <a:pt x="229344" y="164617"/>
                    </a:lnTo>
                    <a:lnTo>
                      <a:pt x="234568" y="190626"/>
                    </a:lnTo>
                    <a:lnTo>
                      <a:pt x="229143" y="216669"/>
                    </a:lnTo>
                    <a:lnTo>
                      <a:pt x="214725" y="237902"/>
                    </a:lnTo>
                    <a:lnTo>
                      <a:pt x="193401" y="252134"/>
                    </a:lnTo>
                    <a:lnTo>
                      <a:pt x="167386" y="257175"/>
                    </a:lnTo>
                    <a:lnTo>
                      <a:pt x="271052" y="257175"/>
                    </a:lnTo>
                    <a:lnTo>
                      <a:pt x="297053" y="242188"/>
                    </a:lnTo>
                    <a:lnTo>
                      <a:pt x="302621" y="238148"/>
                    </a:lnTo>
                    <a:lnTo>
                      <a:pt x="305308" y="233775"/>
                    </a:lnTo>
                    <a:lnTo>
                      <a:pt x="305232" y="228687"/>
                    </a:lnTo>
                    <a:lnTo>
                      <a:pt x="302513" y="222504"/>
                    </a:lnTo>
                    <a:lnTo>
                      <a:pt x="245423" y="123951"/>
                    </a:lnTo>
                    <a:close/>
                  </a:path>
                  <a:path w="305434" h="331470">
                    <a:moveTo>
                      <a:pt x="218717" y="77850"/>
                    </a:moveTo>
                    <a:lnTo>
                      <a:pt x="177291" y="77850"/>
                    </a:lnTo>
                    <a:lnTo>
                      <a:pt x="179705" y="78486"/>
                    </a:lnTo>
                    <a:lnTo>
                      <a:pt x="180466" y="79756"/>
                    </a:lnTo>
                    <a:lnTo>
                      <a:pt x="181356" y="81025"/>
                    </a:lnTo>
                    <a:lnTo>
                      <a:pt x="180975" y="83566"/>
                    </a:lnTo>
                    <a:lnTo>
                      <a:pt x="180339" y="85090"/>
                    </a:lnTo>
                    <a:lnTo>
                      <a:pt x="179832" y="86232"/>
                    </a:lnTo>
                    <a:lnTo>
                      <a:pt x="176784" y="87756"/>
                    </a:lnTo>
                    <a:lnTo>
                      <a:pt x="105008" y="129172"/>
                    </a:lnTo>
                    <a:lnTo>
                      <a:pt x="74167" y="146938"/>
                    </a:lnTo>
                    <a:lnTo>
                      <a:pt x="72771" y="147700"/>
                    </a:lnTo>
                    <a:lnTo>
                      <a:pt x="71247" y="148336"/>
                    </a:lnTo>
                    <a:lnTo>
                      <a:pt x="69214" y="149479"/>
                    </a:lnTo>
                    <a:lnTo>
                      <a:pt x="116446" y="149606"/>
                    </a:lnTo>
                    <a:lnTo>
                      <a:pt x="120634" y="143414"/>
                    </a:lnTo>
                    <a:lnTo>
                      <a:pt x="141773" y="129170"/>
                    </a:lnTo>
                    <a:lnTo>
                      <a:pt x="167639" y="123951"/>
                    </a:lnTo>
                    <a:lnTo>
                      <a:pt x="245423" y="123951"/>
                    </a:lnTo>
                    <a:lnTo>
                      <a:pt x="218717" y="77850"/>
                    </a:lnTo>
                    <a:close/>
                  </a:path>
                  <a:path w="305434" h="331470">
                    <a:moveTo>
                      <a:pt x="205033" y="54229"/>
                    </a:moveTo>
                    <a:lnTo>
                      <a:pt x="161162" y="54229"/>
                    </a:lnTo>
                    <a:lnTo>
                      <a:pt x="163067" y="54482"/>
                    </a:lnTo>
                    <a:lnTo>
                      <a:pt x="165988" y="54610"/>
                    </a:lnTo>
                    <a:lnTo>
                      <a:pt x="167386" y="57404"/>
                    </a:lnTo>
                    <a:lnTo>
                      <a:pt x="166751" y="59943"/>
                    </a:lnTo>
                    <a:lnTo>
                      <a:pt x="165608" y="62992"/>
                    </a:lnTo>
                    <a:lnTo>
                      <a:pt x="163957" y="63500"/>
                    </a:lnTo>
                    <a:lnTo>
                      <a:pt x="162813" y="64135"/>
                    </a:lnTo>
                    <a:lnTo>
                      <a:pt x="59562" y="123571"/>
                    </a:lnTo>
                    <a:lnTo>
                      <a:pt x="57658" y="124587"/>
                    </a:lnTo>
                    <a:lnTo>
                      <a:pt x="55245" y="125730"/>
                    </a:lnTo>
                    <a:lnTo>
                      <a:pt x="91852" y="125730"/>
                    </a:lnTo>
                    <a:lnTo>
                      <a:pt x="171577" y="79756"/>
                    </a:lnTo>
                    <a:lnTo>
                      <a:pt x="172846" y="78993"/>
                    </a:lnTo>
                    <a:lnTo>
                      <a:pt x="174243" y="77850"/>
                    </a:lnTo>
                    <a:lnTo>
                      <a:pt x="218717" y="77850"/>
                    </a:lnTo>
                    <a:lnTo>
                      <a:pt x="205033" y="54229"/>
                    </a:lnTo>
                    <a:close/>
                  </a:path>
                </a:pathLst>
              </a:custGeom>
              <a:solidFill>
                <a:srgbClr val="000000"/>
              </a:solidFill>
            </p:spPr>
            <p:txBody>
              <a:bodyPr wrap="square" lIns="0" tIns="0" rIns="0" bIns="0" rtlCol="0"/>
              <a:lstStyle/>
              <a:p>
                <a:endParaRPr/>
              </a:p>
            </p:txBody>
          </p:sp>
          <p:pic>
            <p:nvPicPr>
              <p:cNvPr id="122" name="object 122"/>
              <p:cNvPicPr/>
              <p:nvPr/>
            </p:nvPicPr>
            <p:blipFill>
              <a:blip r:embed="rId31" cstate="print"/>
              <a:stretch>
                <a:fillRect/>
              </a:stretch>
            </p:blipFill>
            <p:spPr>
              <a:xfrm>
                <a:off x="6469409" y="4343400"/>
                <a:ext cx="120336" cy="117348"/>
              </a:xfrm>
              <a:prstGeom prst="rect">
                <a:avLst/>
              </a:prstGeom>
            </p:spPr>
          </p:pic>
          <p:pic>
            <p:nvPicPr>
              <p:cNvPr id="123" name="object 123"/>
              <p:cNvPicPr/>
              <p:nvPr/>
            </p:nvPicPr>
            <p:blipFill>
              <a:blip r:embed="rId32" cstate="print"/>
              <a:stretch>
                <a:fillRect/>
              </a:stretch>
            </p:blipFill>
            <p:spPr>
              <a:xfrm>
                <a:off x="6832092" y="4233672"/>
                <a:ext cx="157225" cy="106679"/>
              </a:xfrm>
              <a:prstGeom prst="rect">
                <a:avLst/>
              </a:prstGeom>
            </p:spPr>
          </p:pic>
          <p:sp>
            <p:nvSpPr>
              <p:cNvPr id="124" name="object 124"/>
              <p:cNvSpPr/>
              <p:nvPr/>
            </p:nvSpPr>
            <p:spPr>
              <a:xfrm>
                <a:off x="3377184" y="3741420"/>
                <a:ext cx="1175385" cy="1507490"/>
              </a:xfrm>
              <a:custGeom>
                <a:avLst/>
                <a:gdLst/>
                <a:ahLst/>
                <a:cxnLst/>
                <a:rect l="l" t="t" r="r" b="b"/>
                <a:pathLst>
                  <a:path w="1175385" h="1507489">
                    <a:moveTo>
                      <a:pt x="952245" y="0"/>
                    </a:moveTo>
                    <a:lnTo>
                      <a:pt x="222630" y="0"/>
                    </a:lnTo>
                    <a:lnTo>
                      <a:pt x="177805" y="4529"/>
                    </a:lnTo>
                    <a:lnTo>
                      <a:pt x="136034" y="17516"/>
                    </a:lnTo>
                    <a:lnTo>
                      <a:pt x="98220" y="38060"/>
                    </a:lnTo>
                    <a:lnTo>
                      <a:pt x="65262" y="65262"/>
                    </a:lnTo>
                    <a:lnTo>
                      <a:pt x="38060" y="98220"/>
                    </a:lnTo>
                    <a:lnTo>
                      <a:pt x="17516" y="136034"/>
                    </a:lnTo>
                    <a:lnTo>
                      <a:pt x="4529" y="177805"/>
                    </a:lnTo>
                    <a:lnTo>
                      <a:pt x="0" y="222630"/>
                    </a:lnTo>
                    <a:lnTo>
                      <a:pt x="0" y="1284477"/>
                    </a:lnTo>
                    <a:lnTo>
                      <a:pt x="5302" y="1332849"/>
                    </a:lnTo>
                    <a:lnTo>
                      <a:pt x="20319" y="1377695"/>
                    </a:lnTo>
                    <a:lnTo>
                      <a:pt x="46371" y="1420526"/>
                    </a:lnTo>
                    <a:lnTo>
                      <a:pt x="81054" y="1456322"/>
                    </a:lnTo>
                    <a:lnTo>
                      <a:pt x="122943" y="1483656"/>
                    </a:lnTo>
                    <a:lnTo>
                      <a:pt x="170610" y="1501103"/>
                    </a:lnTo>
                    <a:lnTo>
                      <a:pt x="222630" y="1507235"/>
                    </a:lnTo>
                    <a:lnTo>
                      <a:pt x="952245" y="1507235"/>
                    </a:lnTo>
                    <a:lnTo>
                      <a:pt x="997077" y="1502701"/>
                    </a:lnTo>
                    <a:lnTo>
                      <a:pt x="1038861" y="1489700"/>
                    </a:lnTo>
                    <a:lnTo>
                      <a:pt x="1076696" y="1469135"/>
                    </a:lnTo>
                    <a:lnTo>
                      <a:pt x="1109678" y="1441910"/>
                    </a:lnTo>
                    <a:lnTo>
                      <a:pt x="1136903" y="1408928"/>
                    </a:lnTo>
                    <a:lnTo>
                      <a:pt x="1157468" y="1371093"/>
                    </a:lnTo>
                    <a:lnTo>
                      <a:pt x="1170469" y="1329309"/>
                    </a:lnTo>
                    <a:lnTo>
                      <a:pt x="1175003" y="1284477"/>
                    </a:lnTo>
                    <a:lnTo>
                      <a:pt x="1175003" y="199643"/>
                    </a:lnTo>
                    <a:lnTo>
                      <a:pt x="1173861" y="199643"/>
                    </a:lnTo>
                    <a:lnTo>
                      <a:pt x="1163977" y="153315"/>
                    </a:lnTo>
                    <a:lnTo>
                      <a:pt x="1144976" y="111078"/>
                    </a:lnTo>
                    <a:lnTo>
                      <a:pt x="1117973" y="74040"/>
                    </a:lnTo>
                    <a:lnTo>
                      <a:pt x="1084084" y="43307"/>
                    </a:lnTo>
                    <a:lnTo>
                      <a:pt x="1044422" y="19985"/>
                    </a:lnTo>
                    <a:lnTo>
                      <a:pt x="1000105" y="5180"/>
                    </a:lnTo>
                    <a:lnTo>
                      <a:pt x="952245" y="0"/>
                    </a:lnTo>
                    <a:close/>
                  </a:path>
                </a:pathLst>
              </a:custGeom>
              <a:solidFill>
                <a:srgbClr val="FF3085"/>
              </a:solidFill>
            </p:spPr>
            <p:txBody>
              <a:bodyPr wrap="square" lIns="0" tIns="0" rIns="0" bIns="0" rtlCol="0"/>
              <a:lstStyle/>
              <a:p>
                <a:endParaRPr/>
              </a:p>
            </p:txBody>
          </p:sp>
          <p:pic>
            <p:nvPicPr>
              <p:cNvPr id="125" name="object 125"/>
              <p:cNvPicPr/>
              <p:nvPr/>
            </p:nvPicPr>
            <p:blipFill>
              <a:blip r:embed="rId33" cstate="print"/>
              <a:stretch>
                <a:fillRect/>
              </a:stretch>
            </p:blipFill>
            <p:spPr>
              <a:xfrm>
                <a:off x="3450336" y="3813048"/>
                <a:ext cx="1030224" cy="1362456"/>
              </a:xfrm>
              <a:prstGeom prst="rect">
                <a:avLst/>
              </a:prstGeom>
            </p:spPr>
          </p:pic>
          <p:sp>
            <p:nvSpPr>
              <p:cNvPr id="126" name="object 126"/>
              <p:cNvSpPr/>
              <p:nvPr/>
            </p:nvSpPr>
            <p:spPr>
              <a:xfrm>
                <a:off x="3493008" y="3569220"/>
                <a:ext cx="944880" cy="1564005"/>
              </a:xfrm>
              <a:custGeom>
                <a:avLst/>
                <a:gdLst/>
                <a:ahLst/>
                <a:cxnLst/>
                <a:rect l="l" t="t" r="r" b="b"/>
                <a:pathLst>
                  <a:path w="944879" h="1564004">
                    <a:moveTo>
                      <a:pt x="944880" y="394449"/>
                    </a:moveTo>
                    <a:lnTo>
                      <a:pt x="936383" y="352463"/>
                    </a:lnTo>
                    <a:lnTo>
                      <a:pt x="913231" y="318147"/>
                    </a:lnTo>
                    <a:lnTo>
                      <a:pt x="878916" y="294995"/>
                    </a:lnTo>
                    <a:lnTo>
                      <a:pt x="836930" y="286499"/>
                    </a:lnTo>
                    <a:lnTo>
                      <a:pt x="670483" y="286499"/>
                    </a:lnTo>
                    <a:lnTo>
                      <a:pt x="671880" y="282003"/>
                    </a:lnTo>
                    <a:lnTo>
                      <a:pt x="676656" y="234683"/>
                    </a:lnTo>
                    <a:lnTo>
                      <a:pt x="671880" y="187375"/>
                    </a:lnTo>
                    <a:lnTo>
                      <a:pt x="658215" y="143319"/>
                    </a:lnTo>
                    <a:lnTo>
                      <a:pt x="636574" y="103441"/>
                    </a:lnTo>
                    <a:lnTo>
                      <a:pt x="607923" y="68719"/>
                    </a:lnTo>
                    <a:lnTo>
                      <a:pt x="573201" y="40068"/>
                    </a:lnTo>
                    <a:lnTo>
                      <a:pt x="533323" y="18427"/>
                    </a:lnTo>
                    <a:lnTo>
                      <a:pt x="489267" y="4762"/>
                    </a:lnTo>
                    <a:lnTo>
                      <a:pt x="441960" y="0"/>
                    </a:lnTo>
                    <a:lnTo>
                      <a:pt x="394639" y="4762"/>
                    </a:lnTo>
                    <a:lnTo>
                      <a:pt x="350583" y="18427"/>
                    </a:lnTo>
                    <a:lnTo>
                      <a:pt x="310705" y="40068"/>
                    </a:lnTo>
                    <a:lnTo>
                      <a:pt x="275983" y="68719"/>
                    </a:lnTo>
                    <a:lnTo>
                      <a:pt x="247332" y="103441"/>
                    </a:lnTo>
                    <a:lnTo>
                      <a:pt x="225691" y="143319"/>
                    </a:lnTo>
                    <a:lnTo>
                      <a:pt x="212026" y="187375"/>
                    </a:lnTo>
                    <a:lnTo>
                      <a:pt x="207264" y="234683"/>
                    </a:lnTo>
                    <a:lnTo>
                      <a:pt x="212026" y="282003"/>
                    </a:lnTo>
                    <a:lnTo>
                      <a:pt x="213410" y="286499"/>
                    </a:lnTo>
                    <a:lnTo>
                      <a:pt x="107950" y="286499"/>
                    </a:lnTo>
                    <a:lnTo>
                      <a:pt x="65951" y="294995"/>
                    </a:lnTo>
                    <a:lnTo>
                      <a:pt x="31635" y="318147"/>
                    </a:lnTo>
                    <a:lnTo>
                      <a:pt x="8483" y="352463"/>
                    </a:lnTo>
                    <a:lnTo>
                      <a:pt x="0" y="394449"/>
                    </a:lnTo>
                    <a:lnTo>
                      <a:pt x="0" y="1455661"/>
                    </a:lnTo>
                    <a:lnTo>
                      <a:pt x="8483" y="1497660"/>
                    </a:lnTo>
                    <a:lnTo>
                      <a:pt x="31635" y="1531975"/>
                    </a:lnTo>
                    <a:lnTo>
                      <a:pt x="65951" y="1555127"/>
                    </a:lnTo>
                    <a:lnTo>
                      <a:pt x="107950" y="1563611"/>
                    </a:lnTo>
                    <a:lnTo>
                      <a:pt x="836930" y="1563611"/>
                    </a:lnTo>
                    <a:lnTo>
                      <a:pt x="878916" y="1555127"/>
                    </a:lnTo>
                    <a:lnTo>
                      <a:pt x="913231" y="1531975"/>
                    </a:lnTo>
                    <a:lnTo>
                      <a:pt x="936383" y="1497660"/>
                    </a:lnTo>
                    <a:lnTo>
                      <a:pt x="944880" y="1455661"/>
                    </a:lnTo>
                    <a:lnTo>
                      <a:pt x="944880" y="394449"/>
                    </a:lnTo>
                    <a:close/>
                  </a:path>
                </a:pathLst>
              </a:custGeom>
              <a:solidFill>
                <a:srgbClr val="FFFFFF"/>
              </a:solidFill>
            </p:spPr>
            <p:txBody>
              <a:bodyPr wrap="square" lIns="0" tIns="0" rIns="0" bIns="0" rtlCol="0"/>
              <a:lstStyle/>
              <a:p>
                <a:endParaRPr/>
              </a:p>
            </p:txBody>
          </p:sp>
          <p:sp>
            <p:nvSpPr>
              <p:cNvPr id="127" name="object 127"/>
              <p:cNvSpPr/>
              <p:nvPr/>
            </p:nvSpPr>
            <p:spPr>
              <a:xfrm>
                <a:off x="3754103" y="3623284"/>
                <a:ext cx="361315" cy="361315"/>
              </a:xfrm>
              <a:custGeom>
                <a:avLst/>
                <a:gdLst/>
                <a:ahLst/>
                <a:cxnLst/>
                <a:rect l="l" t="t" r="r" b="b"/>
                <a:pathLst>
                  <a:path w="361314" h="361314">
                    <a:moveTo>
                      <a:pt x="204308" y="72"/>
                    </a:moveTo>
                    <a:lnTo>
                      <a:pt x="157130" y="0"/>
                    </a:lnTo>
                    <a:lnTo>
                      <a:pt x="109999" y="12725"/>
                    </a:lnTo>
                    <a:lnTo>
                      <a:pt x="67947" y="37429"/>
                    </a:lnTo>
                    <a:lnTo>
                      <a:pt x="34993" y="71159"/>
                    </a:lnTo>
                    <a:lnTo>
                      <a:pt x="12066" y="111642"/>
                    </a:lnTo>
                    <a:lnTo>
                      <a:pt x="92" y="156602"/>
                    </a:lnTo>
                    <a:lnTo>
                      <a:pt x="0" y="203763"/>
                    </a:lnTo>
                    <a:lnTo>
                      <a:pt x="12717" y="250850"/>
                    </a:lnTo>
                    <a:lnTo>
                      <a:pt x="37465" y="292955"/>
                    </a:lnTo>
                    <a:lnTo>
                      <a:pt x="71212" y="325940"/>
                    </a:lnTo>
                    <a:lnTo>
                      <a:pt x="111697" y="348878"/>
                    </a:lnTo>
                    <a:lnTo>
                      <a:pt x="156659" y="360842"/>
                    </a:lnTo>
                    <a:lnTo>
                      <a:pt x="203837" y="360902"/>
                    </a:lnTo>
                    <a:lnTo>
                      <a:pt x="250969" y="348132"/>
                    </a:lnTo>
                    <a:lnTo>
                      <a:pt x="293020" y="323429"/>
                    </a:lnTo>
                    <a:lnTo>
                      <a:pt x="325974" y="289698"/>
                    </a:lnTo>
                    <a:lnTo>
                      <a:pt x="348901" y="249215"/>
                    </a:lnTo>
                    <a:lnTo>
                      <a:pt x="360875" y="204255"/>
                    </a:lnTo>
                    <a:lnTo>
                      <a:pt x="360968" y="157094"/>
                    </a:lnTo>
                    <a:lnTo>
                      <a:pt x="348251" y="110007"/>
                    </a:lnTo>
                    <a:lnTo>
                      <a:pt x="323503" y="67912"/>
                    </a:lnTo>
                    <a:lnTo>
                      <a:pt x="289755" y="34946"/>
                    </a:lnTo>
                    <a:lnTo>
                      <a:pt x="249270" y="12027"/>
                    </a:lnTo>
                    <a:lnTo>
                      <a:pt x="204308" y="72"/>
                    </a:lnTo>
                    <a:close/>
                  </a:path>
                </a:pathLst>
              </a:custGeom>
              <a:solidFill>
                <a:srgbClr val="FF3085"/>
              </a:solidFill>
            </p:spPr>
            <p:txBody>
              <a:bodyPr wrap="square" lIns="0" tIns="0" rIns="0" bIns="0" rtlCol="0"/>
              <a:lstStyle/>
              <a:p>
                <a:endParaRPr/>
              </a:p>
            </p:txBody>
          </p:sp>
          <p:sp>
            <p:nvSpPr>
              <p:cNvPr id="128" name="object 128"/>
              <p:cNvSpPr/>
              <p:nvPr/>
            </p:nvSpPr>
            <p:spPr>
              <a:xfrm>
                <a:off x="3755136" y="4070604"/>
                <a:ext cx="411480" cy="486409"/>
              </a:xfrm>
              <a:custGeom>
                <a:avLst/>
                <a:gdLst/>
                <a:ahLst/>
                <a:cxnLst/>
                <a:rect l="l" t="t" r="r" b="b"/>
                <a:pathLst>
                  <a:path w="411479" h="486410">
                    <a:moveTo>
                      <a:pt x="282828" y="0"/>
                    </a:moveTo>
                    <a:lnTo>
                      <a:pt x="32258" y="0"/>
                    </a:lnTo>
                    <a:lnTo>
                      <a:pt x="31623" y="254"/>
                    </a:lnTo>
                    <a:lnTo>
                      <a:pt x="31241" y="635"/>
                    </a:lnTo>
                    <a:lnTo>
                      <a:pt x="30606" y="762"/>
                    </a:lnTo>
                    <a:lnTo>
                      <a:pt x="2067" y="26086"/>
                    </a:lnTo>
                    <a:lnTo>
                      <a:pt x="0" y="379603"/>
                    </a:lnTo>
                    <a:lnTo>
                      <a:pt x="2930" y="395730"/>
                    </a:lnTo>
                    <a:lnTo>
                      <a:pt x="11160" y="408320"/>
                    </a:lnTo>
                    <a:lnTo>
                      <a:pt x="23842" y="416554"/>
                    </a:lnTo>
                    <a:lnTo>
                      <a:pt x="40131" y="419608"/>
                    </a:lnTo>
                    <a:lnTo>
                      <a:pt x="47243" y="419608"/>
                    </a:lnTo>
                    <a:lnTo>
                      <a:pt x="47878" y="426212"/>
                    </a:lnTo>
                    <a:lnTo>
                      <a:pt x="74132" y="465147"/>
                    </a:lnTo>
                    <a:lnTo>
                      <a:pt x="275971" y="467360"/>
                    </a:lnTo>
                    <a:lnTo>
                      <a:pt x="279146" y="468376"/>
                    </a:lnTo>
                    <a:lnTo>
                      <a:pt x="324865" y="486029"/>
                    </a:lnTo>
                    <a:lnTo>
                      <a:pt x="352603" y="483020"/>
                    </a:lnTo>
                    <a:lnTo>
                      <a:pt x="377031" y="471297"/>
                    </a:lnTo>
                    <a:lnTo>
                      <a:pt x="381005" y="467360"/>
                    </a:lnTo>
                    <a:lnTo>
                      <a:pt x="330073" y="467360"/>
                    </a:lnTo>
                    <a:lnTo>
                      <a:pt x="305937" y="462422"/>
                    </a:lnTo>
                    <a:lnTo>
                      <a:pt x="286146" y="449008"/>
                    </a:lnTo>
                    <a:lnTo>
                      <a:pt x="285674" y="448310"/>
                    </a:lnTo>
                    <a:lnTo>
                      <a:pt x="87502" y="448310"/>
                    </a:lnTo>
                    <a:lnTo>
                      <a:pt x="66675" y="419862"/>
                    </a:lnTo>
                    <a:lnTo>
                      <a:pt x="270852" y="419862"/>
                    </a:lnTo>
                    <a:lnTo>
                      <a:pt x="267842" y="405130"/>
                    </a:lnTo>
                    <a:lnTo>
                      <a:pt x="268768" y="400685"/>
                    </a:lnTo>
                    <a:lnTo>
                      <a:pt x="248665" y="400685"/>
                    </a:lnTo>
                    <a:lnTo>
                      <a:pt x="42544" y="400558"/>
                    </a:lnTo>
                    <a:lnTo>
                      <a:pt x="31888" y="399192"/>
                    </a:lnTo>
                    <a:lnTo>
                      <a:pt x="24542" y="394970"/>
                    </a:lnTo>
                    <a:lnTo>
                      <a:pt x="20292" y="387699"/>
                    </a:lnTo>
                    <a:lnTo>
                      <a:pt x="18923" y="377190"/>
                    </a:lnTo>
                    <a:lnTo>
                      <a:pt x="19036" y="39751"/>
                    </a:lnTo>
                    <a:lnTo>
                      <a:pt x="36067" y="18923"/>
                    </a:lnTo>
                    <a:lnTo>
                      <a:pt x="310178" y="18923"/>
                    </a:lnTo>
                    <a:lnTo>
                      <a:pt x="308451" y="15605"/>
                    </a:lnTo>
                    <a:lnTo>
                      <a:pt x="300966" y="8137"/>
                    </a:lnTo>
                    <a:lnTo>
                      <a:pt x="290956" y="2540"/>
                    </a:lnTo>
                    <a:lnTo>
                      <a:pt x="288289" y="1524"/>
                    </a:lnTo>
                    <a:lnTo>
                      <a:pt x="285496" y="762"/>
                    </a:lnTo>
                    <a:lnTo>
                      <a:pt x="282828" y="0"/>
                    </a:lnTo>
                    <a:close/>
                  </a:path>
                  <a:path w="411479" h="486410">
                    <a:moveTo>
                      <a:pt x="380551" y="343281"/>
                    </a:moveTo>
                    <a:lnTo>
                      <a:pt x="330073" y="343281"/>
                    </a:lnTo>
                    <a:lnTo>
                      <a:pt x="354282" y="348144"/>
                    </a:lnTo>
                    <a:lnTo>
                      <a:pt x="374110" y="361521"/>
                    </a:lnTo>
                    <a:lnTo>
                      <a:pt x="387508" y="381303"/>
                    </a:lnTo>
                    <a:lnTo>
                      <a:pt x="392429" y="405384"/>
                    </a:lnTo>
                    <a:lnTo>
                      <a:pt x="387437" y="429426"/>
                    </a:lnTo>
                    <a:lnTo>
                      <a:pt x="374014" y="449135"/>
                    </a:lnTo>
                    <a:lnTo>
                      <a:pt x="354210" y="462462"/>
                    </a:lnTo>
                    <a:lnTo>
                      <a:pt x="330073" y="467360"/>
                    </a:lnTo>
                    <a:lnTo>
                      <a:pt x="381005" y="467360"/>
                    </a:lnTo>
                    <a:lnTo>
                      <a:pt x="396267" y="452239"/>
                    </a:lnTo>
                    <a:lnTo>
                      <a:pt x="408431" y="427228"/>
                    </a:lnTo>
                    <a:lnTo>
                      <a:pt x="411218" y="400685"/>
                    </a:lnTo>
                    <a:lnTo>
                      <a:pt x="411195" y="399192"/>
                    </a:lnTo>
                    <a:lnTo>
                      <a:pt x="404971" y="373491"/>
                    </a:lnTo>
                    <a:lnTo>
                      <a:pt x="390286" y="350772"/>
                    </a:lnTo>
                    <a:lnTo>
                      <a:pt x="380551" y="343281"/>
                    </a:lnTo>
                    <a:close/>
                  </a:path>
                  <a:path w="411479" h="486410">
                    <a:moveTo>
                      <a:pt x="270852" y="419862"/>
                    </a:moveTo>
                    <a:lnTo>
                      <a:pt x="249047" y="419862"/>
                    </a:lnTo>
                    <a:lnTo>
                      <a:pt x="254539" y="433990"/>
                    </a:lnTo>
                    <a:lnTo>
                      <a:pt x="259841" y="447929"/>
                    </a:lnTo>
                    <a:lnTo>
                      <a:pt x="258317" y="448310"/>
                    </a:lnTo>
                    <a:lnTo>
                      <a:pt x="285674" y="448310"/>
                    </a:lnTo>
                    <a:lnTo>
                      <a:pt x="272762" y="429212"/>
                    </a:lnTo>
                    <a:lnTo>
                      <a:pt x="270852" y="419862"/>
                    </a:lnTo>
                    <a:close/>
                  </a:path>
                  <a:path w="411479" h="486410">
                    <a:moveTo>
                      <a:pt x="310178" y="18923"/>
                    </a:moveTo>
                    <a:lnTo>
                      <a:pt x="275589" y="18923"/>
                    </a:lnTo>
                    <a:lnTo>
                      <a:pt x="284382" y="20316"/>
                    </a:lnTo>
                    <a:lnTo>
                      <a:pt x="290972" y="24352"/>
                    </a:lnTo>
                    <a:lnTo>
                      <a:pt x="295110" y="30817"/>
                    </a:lnTo>
                    <a:lnTo>
                      <a:pt x="296544" y="39497"/>
                    </a:lnTo>
                    <a:lnTo>
                      <a:pt x="296544" y="329438"/>
                    </a:lnTo>
                    <a:lnTo>
                      <a:pt x="295275" y="331978"/>
                    </a:lnTo>
                    <a:lnTo>
                      <a:pt x="293750" y="332740"/>
                    </a:lnTo>
                    <a:lnTo>
                      <a:pt x="276304" y="344757"/>
                    </a:lnTo>
                    <a:lnTo>
                      <a:pt x="263048" y="359537"/>
                    </a:lnTo>
                    <a:lnTo>
                      <a:pt x="254028" y="377190"/>
                    </a:lnTo>
                    <a:lnTo>
                      <a:pt x="249300" y="397764"/>
                    </a:lnTo>
                    <a:lnTo>
                      <a:pt x="249174" y="398526"/>
                    </a:lnTo>
                    <a:lnTo>
                      <a:pt x="248951" y="399192"/>
                    </a:lnTo>
                    <a:lnTo>
                      <a:pt x="248665" y="400685"/>
                    </a:lnTo>
                    <a:lnTo>
                      <a:pt x="268768" y="400685"/>
                    </a:lnTo>
                    <a:lnTo>
                      <a:pt x="272833" y="381160"/>
                    </a:lnTo>
                    <a:lnTo>
                      <a:pt x="286242" y="361489"/>
                    </a:lnTo>
                    <a:lnTo>
                      <a:pt x="306008" y="348176"/>
                    </a:lnTo>
                    <a:lnTo>
                      <a:pt x="330073" y="343281"/>
                    </a:lnTo>
                    <a:lnTo>
                      <a:pt x="380551" y="343281"/>
                    </a:lnTo>
                    <a:lnTo>
                      <a:pt x="368173" y="333756"/>
                    </a:lnTo>
                    <a:lnTo>
                      <a:pt x="364743" y="331978"/>
                    </a:lnTo>
                    <a:lnTo>
                      <a:pt x="363600" y="329946"/>
                    </a:lnTo>
                    <a:lnTo>
                      <a:pt x="363600" y="324739"/>
                    </a:lnTo>
                    <a:lnTo>
                      <a:pt x="315975" y="324739"/>
                    </a:lnTo>
                    <a:lnTo>
                      <a:pt x="315975" y="66929"/>
                    </a:lnTo>
                    <a:lnTo>
                      <a:pt x="322389" y="66929"/>
                    </a:lnTo>
                    <a:lnTo>
                      <a:pt x="324485" y="66675"/>
                    </a:lnTo>
                    <a:lnTo>
                      <a:pt x="357685" y="66675"/>
                    </a:lnTo>
                    <a:lnTo>
                      <a:pt x="353822" y="60166"/>
                    </a:lnTo>
                    <a:lnTo>
                      <a:pt x="342741" y="51744"/>
                    </a:lnTo>
                    <a:lnTo>
                      <a:pt x="328422" y="47752"/>
                    </a:lnTo>
                    <a:lnTo>
                      <a:pt x="315467" y="47752"/>
                    </a:lnTo>
                    <a:lnTo>
                      <a:pt x="315467" y="43434"/>
                    </a:lnTo>
                    <a:lnTo>
                      <a:pt x="315660" y="40640"/>
                    </a:lnTo>
                    <a:lnTo>
                      <a:pt x="315703" y="39497"/>
                    </a:lnTo>
                    <a:lnTo>
                      <a:pt x="315467" y="36195"/>
                    </a:lnTo>
                    <a:lnTo>
                      <a:pt x="313316" y="24953"/>
                    </a:lnTo>
                    <a:lnTo>
                      <a:pt x="310178" y="18923"/>
                    </a:lnTo>
                    <a:close/>
                  </a:path>
                  <a:path w="411479" h="486410">
                    <a:moveTo>
                      <a:pt x="357685" y="66675"/>
                    </a:moveTo>
                    <a:lnTo>
                      <a:pt x="324485" y="66675"/>
                    </a:lnTo>
                    <a:lnTo>
                      <a:pt x="328549" y="67183"/>
                    </a:lnTo>
                    <a:lnTo>
                      <a:pt x="335228" y="69447"/>
                    </a:lnTo>
                    <a:lnTo>
                      <a:pt x="340264" y="73771"/>
                    </a:lnTo>
                    <a:lnTo>
                      <a:pt x="343443" y="79881"/>
                    </a:lnTo>
                    <a:lnTo>
                      <a:pt x="344514" y="87249"/>
                    </a:lnTo>
                    <a:lnTo>
                      <a:pt x="344550" y="324739"/>
                    </a:lnTo>
                    <a:lnTo>
                      <a:pt x="363600" y="324739"/>
                    </a:lnTo>
                    <a:lnTo>
                      <a:pt x="363600" y="87249"/>
                    </a:lnTo>
                    <a:lnTo>
                      <a:pt x="360997" y="72255"/>
                    </a:lnTo>
                    <a:lnTo>
                      <a:pt x="357685" y="66675"/>
                    </a:lnTo>
                    <a:close/>
                  </a:path>
                  <a:path w="411479" h="486410">
                    <a:moveTo>
                      <a:pt x="322389" y="66929"/>
                    </a:moveTo>
                    <a:lnTo>
                      <a:pt x="315975" y="66929"/>
                    </a:lnTo>
                    <a:lnTo>
                      <a:pt x="315975" y="67183"/>
                    </a:lnTo>
                    <a:lnTo>
                      <a:pt x="320293" y="67183"/>
                    </a:lnTo>
                    <a:lnTo>
                      <a:pt x="322389" y="66929"/>
                    </a:lnTo>
                    <a:close/>
                  </a:path>
                  <a:path w="411479" h="486410">
                    <a:moveTo>
                      <a:pt x="324358" y="47371"/>
                    </a:moveTo>
                    <a:lnTo>
                      <a:pt x="320166" y="47752"/>
                    </a:lnTo>
                    <a:lnTo>
                      <a:pt x="328422" y="47752"/>
                    </a:lnTo>
                    <a:lnTo>
                      <a:pt x="324358" y="47371"/>
                    </a:lnTo>
                    <a:close/>
                  </a:path>
                </a:pathLst>
              </a:custGeom>
              <a:solidFill>
                <a:srgbClr val="000000"/>
              </a:solidFill>
            </p:spPr>
            <p:txBody>
              <a:bodyPr wrap="square" lIns="0" tIns="0" rIns="0" bIns="0" rtlCol="0"/>
              <a:lstStyle/>
              <a:p>
                <a:endParaRPr/>
              </a:p>
            </p:txBody>
          </p:sp>
          <p:sp>
            <p:nvSpPr>
              <p:cNvPr id="129" name="object 129"/>
              <p:cNvSpPr/>
              <p:nvPr/>
            </p:nvSpPr>
            <p:spPr>
              <a:xfrm>
                <a:off x="3812794" y="4309110"/>
                <a:ext cx="201930" cy="0"/>
              </a:xfrm>
              <a:custGeom>
                <a:avLst/>
                <a:gdLst/>
                <a:ahLst/>
                <a:cxnLst/>
                <a:rect l="l" t="t" r="r" b="b"/>
                <a:pathLst>
                  <a:path w="201929">
                    <a:moveTo>
                      <a:pt x="0" y="0"/>
                    </a:moveTo>
                    <a:lnTo>
                      <a:pt x="201548" y="0"/>
                    </a:lnTo>
                  </a:path>
                </a:pathLst>
              </a:custGeom>
              <a:ln w="3175">
                <a:solidFill>
                  <a:srgbClr val="000000"/>
                </a:solidFill>
              </a:ln>
            </p:spPr>
            <p:txBody>
              <a:bodyPr wrap="square" lIns="0" tIns="0" rIns="0" bIns="0" rtlCol="0"/>
              <a:lstStyle/>
              <a:p>
                <a:endParaRPr/>
              </a:p>
            </p:txBody>
          </p:sp>
          <p:sp>
            <p:nvSpPr>
              <p:cNvPr id="130" name="object 130"/>
              <p:cNvSpPr/>
              <p:nvPr/>
            </p:nvSpPr>
            <p:spPr>
              <a:xfrm>
                <a:off x="3813048" y="4184904"/>
                <a:ext cx="200025" cy="18415"/>
              </a:xfrm>
              <a:custGeom>
                <a:avLst/>
                <a:gdLst/>
                <a:ahLst/>
                <a:cxnLst/>
                <a:rect l="l" t="t" r="r" b="b"/>
                <a:pathLst>
                  <a:path w="200025" h="18414">
                    <a:moveTo>
                      <a:pt x="195199" y="0"/>
                    </a:moveTo>
                    <a:lnTo>
                      <a:pt x="9271" y="127"/>
                    </a:lnTo>
                    <a:lnTo>
                      <a:pt x="2921" y="1397"/>
                    </a:lnTo>
                    <a:lnTo>
                      <a:pt x="0" y="5080"/>
                    </a:lnTo>
                    <a:lnTo>
                      <a:pt x="126" y="13589"/>
                    </a:lnTo>
                    <a:lnTo>
                      <a:pt x="3301" y="17272"/>
                    </a:lnTo>
                    <a:lnTo>
                      <a:pt x="9525" y="18288"/>
                    </a:lnTo>
                    <a:lnTo>
                      <a:pt x="99567" y="18288"/>
                    </a:lnTo>
                    <a:lnTo>
                      <a:pt x="195325" y="18288"/>
                    </a:lnTo>
                    <a:lnTo>
                      <a:pt x="199643" y="15240"/>
                    </a:lnTo>
                    <a:lnTo>
                      <a:pt x="199516" y="3048"/>
                    </a:lnTo>
                    <a:lnTo>
                      <a:pt x="195199" y="0"/>
                    </a:lnTo>
                    <a:close/>
                  </a:path>
                </a:pathLst>
              </a:custGeom>
              <a:solidFill>
                <a:srgbClr val="000000"/>
              </a:solidFill>
            </p:spPr>
            <p:txBody>
              <a:bodyPr wrap="square" lIns="0" tIns="0" rIns="0" bIns="0" rtlCol="0"/>
              <a:lstStyle/>
              <a:p>
                <a:endParaRPr/>
              </a:p>
            </p:txBody>
          </p:sp>
          <p:sp>
            <p:nvSpPr>
              <p:cNvPr id="131" name="object 131"/>
              <p:cNvSpPr/>
              <p:nvPr/>
            </p:nvSpPr>
            <p:spPr>
              <a:xfrm>
                <a:off x="3812540" y="4251960"/>
                <a:ext cx="202565" cy="0"/>
              </a:xfrm>
              <a:custGeom>
                <a:avLst/>
                <a:gdLst/>
                <a:ahLst/>
                <a:cxnLst/>
                <a:rect l="l" t="t" r="r" b="b"/>
                <a:pathLst>
                  <a:path w="202564">
                    <a:moveTo>
                      <a:pt x="0" y="0"/>
                    </a:moveTo>
                    <a:lnTo>
                      <a:pt x="202057" y="0"/>
                    </a:lnTo>
                  </a:path>
                </a:pathLst>
              </a:custGeom>
              <a:ln w="3175">
                <a:solidFill>
                  <a:srgbClr val="000000"/>
                </a:solidFill>
              </a:ln>
            </p:spPr>
            <p:txBody>
              <a:bodyPr wrap="square" lIns="0" tIns="0" rIns="0" bIns="0" rtlCol="0"/>
              <a:lstStyle/>
              <a:p>
                <a:endParaRPr/>
              </a:p>
            </p:txBody>
          </p:sp>
          <p:sp>
            <p:nvSpPr>
              <p:cNvPr id="132" name="object 132"/>
              <p:cNvSpPr/>
              <p:nvPr/>
            </p:nvSpPr>
            <p:spPr>
              <a:xfrm>
                <a:off x="3799332" y="4126991"/>
                <a:ext cx="195580" cy="306705"/>
              </a:xfrm>
              <a:custGeom>
                <a:avLst/>
                <a:gdLst/>
                <a:ahLst/>
                <a:cxnLst/>
                <a:rect l="l" t="t" r="r" b="b"/>
                <a:pathLst>
                  <a:path w="195579" h="306704">
                    <a:moveTo>
                      <a:pt x="76200" y="268605"/>
                    </a:moveTo>
                    <a:lnTo>
                      <a:pt x="73355" y="253847"/>
                    </a:lnTo>
                    <a:lnTo>
                      <a:pt x="70269" y="249174"/>
                    </a:lnTo>
                    <a:lnTo>
                      <a:pt x="65290" y="241655"/>
                    </a:lnTo>
                    <a:lnTo>
                      <a:pt x="57213" y="236080"/>
                    </a:lnTo>
                    <a:lnTo>
                      <a:pt x="57213" y="268605"/>
                    </a:lnTo>
                    <a:lnTo>
                      <a:pt x="55778" y="275729"/>
                    </a:lnTo>
                    <a:lnTo>
                      <a:pt x="51701" y="281787"/>
                    </a:lnTo>
                    <a:lnTo>
                      <a:pt x="45643" y="285889"/>
                    </a:lnTo>
                    <a:lnTo>
                      <a:pt x="38227" y="287401"/>
                    </a:lnTo>
                    <a:lnTo>
                      <a:pt x="30861" y="285991"/>
                    </a:lnTo>
                    <a:lnTo>
                      <a:pt x="24828" y="281965"/>
                    </a:lnTo>
                    <a:lnTo>
                      <a:pt x="20688" y="275958"/>
                    </a:lnTo>
                    <a:lnTo>
                      <a:pt x="19050" y="268605"/>
                    </a:lnTo>
                    <a:lnTo>
                      <a:pt x="20510" y="261124"/>
                    </a:lnTo>
                    <a:lnTo>
                      <a:pt x="24625" y="254939"/>
                    </a:lnTo>
                    <a:lnTo>
                      <a:pt x="30759" y="250736"/>
                    </a:lnTo>
                    <a:lnTo>
                      <a:pt x="38227" y="249174"/>
                    </a:lnTo>
                    <a:lnTo>
                      <a:pt x="45643" y="250761"/>
                    </a:lnTo>
                    <a:lnTo>
                      <a:pt x="51701" y="254914"/>
                    </a:lnTo>
                    <a:lnTo>
                      <a:pt x="55778" y="260985"/>
                    </a:lnTo>
                    <a:lnTo>
                      <a:pt x="57137" y="267716"/>
                    </a:lnTo>
                    <a:lnTo>
                      <a:pt x="57213" y="268605"/>
                    </a:lnTo>
                    <a:lnTo>
                      <a:pt x="57213" y="236080"/>
                    </a:lnTo>
                    <a:lnTo>
                      <a:pt x="53238" y="233324"/>
                    </a:lnTo>
                    <a:lnTo>
                      <a:pt x="38481" y="230124"/>
                    </a:lnTo>
                    <a:lnTo>
                      <a:pt x="23799" y="232892"/>
                    </a:lnTo>
                    <a:lnTo>
                      <a:pt x="11658" y="240919"/>
                    </a:lnTo>
                    <a:lnTo>
                      <a:pt x="3314" y="252958"/>
                    </a:lnTo>
                    <a:lnTo>
                      <a:pt x="0" y="267716"/>
                    </a:lnTo>
                    <a:lnTo>
                      <a:pt x="2692" y="282473"/>
                    </a:lnTo>
                    <a:lnTo>
                      <a:pt x="10680" y="294640"/>
                    </a:lnTo>
                    <a:lnTo>
                      <a:pt x="22694" y="303009"/>
                    </a:lnTo>
                    <a:lnTo>
                      <a:pt x="37465" y="306324"/>
                    </a:lnTo>
                    <a:lnTo>
                      <a:pt x="52374" y="303631"/>
                    </a:lnTo>
                    <a:lnTo>
                      <a:pt x="64643" y="295617"/>
                    </a:lnTo>
                    <a:lnTo>
                      <a:pt x="70307" y="287401"/>
                    </a:lnTo>
                    <a:lnTo>
                      <a:pt x="72999" y="283527"/>
                    </a:lnTo>
                    <a:lnTo>
                      <a:pt x="76200" y="268605"/>
                    </a:lnTo>
                    <a:close/>
                  </a:path>
                  <a:path w="195579" h="306704">
                    <a:moveTo>
                      <a:pt x="186055" y="291592"/>
                    </a:moveTo>
                    <a:lnTo>
                      <a:pt x="182753" y="287655"/>
                    </a:lnTo>
                    <a:lnTo>
                      <a:pt x="176403" y="286512"/>
                    </a:lnTo>
                    <a:lnTo>
                      <a:pt x="101727" y="286512"/>
                    </a:lnTo>
                    <a:lnTo>
                      <a:pt x="98806" y="286639"/>
                    </a:lnTo>
                    <a:lnTo>
                      <a:pt x="92837" y="287782"/>
                    </a:lnTo>
                    <a:lnTo>
                      <a:pt x="89916" y="291719"/>
                    </a:lnTo>
                    <a:lnTo>
                      <a:pt x="89916" y="302260"/>
                    </a:lnTo>
                    <a:lnTo>
                      <a:pt x="93853" y="306197"/>
                    </a:lnTo>
                    <a:lnTo>
                      <a:pt x="137922" y="306197"/>
                    </a:lnTo>
                    <a:lnTo>
                      <a:pt x="138176" y="306324"/>
                    </a:lnTo>
                    <a:lnTo>
                      <a:pt x="168910" y="306451"/>
                    </a:lnTo>
                    <a:lnTo>
                      <a:pt x="182245" y="305816"/>
                    </a:lnTo>
                    <a:lnTo>
                      <a:pt x="185801" y="301752"/>
                    </a:lnTo>
                    <a:lnTo>
                      <a:pt x="186055" y="291592"/>
                    </a:lnTo>
                    <a:close/>
                  </a:path>
                  <a:path w="195579" h="306704">
                    <a:moveTo>
                      <a:pt x="186309" y="242443"/>
                    </a:moveTo>
                    <a:lnTo>
                      <a:pt x="182372" y="238633"/>
                    </a:lnTo>
                    <a:lnTo>
                      <a:pt x="172593" y="237109"/>
                    </a:lnTo>
                    <a:lnTo>
                      <a:pt x="169672" y="235839"/>
                    </a:lnTo>
                    <a:lnTo>
                      <a:pt x="167132" y="234442"/>
                    </a:lnTo>
                    <a:lnTo>
                      <a:pt x="158838" y="231203"/>
                    </a:lnTo>
                    <a:lnTo>
                      <a:pt x="150583" y="230098"/>
                    </a:lnTo>
                    <a:lnTo>
                      <a:pt x="142367" y="231228"/>
                    </a:lnTo>
                    <a:lnTo>
                      <a:pt x="134239" y="234696"/>
                    </a:lnTo>
                    <a:lnTo>
                      <a:pt x="127889" y="238379"/>
                    </a:lnTo>
                    <a:lnTo>
                      <a:pt x="122428" y="238252"/>
                    </a:lnTo>
                    <a:lnTo>
                      <a:pt x="110871" y="232410"/>
                    </a:lnTo>
                    <a:lnTo>
                      <a:pt x="105029" y="231013"/>
                    </a:lnTo>
                    <a:lnTo>
                      <a:pt x="99568" y="230505"/>
                    </a:lnTo>
                    <a:lnTo>
                      <a:pt x="94107" y="229743"/>
                    </a:lnTo>
                    <a:lnTo>
                      <a:pt x="90043" y="234315"/>
                    </a:lnTo>
                    <a:lnTo>
                      <a:pt x="89662" y="244602"/>
                    </a:lnTo>
                    <a:lnTo>
                      <a:pt x="93218" y="248158"/>
                    </a:lnTo>
                    <a:lnTo>
                      <a:pt x="98806" y="249174"/>
                    </a:lnTo>
                    <a:lnTo>
                      <a:pt x="101854" y="249555"/>
                    </a:lnTo>
                    <a:lnTo>
                      <a:pt x="105029" y="250571"/>
                    </a:lnTo>
                    <a:lnTo>
                      <a:pt x="107696" y="251968"/>
                    </a:lnTo>
                    <a:lnTo>
                      <a:pt x="116484" y="255574"/>
                    </a:lnTo>
                    <a:lnTo>
                      <a:pt x="125171" y="256819"/>
                    </a:lnTo>
                    <a:lnTo>
                      <a:pt x="133781" y="255600"/>
                    </a:lnTo>
                    <a:lnTo>
                      <a:pt x="142367" y="251841"/>
                    </a:lnTo>
                    <a:lnTo>
                      <a:pt x="148209" y="248158"/>
                    </a:lnTo>
                    <a:lnTo>
                      <a:pt x="153670" y="248539"/>
                    </a:lnTo>
                    <a:lnTo>
                      <a:pt x="163957" y="254254"/>
                    </a:lnTo>
                    <a:lnTo>
                      <a:pt x="169164" y="255651"/>
                    </a:lnTo>
                    <a:lnTo>
                      <a:pt x="173863" y="257429"/>
                    </a:lnTo>
                    <a:lnTo>
                      <a:pt x="173863" y="257556"/>
                    </a:lnTo>
                    <a:lnTo>
                      <a:pt x="181102" y="256794"/>
                    </a:lnTo>
                    <a:lnTo>
                      <a:pt x="185420" y="253619"/>
                    </a:lnTo>
                    <a:lnTo>
                      <a:pt x="186309" y="242443"/>
                    </a:lnTo>
                    <a:close/>
                  </a:path>
                  <a:path w="195579" h="306704">
                    <a:moveTo>
                      <a:pt x="195453" y="5969"/>
                    </a:moveTo>
                    <a:lnTo>
                      <a:pt x="192659" y="1651"/>
                    </a:lnTo>
                    <a:lnTo>
                      <a:pt x="186436" y="0"/>
                    </a:lnTo>
                    <a:lnTo>
                      <a:pt x="41275" y="127"/>
                    </a:lnTo>
                    <a:lnTo>
                      <a:pt x="35306" y="2286"/>
                    </a:lnTo>
                    <a:lnTo>
                      <a:pt x="33147" y="6477"/>
                    </a:lnTo>
                    <a:lnTo>
                      <a:pt x="34036" y="15494"/>
                    </a:lnTo>
                    <a:lnTo>
                      <a:pt x="37211" y="19050"/>
                    </a:lnTo>
                    <a:lnTo>
                      <a:pt x="41529" y="19685"/>
                    </a:lnTo>
                    <a:lnTo>
                      <a:pt x="113792" y="19812"/>
                    </a:lnTo>
                    <a:lnTo>
                      <a:pt x="183388" y="19939"/>
                    </a:lnTo>
                    <a:lnTo>
                      <a:pt x="191262" y="19304"/>
                    </a:lnTo>
                    <a:lnTo>
                      <a:pt x="194691" y="15621"/>
                    </a:lnTo>
                    <a:lnTo>
                      <a:pt x="195453" y="5969"/>
                    </a:lnTo>
                    <a:close/>
                  </a:path>
                </a:pathLst>
              </a:custGeom>
              <a:solidFill>
                <a:srgbClr val="000000"/>
              </a:solidFill>
            </p:spPr>
            <p:txBody>
              <a:bodyPr wrap="square" lIns="0" tIns="0" rIns="0" bIns="0" rtlCol="0"/>
              <a:lstStyle/>
              <a:p>
                <a:endParaRPr/>
              </a:p>
            </p:txBody>
          </p:sp>
          <p:pic>
            <p:nvPicPr>
              <p:cNvPr id="133" name="object 133"/>
              <p:cNvPicPr/>
              <p:nvPr/>
            </p:nvPicPr>
            <p:blipFill>
              <a:blip r:embed="rId34" cstate="print"/>
              <a:stretch>
                <a:fillRect/>
              </a:stretch>
            </p:blipFill>
            <p:spPr>
              <a:xfrm>
                <a:off x="4050792" y="4441571"/>
                <a:ext cx="67945" cy="69468"/>
              </a:xfrm>
              <a:prstGeom prst="rect">
                <a:avLst/>
              </a:prstGeom>
            </p:spPr>
          </p:pic>
        </p:grpSp>
        <p:sp>
          <p:nvSpPr>
            <p:cNvPr id="134" name="object 134"/>
            <p:cNvSpPr txBox="1"/>
            <p:nvPr/>
          </p:nvSpPr>
          <p:spPr>
            <a:xfrm>
              <a:off x="3610102" y="4653534"/>
              <a:ext cx="684530" cy="390525"/>
            </a:xfrm>
            <a:prstGeom prst="rect">
              <a:avLst/>
            </a:prstGeom>
          </p:spPr>
          <p:txBody>
            <a:bodyPr vert="horz" wrap="square" lIns="0" tIns="12700" rIns="0" bIns="0" rtlCol="0">
              <a:spAutoFit/>
            </a:bodyPr>
            <a:lstStyle/>
            <a:p>
              <a:pPr marL="12700" marR="5080" indent="57785">
                <a:lnSpc>
                  <a:spcPct val="100000"/>
                </a:lnSpc>
                <a:spcBef>
                  <a:spcPts val="100"/>
                </a:spcBef>
              </a:pPr>
              <a:r>
                <a:rPr sz="800" b="1" spc="-35" dirty="0">
                  <a:latin typeface="Verdana"/>
                  <a:cs typeface="Verdana"/>
                </a:rPr>
                <a:t>University </a:t>
              </a:r>
              <a:r>
                <a:rPr sz="800" b="1" spc="-30" dirty="0">
                  <a:latin typeface="Verdana"/>
                  <a:cs typeface="Verdana"/>
                </a:rPr>
                <a:t> </a:t>
              </a:r>
              <a:r>
                <a:rPr sz="800" b="1" spc="-35" dirty="0">
                  <a:latin typeface="Verdana"/>
                  <a:cs typeface="Verdana"/>
                </a:rPr>
                <a:t>Re</a:t>
              </a:r>
              <a:r>
                <a:rPr sz="800" b="1" spc="-30" dirty="0">
                  <a:latin typeface="Verdana"/>
                  <a:cs typeface="Verdana"/>
                </a:rPr>
                <a:t>gis</a:t>
              </a:r>
              <a:r>
                <a:rPr sz="800" b="1" spc="-35" dirty="0">
                  <a:latin typeface="Verdana"/>
                  <a:cs typeface="Verdana"/>
                </a:rPr>
                <a:t>tr</a:t>
              </a:r>
              <a:r>
                <a:rPr sz="800" b="1" spc="-50" dirty="0">
                  <a:latin typeface="Verdana"/>
                  <a:cs typeface="Verdana"/>
                </a:rPr>
                <a:t>a</a:t>
              </a:r>
              <a:r>
                <a:rPr sz="800" b="1" spc="-30" dirty="0">
                  <a:latin typeface="Verdana"/>
                  <a:cs typeface="Verdana"/>
                </a:rPr>
                <a:t>t</a:t>
              </a:r>
              <a:r>
                <a:rPr sz="800" b="1" spc="-25" dirty="0">
                  <a:latin typeface="Verdana"/>
                  <a:cs typeface="Verdana"/>
                </a:rPr>
                <a:t>i</a:t>
              </a:r>
              <a:r>
                <a:rPr sz="800" b="1" spc="-20" dirty="0">
                  <a:latin typeface="Verdana"/>
                  <a:cs typeface="Verdana"/>
                </a:rPr>
                <a:t>on</a:t>
              </a:r>
              <a:endParaRPr sz="800" dirty="0">
                <a:latin typeface="Verdana"/>
                <a:cs typeface="Verdana"/>
              </a:endParaRPr>
            </a:p>
            <a:p>
              <a:pPr marL="24765">
                <a:lnSpc>
                  <a:spcPts val="950"/>
                </a:lnSpc>
              </a:pPr>
              <a:r>
                <a:rPr sz="800" b="1" spc="-240" dirty="0">
                  <a:latin typeface="Verdana"/>
                  <a:cs typeface="Verdana"/>
                </a:rPr>
                <a:t>/</a:t>
              </a:r>
              <a:r>
                <a:rPr sz="800" b="1" spc="-50" dirty="0">
                  <a:latin typeface="Verdana"/>
                  <a:cs typeface="Verdana"/>
                </a:rPr>
                <a:t> </a:t>
              </a:r>
              <a:r>
                <a:rPr sz="800" b="1" spc="-15" dirty="0">
                  <a:latin typeface="Verdana"/>
                  <a:cs typeface="Verdana"/>
                </a:rPr>
                <a:t>E</a:t>
              </a:r>
              <a:r>
                <a:rPr sz="800" b="1" spc="-20" dirty="0">
                  <a:latin typeface="Verdana"/>
                  <a:cs typeface="Verdana"/>
                </a:rPr>
                <a:t>n</a:t>
              </a:r>
              <a:r>
                <a:rPr sz="800" b="1" spc="-40" dirty="0">
                  <a:latin typeface="Verdana"/>
                  <a:cs typeface="Verdana"/>
                </a:rPr>
                <a:t>ro</a:t>
              </a:r>
              <a:r>
                <a:rPr sz="800" b="1" spc="-10" dirty="0">
                  <a:latin typeface="Verdana"/>
                  <a:cs typeface="Verdana"/>
                </a:rPr>
                <a:t>l</a:t>
              </a:r>
              <a:r>
                <a:rPr sz="800" b="1" spc="-35" dirty="0">
                  <a:latin typeface="Verdana"/>
                  <a:cs typeface="Verdana"/>
                </a:rPr>
                <a:t>m</a:t>
              </a:r>
              <a:r>
                <a:rPr sz="800" b="1" spc="-30" dirty="0">
                  <a:latin typeface="Verdana"/>
                  <a:cs typeface="Verdana"/>
                </a:rPr>
                <a:t>e</a:t>
              </a:r>
              <a:r>
                <a:rPr sz="800" b="1" spc="-20" dirty="0">
                  <a:latin typeface="Verdana"/>
                  <a:cs typeface="Verdana"/>
                </a:rPr>
                <a:t>n</a:t>
              </a:r>
              <a:r>
                <a:rPr sz="800" b="1" spc="-15" dirty="0">
                  <a:latin typeface="Verdana"/>
                  <a:cs typeface="Verdana"/>
                </a:rPr>
                <a:t>t</a:t>
              </a:r>
              <a:endParaRPr sz="800" dirty="0">
                <a:latin typeface="Verdana"/>
                <a:cs typeface="Verdana"/>
              </a:endParaRPr>
            </a:p>
          </p:txBody>
        </p:sp>
        <p:sp>
          <p:nvSpPr>
            <p:cNvPr id="156" name="object 156"/>
            <p:cNvSpPr txBox="1"/>
            <p:nvPr/>
          </p:nvSpPr>
          <p:spPr>
            <a:xfrm>
              <a:off x="9121542" y="2832773"/>
              <a:ext cx="709295" cy="268605"/>
            </a:xfrm>
            <a:prstGeom prst="rect">
              <a:avLst/>
            </a:prstGeom>
          </p:spPr>
          <p:txBody>
            <a:bodyPr vert="horz" wrap="square" lIns="0" tIns="12700" rIns="0" bIns="0" rtlCol="0">
              <a:spAutoFit/>
            </a:bodyPr>
            <a:lstStyle/>
            <a:p>
              <a:pPr algn="ctr">
                <a:lnSpc>
                  <a:spcPts val="955"/>
                </a:lnSpc>
                <a:spcBef>
                  <a:spcPts val="100"/>
                </a:spcBef>
              </a:pPr>
              <a:r>
                <a:rPr sz="800" b="1" spc="-70" dirty="0">
                  <a:latin typeface="Verdana"/>
                  <a:cs typeface="Verdana"/>
                </a:rPr>
                <a:t>LOA/CAS/i20</a:t>
              </a:r>
              <a:endParaRPr sz="800" dirty="0">
                <a:latin typeface="Verdana"/>
                <a:cs typeface="Verdana"/>
              </a:endParaRPr>
            </a:p>
            <a:p>
              <a:pPr marL="635" algn="ctr">
                <a:lnSpc>
                  <a:spcPts val="955"/>
                </a:lnSpc>
              </a:pPr>
              <a:r>
                <a:rPr sz="800" b="1" spc="-60" dirty="0">
                  <a:latin typeface="Verdana"/>
                  <a:cs typeface="Verdana"/>
                </a:rPr>
                <a:t>/COE</a:t>
              </a:r>
              <a:endParaRPr sz="800" dirty="0">
                <a:latin typeface="Verdana"/>
                <a:cs typeface="Verdana"/>
              </a:endParaRPr>
            </a:p>
          </p:txBody>
        </p:sp>
        <p:grpSp>
          <p:nvGrpSpPr>
            <p:cNvPr id="157" name="object 157"/>
            <p:cNvGrpSpPr/>
            <p:nvPr/>
          </p:nvGrpSpPr>
          <p:grpSpPr>
            <a:xfrm>
              <a:off x="4689474" y="2207674"/>
              <a:ext cx="4968072" cy="3041372"/>
              <a:chOff x="4739640" y="2207538"/>
              <a:chExt cx="4968072" cy="3041372"/>
            </a:xfrm>
          </p:grpSpPr>
          <p:pic>
            <p:nvPicPr>
              <p:cNvPr id="158" name="object 158"/>
              <p:cNvPicPr/>
              <p:nvPr/>
            </p:nvPicPr>
            <p:blipFill>
              <a:blip r:embed="rId35" cstate="print"/>
              <a:stretch>
                <a:fillRect/>
              </a:stretch>
            </p:blipFill>
            <p:spPr>
              <a:xfrm>
                <a:off x="9345001" y="2207538"/>
                <a:ext cx="362711" cy="461771"/>
              </a:xfrm>
              <a:prstGeom prst="rect">
                <a:avLst/>
              </a:prstGeom>
            </p:spPr>
          </p:pic>
          <p:sp>
            <p:nvSpPr>
              <p:cNvPr id="159" name="object 159"/>
              <p:cNvSpPr/>
              <p:nvPr/>
            </p:nvSpPr>
            <p:spPr>
              <a:xfrm>
                <a:off x="4739640" y="3741420"/>
                <a:ext cx="1175385" cy="1507490"/>
              </a:xfrm>
              <a:custGeom>
                <a:avLst/>
                <a:gdLst/>
                <a:ahLst/>
                <a:cxnLst/>
                <a:rect l="l" t="t" r="r" b="b"/>
                <a:pathLst>
                  <a:path w="1175385" h="1507489">
                    <a:moveTo>
                      <a:pt x="952246" y="0"/>
                    </a:moveTo>
                    <a:lnTo>
                      <a:pt x="222631" y="0"/>
                    </a:lnTo>
                    <a:lnTo>
                      <a:pt x="177805" y="4529"/>
                    </a:lnTo>
                    <a:lnTo>
                      <a:pt x="136034" y="17516"/>
                    </a:lnTo>
                    <a:lnTo>
                      <a:pt x="98220" y="38060"/>
                    </a:lnTo>
                    <a:lnTo>
                      <a:pt x="65262" y="65262"/>
                    </a:lnTo>
                    <a:lnTo>
                      <a:pt x="38060" y="98220"/>
                    </a:lnTo>
                    <a:lnTo>
                      <a:pt x="17516" y="136034"/>
                    </a:lnTo>
                    <a:lnTo>
                      <a:pt x="4529" y="177805"/>
                    </a:lnTo>
                    <a:lnTo>
                      <a:pt x="0" y="222630"/>
                    </a:lnTo>
                    <a:lnTo>
                      <a:pt x="0" y="1284477"/>
                    </a:lnTo>
                    <a:lnTo>
                      <a:pt x="5302" y="1332849"/>
                    </a:lnTo>
                    <a:lnTo>
                      <a:pt x="20320" y="1377695"/>
                    </a:lnTo>
                    <a:lnTo>
                      <a:pt x="46371" y="1420526"/>
                    </a:lnTo>
                    <a:lnTo>
                      <a:pt x="81054" y="1456322"/>
                    </a:lnTo>
                    <a:lnTo>
                      <a:pt x="122943" y="1483656"/>
                    </a:lnTo>
                    <a:lnTo>
                      <a:pt x="170610" y="1501103"/>
                    </a:lnTo>
                    <a:lnTo>
                      <a:pt x="222631" y="1507235"/>
                    </a:lnTo>
                    <a:lnTo>
                      <a:pt x="952246" y="1507235"/>
                    </a:lnTo>
                    <a:lnTo>
                      <a:pt x="997077" y="1502701"/>
                    </a:lnTo>
                    <a:lnTo>
                      <a:pt x="1038861" y="1489700"/>
                    </a:lnTo>
                    <a:lnTo>
                      <a:pt x="1076696" y="1469135"/>
                    </a:lnTo>
                    <a:lnTo>
                      <a:pt x="1109678" y="1441910"/>
                    </a:lnTo>
                    <a:lnTo>
                      <a:pt x="1136903" y="1408928"/>
                    </a:lnTo>
                    <a:lnTo>
                      <a:pt x="1157468" y="1371093"/>
                    </a:lnTo>
                    <a:lnTo>
                      <a:pt x="1170469" y="1329309"/>
                    </a:lnTo>
                    <a:lnTo>
                      <a:pt x="1175004" y="1284477"/>
                    </a:lnTo>
                    <a:lnTo>
                      <a:pt x="1175004" y="199643"/>
                    </a:lnTo>
                    <a:lnTo>
                      <a:pt x="1173861" y="199643"/>
                    </a:lnTo>
                    <a:lnTo>
                      <a:pt x="1163977" y="153315"/>
                    </a:lnTo>
                    <a:lnTo>
                      <a:pt x="1144976" y="111078"/>
                    </a:lnTo>
                    <a:lnTo>
                      <a:pt x="1117973" y="74040"/>
                    </a:lnTo>
                    <a:lnTo>
                      <a:pt x="1084084" y="43307"/>
                    </a:lnTo>
                    <a:lnTo>
                      <a:pt x="1044422" y="19985"/>
                    </a:lnTo>
                    <a:lnTo>
                      <a:pt x="1000105" y="5180"/>
                    </a:lnTo>
                    <a:lnTo>
                      <a:pt x="952246" y="0"/>
                    </a:lnTo>
                    <a:close/>
                  </a:path>
                </a:pathLst>
              </a:custGeom>
              <a:solidFill>
                <a:srgbClr val="FF3085"/>
              </a:solidFill>
            </p:spPr>
            <p:txBody>
              <a:bodyPr wrap="square" lIns="0" tIns="0" rIns="0" bIns="0" rtlCol="0"/>
              <a:lstStyle/>
              <a:p>
                <a:endParaRPr/>
              </a:p>
            </p:txBody>
          </p:sp>
          <p:pic>
            <p:nvPicPr>
              <p:cNvPr id="160" name="object 160"/>
              <p:cNvPicPr/>
              <p:nvPr/>
            </p:nvPicPr>
            <p:blipFill>
              <a:blip r:embed="rId36" cstate="print"/>
              <a:stretch>
                <a:fillRect/>
              </a:stretch>
            </p:blipFill>
            <p:spPr>
              <a:xfrm>
                <a:off x="4811268" y="3813048"/>
                <a:ext cx="1030224" cy="1362456"/>
              </a:xfrm>
              <a:prstGeom prst="rect">
                <a:avLst/>
              </a:prstGeom>
            </p:spPr>
          </p:pic>
          <p:sp>
            <p:nvSpPr>
              <p:cNvPr id="161" name="object 161"/>
              <p:cNvSpPr/>
              <p:nvPr/>
            </p:nvSpPr>
            <p:spPr>
              <a:xfrm>
                <a:off x="4853940" y="3569220"/>
                <a:ext cx="944880" cy="1564005"/>
              </a:xfrm>
              <a:custGeom>
                <a:avLst/>
                <a:gdLst/>
                <a:ahLst/>
                <a:cxnLst/>
                <a:rect l="l" t="t" r="r" b="b"/>
                <a:pathLst>
                  <a:path w="944879" h="1564004">
                    <a:moveTo>
                      <a:pt x="944880" y="394449"/>
                    </a:moveTo>
                    <a:lnTo>
                      <a:pt x="936383" y="352463"/>
                    </a:lnTo>
                    <a:lnTo>
                      <a:pt x="913231" y="318147"/>
                    </a:lnTo>
                    <a:lnTo>
                      <a:pt x="878916" y="294995"/>
                    </a:lnTo>
                    <a:lnTo>
                      <a:pt x="836930" y="286499"/>
                    </a:lnTo>
                    <a:lnTo>
                      <a:pt x="670483" y="286499"/>
                    </a:lnTo>
                    <a:lnTo>
                      <a:pt x="671880" y="282003"/>
                    </a:lnTo>
                    <a:lnTo>
                      <a:pt x="676656" y="234683"/>
                    </a:lnTo>
                    <a:lnTo>
                      <a:pt x="671880" y="187375"/>
                    </a:lnTo>
                    <a:lnTo>
                      <a:pt x="658215" y="143319"/>
                    </a:lnTo>
                    <a:lnTo>
                      <a:pt x="636574" y="103441"/>
                    </a:lnTo>
                    <a:lnTo>
                      <a:pt x="607923" y="68719"/>
                    </a:lnTo>
                    <a:lnTo>
                      <a:pt x="573201" y="40068"/>
                    </a:lnTo>
                    <a:lnTo>
                      <a:pt x="533323" y="18427"/>
                    </a:lnTo>
                    <a:lnTo>
                      <a:pt x="489267" y="4762"/>
                    </a:lnTo>
                    <a:lnTo>
                      <a:pt x="441960" y="0"/>
                    </a:lnTo>
                    <a:lnTo>
                      <a:pt x="394639" y="4762"/>
                    </a:lnTo>
                    <a:lnTo>
                      <a:pt x="350583" y="18427"/>
                    </a:lnTo>
                    <a:lnTo>
                      <a:pt x="310705" y="40068"/>
                    </a:lnTo>
                    <a:lnTo>
                      <a:pt x="275983" y="68719"/>
                    </a:lnTo>
                    <a:lnTo>
                      <a:pt x="247332" y="103441"/>
                    </a:lnTo>
                    <a:lnTo>
                      <a:pt x="225691" y="143319"/>
                    </a:lnTo>
                    <a:lnTo>
                      <a:pt x="212026" y="187375"/>
                    </a:lnTo>
                    <a:lnTo>
                      <a:pt x="207264" y="234683"/>
                    </a:lnTo>
                    <a:lnTo>
                      <a:pt x="212026" y="282003"/>
                    </a:lnTo>
                    <a:lnTo>
                      <a:pt x="213410" y="286499"/>
                    </a:lnTo>
                    <a:lnTo>
                      <a:pt x="107950" y="286499"/>
                    </a:lnTo>
                    <a:lnTo>
                      <a:pt x="65951" y="294995"/>
                    </a:lnTo>
                    <a:lnTo>
                      <a:pt x="31635" y="318147"/>
                    </a:lnTo>
                    <a:lnTo>
                      <a:pt x="8483" y="352463"/>
                    </a:lnTo>
                    <a:lnTo>
                      <a:pt x="0" y="394449"/>
                    </a:lnTo>
                    <a:lnTo>
                      <a:pt x="0" y="1455661"/>
                    </a:lnTo>
                    <a:lnTo>
                      <a:pt x="8483" y="1497660"/>
                    </a:lnTo>
                    <a:lnTo>
                      <a:pt x="31635" y="1531975"/>
                    </a:lnTo>
                    <a:lnTo>
                      <a:pt x="65951" y="1555127"/>
                    </a:lnTo>
                    <a:lnTo>
                      <a:pt x="107950" y="1563611"/>
                    </a:lnTo>
                    <a:lnTo>
                      <a:pt x="836930" y="1563611"/>
                    </a:lnTo>
                    <a:lnTo>
                      <a:pt x="878916" y="1555127"/>
                    </a:lnTo>
                    <a:lnTo>
                      <a:pt x="913231" y="1531975"/>
                    </a:lnTo>
                    <a:lnTo>
                      <a:pt x="936383" y="1497660"/>
                    </a:lnTo>
                    <a:lnTo>
                      <a:pt x="944880" y="1455661"/>
                    </a:lnTo>
                    <a:lnTo>
                      <a:pt x="944880" y="394449"/>
                    </a:lnTo>
                    <a:close/>
                  </a:path>
                </a:pathLst>
              </a:custGeom>
              <a:solidFill>
                <a:srgbClr val="FFFFFF"/>
              </a:solidFill>
            </p:spPr>
            <p:txBody>
              <a:bodyPr wrap="square" lIns="0" tIns="0" rIns="0" bIns="0" rtlCol="0"/>
              <a:lstStyle/>
              <a:p>
                <a:endParaRPr/>
              </a:p>
            </p:txBody>
          </p:sp>
          <p:sp>
            <p:nvSpPr>
              <p:cNvPr id="162" name="object 162"/>
              <p:cNvSpPr/>
              <p:nvPr/>
            </p:nvSpPr>
            <p:spPr>
              <a:xfrm>
                <a:off x="5115924" y="3623284"/>
                <a:ext cx="361315" cy="361315"/>
              </a:xfrm>
              <a:custGeom>
                <a:avLst/>
                <a:gdLst/>
                <a:ahLst/>
                <a:cxnLst/>
                <a:rect l="l" t="t" r="r" b="b"/>
                <a:pathLst>
                  <a:path w="361314" h="361314">
                    <a:moveTo>
                      <a:pt x="204308" y="72"/>
                    </a:moveTo>
                    <a:lnTo>
                      <a:pt x="157130" y="0"/>
                    </a:lnTo>
                    <a:lnTo>
                      <a:pt x="109999" y="12725"/>
                    </a:lnTo>
                    <a:lnTo>
                      <a:pt x="67947" y="37429"/>
                    </a:lnTo>
                    <a:lnTo>
                      <a:pt x="34993" y="71159"/>
                    </a:lnTo>
                    <a:lnTo>
                      <a:pt x="12066" y="111642"/>
                    </a:lnTo>
                    <a:lnTo>
                      <a:pt x="92" y="156602"/>
                    </a:lnTo>
                    <a:lnTo>
                      <a:pt x="0" y="203763"/>
                    </a:lnTo>
                    <a:lnTo>
                      <a:pt x="12717" y="250850"/>
                    </a:lnTo>
                    <a:lnTo>
                      <a:pt x="37465" y="292955"/>
                    </a:lnTo>
                    <a:lnTo>
                      <a:pt x="71212" y="325940"/>
                    </a:lnTo>
                    <a:lnTo>
                      <a:pt x="111697" y="348878"/>
                    </a:lnTo>
                    <a:lnTo>
                      <a:pt x="156659" y="360842"/>
                    </a:lnTo>
                    <a:lnTo>
                      <a:pt x="203837" y="360902"/>
                    </a:lnTo>
                    <a:lnTo>
                      <a:pt x="250969" y="348132"/>
                    </a:lnTo>
                    <a:lnTo>
                      <a:pt x="293020" y="323429"/>
                    </a:lnTo>
                    <a:lnTo>
                      <a:pt x="325974" y="289698"/>
                    </a:lnTo>
                    <a:lnTo>
                      <a:pt x="348901" y="249215"/>
                    </a:lnTo>
                    <a:lnTo>
                      <a:pt x="360875" y="204255"/>
                    </a:lnTo>
                    <a:lnTo>
                      <a:pt x="360968" y="157094"/>
                    </a:lnTo>
                    <a:lnTo>
                      <a:pt x="348251" y="110007"/>
                    </a:lnTo>
                    <a:lnTo>
                      <a:pt x="323503" y="67912"/>
                    </a:lnTo>
                    <a:lnTo>
                      <a:pt x="289755" y="34946"/>
                    </a:lnTo>
                    <a:lnTo>
                      <a:pt x="249270" y="12027"/>
                    </a:lnTo>
                    <a:lnTo>
                      <a:pt x="204308" y="72"/>
                    </a:lnTo>
                    <a:close/>
                  </a:path>
                </a:pathLst>
              </a:custGeom>
              <a:solidFill>
                <a:srgbClr val="FF3085"/>
              </a:solidFill>
            </p:spPr>
            <p:txBody>
              <a:bodyPr wrap="square" lIns="0" tIns="0" rIns="0" bIns="0" rtlCol="0"/>
              <a:lstStyle/>
              <a:p>
                <a:endParaRPr/>
              </a:p>
            </p:txBody>
          </p:sp>
        </p:grpSp>
        <p:sp>
          <p:nvSpPr>
            <p:cNvPr id="163" name="object 163"/>
            <p:cNvSpPr txBox="1"/>
            <p:nvPr/>
          </p:nvSpPr>
          <p:spPr>
            <a:xfrm>
              <a:off x="4917023" y="4419771"/>
              <a:ext cx="640080" cy="390525"/>
            </a:xfrm>
            <a:prstGeom prst="rect">
              <a:avLst/>
            </a:prstGeom>
          </p:spPr>
          <p:txBody>
            <a:bodyPr vert="horz" wrap="square" lIns="0" tIns="13970" rIns="0" bIns="0" rtlCol="0">
              <a:spAutoFit/>
            </a:bodyPr>
            <a:lstStyle/>
            <a:p>
              <a:pPr marL="12700" marR="5080" indent="635" algn="ctr">
                <a:lnSpc>
                  <a:spcPct val="99400"/>
                </a:lnSpc>
                <a:spcBef>
                  <a:spcPts val="110"/>
                </a:spcBef>
              </a:pPr>
              <a:r>
                <a:rPr sz="800" b="1" spc="-40" dirty="0">
                  <a:latin typeface="Verdana"/>
                  <a:cs typeface="Verdana"/>
                </a:rPr>
                <a:t>Pre- </a:t>
              </a:r>
              <a:r>
                <a:rPr sz="800" b="1" spc="-35" dirty="0">
                  <a:latin typeface="Verdana"/>
                  <a:cs typeface="Verdana"/>
                </a:rPr>
                <a:t> </a:t>
              </a:r>
              <a:r>
                <a:rPr sz="800" b="1" spc="-30" dirty="0">
                  <a:latin typeface="Verdana"/>
                  <a:cs typeface="Verdana"/>
                </a:rPr>
                <a:t>Departure </a:t>
              </a:r>
              <a:r>
                <a:rPr sz="800" b="1" spc="-25" dirty="0">
                  <a:latin typeface="Verdana"/>
                  <a:cs typeface="Verdana"/>
                </a:rPr>
                <a:t> </a:t>
              </a:r>
              <a:r>
                <a:rPr sz="800" b="1" spc="-5" dirty="0">
                  <a:latin typeface="Verdana"/>
                  <a:cs typeface="Verdana"/>
                </a:rPr>
                <a:t>O</a:t>
              </a:r>
              <a:r>
                <a:rPr sz="800" b="1" spc="-30" dirty="0">
                  <a:latin typeface="Verdana"/>
                  <a:cs typeface="Verdana"/>
                </a:rPr>
                <a:t>ri</a:t>
              </a:r>
              <a:r>
                <a:rPr sz="800" b="1" spc="-55" dirty="0">
                  <a:latin typeface="Verdana"/>
                  <a:cs typeface="Verdana"/>
                </a:rPr>
                <a:t>e</a:t>
              </a:r>
              <a:r>
                <a:rPr sz="800" b="1" spc="-20" dirty="0">
                  <a:latin typeface="Verdana"/>
                  <a:cs typeface="Verdana"/>
                </a:rPr>
                <a:t>n</a:t>
              </a:r>
              <a:r>
                <a:rPr sz="800" b="1" spc="-25" dirty="0">
                  <a:latin typeface="Verdana"/>
                  <a:cs typeface="Verdana"/>
                </a:rPr>
                <a:t>t</a:t>
              </a:r>
              <a:r>
                <a:rPr sz="800" b="1" spc="-45" dirty="0">
                  <a:latin typeface="Verdana"/>
                  <a:cs typeface="Verdana"/>
                </a:rPr>
                <a:t>a</a:t>
              </a:r>
              <a:r>
                <a:rPr sz="800" b="1" spc="-30" dirty="0">
                  <a:latin typeface="Verdana"/>
                  <a:cs typeface="Verdana"/>
                </a:rPr>
                <a:t>t</a:t>
              </a:r>
              <a:r>
                <a:rPr sz="800" b="1" spc="-25" dirty="0">
                  <a:latin typeface="Verdana"/>
                  <a:cs typeface="Verdana"/>
                </a:rPr>
                <a:t>i</a:t>
              </a:r>
              <a:r>
                <a:rPr sz="800" b="1" spc="-20" dirty="0">
                  <a:latin typeface="Verdana"/>
                  <a:cs typeface="Verdana"/>
                </a:rPr>
                <a:t>on</a:t>
              </a:r>
              <a:endParaRPr sz="800" dirty="0">
                <a:latin typeface="Verdana"/>
                <a:cs typeface="Verdana"/>
              </a:endParaRPr>
            </a:p>
          </p:txBody>
        </p:sp>
      </p:grpSp>
      <p:sp>
        <p:nvSpPr>
          <p:cNvPr id="178" name="object 17">
            <a:extLst>
              <a:ext uri="{FF2B5EF4-FFF2-40B4-BE49-F238E27FC236}">
                <a16:creationId xmlns:a16="http://schemas.microsoft.com/office/drawing/2014/main" id="{A8C9E97E-8889-D984-EC39-1886E934C9C5}"/>
              </a:ext>
            </a:extLst>
          </p:cNvPr>
          <p:cNvSpPr txBox="1">
            <a:spLocks noGrp="1"/>
          </p:cNvSpPr>
          <p:nvPr>
            <p:ph type="ftr" sz="quarter" idx="5"/>
          </p:nvPr>
        </p:nvSpPr>
        <p:spPr>
          <a:xfrm>
            <a:off x="1369567" y="6394415"/>
            <a:ext cx="1497330" cy="243204"/>
          </a:xfrm>
          <a:prstGeom prst="rect">
            <a:avLst/>
          </a:prstGeom>
        </p:spPr>
        <p:txBody>
          <a:bodyPr vert="horz" wrap="square" lIns="0" tIns="0" rIns="0" bIns="0" rtlCol="0">
            <a:spAutoFit/>
          </a:bodyPr>
          <a:lstStyle>
            <a:defPPr>
              <a:defRPr lang="en-US"/>
            </a:defPPr>
            <a:lvl1pPr marL="0" algn="l" defTabSz="914400" rtl="0" eaLnBrk="1" latinLnBrk="0" hangingPunct="1">
              <a:defRPr sz="1400" b="1" i="0" kern="1200">
                <a:solidFill>
                  <a:schemeClr val="bg1"/>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60"/>
              </a:spcBef>
            </a:pPr>
            <a:r>
              <a:rPr lang="en-US" spc="-165"/>
              <a:t>+91-9560708184</a:t>
            </a:r>
            <a:endParaRPr spc="-165" dirty="0"/>
          </a:p>
        </p:txBody>
      </p:sp>
      <p:sp>
        <p:nvSpPr>
          <p:cNvPr id="179" name="object 18">
            <a:extLst>
              <a:ext uri="{FF2B5EF4-FFF2-40B4-BE49-F238E27FC236}">
                <a16:creationId xmlns:a16="http://schemas.microsoft.com/office/drawing/2014/main" id="{E5410A5F-BDE1-2348-5838-8C2F89568103}"/>
              </a:ext>
            </a:extLst>
          </p:cNvPr>
          <p:cNvSpPr txBox="1"/>
          <p:nvPr/>
        </p:nvSpPr>
        <p:spPr>
          <a:xfrm>
            <a:off x="5116829" y="6393196"/>
            <a:ext cx="3005582" cy="223138"/>
          </a:xfrm>
          <a:prstGeom prst="rect">
            <a:avLst/>
          </a:prstGeom>
        </p:spPr>
        <p:txBody>
          <a:bodyPr vert="horz" wrap="square" lIns="0" tIns="7620" rIns="0" bIns="0" rtlCol="0">
            <a:spAutoFit/>
          </a:bodyPr>
          <a:lstStyle/>
          <a:p>
            <a:pPr marL="12700">
              <a:spcBef>
                <a:spcPts val="60"/>
              </a:spcBef>
            </a:pPr>
            <a:r>
              <a:rPr lang="en-US" sz="1400" b="1" spc="-45" dirty="0">
                <a:solidFill>
                  <a:srgbClr val="FFFFFF"/>
                </a:solidFill>
                <a:latin typeface="Verdana"/>
                <a:cs typeface="Verdana"/>
              </a:rPr>
              <a:t>nbasanayake@metaapply.io</a:t>
            </a:r>
            <a:endParaRPr lang="en-US" sz="1400" dirty="0">
              <a:latin typeface="Verdana"/>
              <a:cs typeface="Verdana"/>
            </a:endParaRPr>
          </a:p>
        </p:txBody>
      </p:sp>
      <p:cxnSp>
        <p:nvCxnSpPr>
          <p:cNvPr id="3" name="Connector: Elbow 2">
            <a:extLst>
              <a:ext uri="{FF2B5EF4-FFF2-40B4-BE49-F238E27FC236}">
                <a16:creationId xmlns:a16="http://schemas.microsoft.com/office/drawing/2014/main" id="{737FEC62-2F93-3FAA-ECC0-2FE25EA258B2}"/>
              </a:ext>
            </a:extLst>
          </p:cNvPr>
          <p:cNvCxnSpPr>
            <a:cxnSpLocks/>
          </p:cNvCxnSpPr>
          <p:nvPr/>
        </p:nvCxnSpPr>
        <p:spPr>
          <a:xfrm rot="10800000" flipV="1">
            <a:off x="8826347" y="3428999"/>
            <a:ext cx="1553798" cy="893847"/>
          </a:xfrm>
          <a:prstGeom prst="bentConnector3">
            <a:avLst>
              <a:gd name="adj1" fmla="val 50000"/>
            </a:avLst>
          </a:prstGeom>
          <a:ln>
            <a:solidFill>
              <a:srgbClr val="F32BB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EE90563-F1E3-4E94-522F-473C2EC815BC}"/>
              </a:ext>
            </a:extLst>
          </p:cNvPr>
          <p:cNvSpPr txBox="1"/>
          <p:nvPr/>
        </p:nvSpPr>
        <p:spPr>
          <a:xfrm>
            <a:off x="3702898" y="493640"/>
            <a:ext cx="8294070" cy="769441"/>
          </a:xfrm>
          <a:prstGeom prst="rect">
            <a:avLst/>
          </a:prstGeom>
          <a:noFill/>
        </p:spPr>
        <p:txBody>
          <a:bodyPr wrap="square" rtlCol="0">
            <a:spAutoFit/>
          </a:bodyPr>
          <a:lstStyle/>
          <a:p>
            <a:r>
              <a:rPr lang="en-US" sz="4400" b="1" dirty="0">
                <a:latin typeface="Times New Roman" panose="02020603050405020304" pitchFamily="18" charset="0"/>
                <a:cs typeface="Times New Roman" panose="02020603050405020304" pitchFamily="18" charset="0"/>
              </a:rPr>
              <a:t>The European Union</a:t>
            </a:r>
          </a:p>
        </p:txBody>
      </p:sp>
      <p:sp>
        <p:nvSpPr>
          <p:cNvPr id="6" name="TextBox 5">
            <a:extLst>
              <a:ext uri="{FF2B5EF4-FFF2-40B4-BE49-F238E27FC236}">
                <a16:creationId xmlns:a16="http://schemas.microsoft.com/office/drawing/2014/main" id="{BECBE417-DBCB-841E-1133-1335139E8F97}"/>
              </a:ext>
            </a:extLst>
          </p:cNvPr>
          <p:cNvSpPr txBox="1"/>
          <p:nvPr/>
        </p:nvSpPr>
        <p:spPr>
          <a:xfrm>
            <a:off x="849927" y="1688419"/>
            <a:ext cx="4681214" cy="523220"/>
          </a:xfrm>
          <a:prstGeom prst="rect">
            <a:avLst/>
          </a:prstGeom>
          <a:noFill/>
        </p:spPr>
        <p:txBody>
          <a:bodyPr wrap="square" rtlCol="0">
            <a:spAutoFit/>
          </a:bodyPr>
          <a:lstStyle/>
          <a:p>
            <a:r>
              <a:rPr lang="en-US" sz="1400" b="1" dirty="0">
                <a:solidFill>
                  <a:schemeClr val="accent1">
                    <a:lumMod val="50000"/>
                  </a:schemeClr>
                </a:solidFill>
                <a:latin typeface="Times New Roman" panose="02020603050405020304" pitchFamily="18" charset="0"/>
                <a:cs typeface="Times New Roman" panose="02020603050405020304" pitchFamily="18" charset="0"/>
              </a:rPr>
              <a:t>Countries that are part of both the EU and the Schengen area ( As at June, 2024)</a:t>
            </a:r>
          </a:p>
        </p:txBody>
      </p:sp>
      <p:sp>
        <p:nvSpPr>
          <p:cNvPr id="7" name="TextBox 6">
            <a:extLst>
              <a:ext uri="{FF2B5EF4-FFF2-40B4-BE49-F238E27FC236}">
                <a16:creationId xmlns:a16="http://schemas.microsoft.com/office/drawing/2014/main" id="{62A911FD-704B-3732-ACF3-E636E84689A7}"/>
              </a:ext>
            </a:extLst>
          </p:cNvPr>
          <p:cNvSpPr txBox="1"/>
          <p:nvPr/>
        </p:nvSpPr>
        <p:spPr>
          <a:xfrm>
            <a:off x="849927" y="2270863"/>
            <a:ext cx="4242578" cy="489364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France</a:t>
            </a:r>
          </a:p>
          <a:p>
            <a:r>
              <a:rPr lang="en-US" sz="1200" dirty="0">
                <a:latin typeface="Times New Roman" panose="02020603050405020304" pitchFamily="18" charset="0"/>
                <a:cs typeface="Times New Roman" panose="02020603050405020304" pitchFamily="18" charset="0"/>
              </a:rPr>
              <a:t>Germany</a:t>
            </a:r>
          </a:p>
          <a:p>
            <a:r>
              <a:rPr lang="en-US" sz="1200" dirty="0">
                <a:latin typeface="Times New Roman" panose="02020603050405020304" pitchFamily="18" charset="0"/>
                <a:cs typeface="Times New Roman" panose="02020603050405020304" pitchFamily="18" charset="0"/>
              </a:rPr>
              <a:t>Austria</a:t>
            </a:r>
          </a:p>
          <a:p>
            <a:r>
              <a:rPr lang="en-US" sz="1200" dirty="0">
                <a:latin typeface="Times New Roman" panose="02020603050405020304" pitchFamily="18" charset="0"/>
                <a:cs typeface="Times New Roman" panose="02020603050405020304" pitchFamily="18" charset="0"/>
              </a:rPr>
              <a:t>Belgium</a:t>
            </a:r>
          </a:p>
          <a:p>
            <a:r>
              <a:rPr lang="en-US" sz="1200" dirty="0">
                <a:latin typeface="Times New Roman" panose="02020603050405020304" pitchFamily="18" charset="0"/>
                <a:cs typeface="Times New Roman" panose="02020603050405020304" pitchFamily="18" charset="0"/>
              </a:rPr>
              <a:t>Croatia</a:t>
            </a:r>
          </a:p>
          <a:p>
            <a:r>
              <a:rPr lang="en-US" sz="1200" dirty="0">
                <a:latin typeface="Times New Roman" panose="02020603050405020304" pitchFamily="18" charset="0"/>
                <a:cs typeface="Times New Roman" panose="02020603050405020304" pitchFamily="18" charset="0"/>
              </a:rPr>
              <a:t>Czech Republic</a:t>
            </a:r>
          </a:p>
          <a:p>
            <a:r>
              <a:rPr lang="en-US" sz="1200" dirty="0">
                <a:latin typeface="Times New Roman" panose="02020603050405020304" pitchFamily="18" charset="0"/>
                <a:cs typeface="Times New Roman" panose="02020603050405020304" pitchFamily="18" charset="0"/>
              </a:rPr>
              <a:t>Denmark</a:t>
            </a:r>
          </a:p>
          <a:p>
            <a:r>
              <a:rPr lang="en-US" sz="1200" dirty="0">
                <a:latin typeface="Times New Roman" panose="02020603050405020304" pitchFamily="18" charset="0"/>
                <a:cs typeface="Times New Roman" panose="02020603050405020304" pitchFamily="18" charset="0"/>
              </a:rPr>
              <a:t>Estonia</a:t>
            </a:r>
          </a:p>
          <a:p>
            <a:r>
              <a:rPr lang="en-US" sz="1200" dirty="0">
                <a:latin typeface="Times New Roman" panose="02020603050405020304" pitchFamily="18" charset="0"/>
                <a:cs typeface="Times New Roman" panose="02020603050405020304" pitchFamily="18" charset="0"/>
              </a:rPr>
              <a:t>Finland</a:t>
            </a:r>
          </a:p>
          <a:p>
            <a:r>
              <a:rPr lang="en-US" sz="1200" dirty="0">
                <a:latin typeface="Times New Roman" panose="02020603050405020304" pitchFamily="18" charset="0"/>
                <a:cs typeface="Times New Roman" panose="02020603050405020304" pitchFamily="18" charset="0"/>
              </a:rPr>
              <a:t>Greece</a:t>
            </a:r>
          </a:p>
          <a:p>
            <a:r>
              <a:rPr lang="en-US" sz="1200" dirty="0">
                <a:latin typeface="Times New Roman" panose="02020603050405020304" pitchFamily="18" charset="0"/>
                <a:cs typeface="Times New Roman" panose="02020603050405020304" pitchFamily="18" charset="0"/>
              </a:rPr>
              <a:t>Hungary</a:t>
            </a:r>
          </a:p>
          <a:p>
            <a:r>
              <a:rPr lang="en-US" sz="1200" dirty="0">
                <a:latin typeface="Times New Roman" panose="02020603050405020304" pitchFamily="18" charset="0"/>
                <a:cs typeface="Times New Roman" panose="02020603050405020304" pitchFamily="18" charset="0"/>
              </a:rPr>
              <a:t>Italy</a:t>
            </a:r>
          </a:p>
          <a:p>
            <a:r>
              <a:rPr lang="en-US" sz="1200" dirty="0">
                <a:latin typeface="Times New Roman" panose="02020603050405020304" pitchFamily="18" charset="0"/>
                <a:cs typeface="Times New Roman" panose="02020603050405020304" pitchFamily="18" charset="0"/>
              </a:rPr>
              <a:t>Latvia</a:t>
            </a:r>
          </a:p>
          <a:p>
            <a:r>
              <a:rPr lang="en-US" sz="1200" dirty="0">
                <a:latin typeface="Times New Roman" panose="02020603050405020304" pitchFamily="18" charset="0"/>
                <a:cs typeface="Times New Roman" panose="02020603050405020304" pitchFamily="18" charset="0"/>
              </a:rPr>
              <a:t>Lithuania</a:t>
            </a:r>
          </a:p>
          <a:p>
            <a:r>
              <a:rPr lang="en-US" sz="1200" dirty="0">
                <a:latin typeface="Times New Roman" panose="02020603050405020304" pitchFamily="18" charset="0"/>
                <a:cs typeface="Times New Roman" panose="02020603050405020304" pitchFamily="18" charset="0"/>
              </a:rPr>
              <a:t>Luxembourg</a:t>
            </a:r>
          </a:p>
          <a:p>
            <a:r>
              <a:rPr lang="en-US" sz="1200" dirty="0">
                <a:latin typeface="Times New Roman" panose="02020603050405020304" pitchFamily="18" charset="0"/>
                <a:cs typeface="Times New Roman" panose="02020603050405020304" pitchFamily="18" charset="0"/>
              </a:rPr>
              <a:t>Netherlands</a:t>
            </a:r>
          </a:p>
          <a:p>
            <a:r>
              <a:rPr lang="en-US" sz="1200" dirty="0">
                <a:latin typeface="Times New Roman" panose="02020603050405020304" pitchFamily="18" charset="0"/>
                <a:cs typeface="Times New Roman" panose="02020603050405020304" pitchFamily="18" charset="0"/>
              </a:rPr>
              <a:t>Poland</a:t>
            </a:r>
          </a:p>
          <a:p>
            <a:r>
              <a:rPr lang="en-US" sz="1200" dirty="0">
                <a:latin typeface="Times New Roman" panose="02020603050405020304" pitchFamily="18" charset="0"/>
                <a:cs typeface="Times New Roman" panose="02020603050405020304" pitchFamily="18" charset="0"/>
              </a:rPr>
              <a:t>Portugal</a:t>
            </a:r>
          </a:p>
          <a:p>
            <a:r>
              <a:rPr lang="en-US" sz="1200" dirty="0">
                <a:latin typeface="Times New Roman" panose="02020603050405020304" pitchFamily="18" charset="0"/>
                <a:cs typeface="Times New Roman" panose="02020603050405020304" pitchFamily="18" charset="0"/>
              </a:rPr>
              <a:t>Slovakia</a:t>
            </a:r>
          </a:p>
          <a:p>
            <a:r>
              <a:rPr lang="en-US" sz="1200" dirty="0">
                <a:latin typeface="Times New Roman" panose="02020603050405020304" pitchFamily="18" charset="0"/>
                <a:cs typeface="Times New Roman" panose="02020603050405020304" pitchFamily="18" charset="0"/>
              </a:rPr>
              <a:t>Slovenia</a:t>
            </a:r>
          </a:p>
          <a:p>
            <a:r>
              <a:rPr lang="en-US" sz="1200" dirty="0">
                <a:latin typeface="Times New Roman" panose="02020603050405020304" pitchFamily="18" charset="0"/>
                <a:cs typeface="Times New Roman" panose="02020603050405020304" pitchFamily="18" charset="0"/>
              </a:rPr>
              <a:t>Spain</a:t>
            </a:r>
          </a:p>
          <a:p>
            <a:r>
              <a:rPr lang="en-US" sz="1200" dirty="0">
                <a:latin typeface="Times New Roman" panose="02020603050405020304" pitchFamily="18" charset="0"/>
                <a:cs typeface="Times New Roman" panose="02020603050405020304" pitchFamily="18" charset="0"/>
              </a:rPr>
              <a:t>Sweden</a:t>
            </a:r>
          </a:p>
          <a:p>
            <a:r>
              <a:rPr lang="en-US" sz="1200" dirty="0">
                <a:latin typeface="Times New Roman" panose="02020603050405020304" pitchFamily="18" charset="0"/>
                <a:cs typeface="Times New Roman" panose="02020603050405020304" pitchFamily="18" charset="0"/>
              </a:rPr>
              <a:t>Bulgaria</a:t>
            </a:r>
          </a:p>
          <a:p>
            <a:r>
              <a:rPr lang="en-US" sz="1200" dirty="0">
                <a:latin typeface="Times New Roman" panose="02020603050405020304" pitchFamily="18" charset="0"/>
                <a:cs typeface="Times New Roman" panose="02020603050405020304" pitchFamily="18" charset="0"/>
              </a:rPr>
              <a:t>Romania</a:t>
            </a:r>
          </a:p>
          <a:p>
            <a:endParaRPr lang="en-US" sz="1200" dirty="0">
              <a:latin typeface="Times New Roman" panose="02020603050405020304" pitchFamily="18" charset="0"/>
              <a:cs typeface="Times New Roman" panose="02020603050405020304" pitchFamily="18" charset="0"/>
            </a:endParaRPr>
          </a:p>
        </p:txBody>
      </p:sp>
      <p:cxnSp>
        <p:nvCxnSpPr>
          <p:cNvPr id="9" name="Straight Connector 8">
            <a:extLst>
              <a:ext uri="{FF2B5EF4-FFF2-40B4-BE49-F238E27FC236}">
                <a16:creationId xmlns:a16="http://schemas.microsoft.com/office/drawing/2014/main" id="{FCA69DAE-53D0-599B-0969-CE457B71CFB2}"/>
              </a:ext>
            </a:extLst>
          </p:cNvPr>
          <p:cNvCxnSpPr/>
          <p:nvPr/>
        </p:nvCxnSpPr>
        <p:spPr>
          <a:xfrm>
            <a:off x="5673969" y="1688419"/>
            <a:ext cx="0" cy="4797084"/>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BD01995-FD1D-E658-7EB2-AE29C3BE44F1}"/>
              </a:ext>
            </a:extLst>
          </p:cNvPr>
          <p:cNvSpPr txBox="1"/>
          <p:nvPr/>
        </p:nvSpPr>
        <p:spPr>
          <a:xfrm>
            <a:off x="6418195" y="1674293"/>
            <a:ext cx="4681214" cy="523220"/>
          </a:xfrm>
          <a:prstGeom prst="rect">
            <a:avLst/>
          </a:prstGeom>
          <a:noFill/>
        </p:spPr>
        <p:txBody>
          <a:bodyPr wrap="square" rtlCol="0">
            <a:spAutoFit/>
          </a:bodyPr>
          <a:lstStyle/>
          <a:p>
            <a:r>
              <a:rPr lang="en-US" sz="1400" b="1" dirty="0">
                <a:solidFill>
                  <a:schemeClr val="accent1">
                    <a:lumMod val="50000"/>
                  </a:schemeClr>
                </a:solidFill>
                <a:latin typeface="Times New Roman" panose="02020603050405020304" pitchFamily="18" charset="0"/>
                <a:cs typeface="Times New Roman" panose="02020603050405020304" pitchFamily="18" charset="0"/>
              </a:rPr>
              <a:t>Counties in the EU, not in the Schengen, but Schengen visa is still valid:</a:t>
            </a:r>
          </a:p>
        </p:txBody>
      </p:sp>
      <p:sp>
        <p:nvSpPr>
          <p:cNvPr id="11" name="TextBox 10">
            <a:extLst>
              <a:ext uri="{FF2B5EF4-FFF2-40B4-BE49-F238E27FC236}">
                <a16:creationId xmlns:a16="http://schemas.microsoft.com/office/drawing/2014/main" id="{BA74283D-C49B-7A45-1F0F-00DC463A34B4}"/>
              </a:ext>
            </a:extLst>
          </p:cNvPr>
          <p:cNvSpPr txBox="1"/>
          <p:nvPr/>
        </p:nvSpPr>
        <p:spPr>
          <a:xfrm>
            <a:off x="6418195" y="2441172"/>
            <a:ext cx="851515" cy="923330"/>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Cyprus</a:t>
            </a:r>
          </a:p>
          <a:p>
            <a:r>
              <a:rPr lang="en-US" dirty="0">
                <a:latin typeface="Times New Roman" panose="02020603050405020304" pitchFamily="18" charset="0"/>
                <a:cs typeface="Times New Roman" panose="02020603050405020304" pitchFamily="18" charset="0"/>
              </a:rPr>
              <a:t>Ireland</a:t>
            </a:r>
          </a:p>
          <a:p>
            <a:r>
              <a:rPr lang="en-US" sz="1800" dirty="0">
                <a:latin typeface="Times New Roman" panose="02020603050405020304" pitchFamily="18" charset="0"/>
                <a:cs typeface="Times New Roman" panose="02020603050405020304" pitchFamily="18" charset="0"/>
              </a:rPr>
              <a:t>Malta</a:t>
            </a:r>
          </a:p>
        </p:txBody>
      </p:sp>
      <p:cxnSp>
        <p:nvCxnSpPr>
          <p:cNvPr id="13" name="Straight Connector 12">
            <a:extLst>
              <a:ext uri="{FF2B5EF4-FFF2-40B4-BE49-F238E27FC236}">
                <a16:creationId xmlns:a16="http://schemas.microsoft.com/office/drawing/2014/main" id="{8325FFA3-38C2-7576-3555-0B4C41EF141C}"/>
              </a:ext>
            </a:extLst>
          </p:cNvPr>
          <p:cNvCxnSpPr/>
          <p:nvPr/>
        </p:nvCxnSpPr>
        <p:spPr>
          <a:xfrm>
            <a:off x="5673969" y="4086961"/>
            <a:ext cx="6311705"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8163C65-F79E-E83F-781D-7CCDBC409BD5}"/>
              </a:ext>
            </a:extLst>
          </p:cNvPr>
          <p:cNvSpPr txBox="1"/>
          <p:nvPr/>
        </p:nvSpPr>
        <p:spPr>
          <a:xfrm>
            <a:off x="6418195" y="4256342"/>
            <a:ext cx="4681214" cy="307777"/>
          </a:xfrm>
          <a:prstGeom prst="rect">
            <a:avLst/>
          </a:prstGeom>
          <a:noFill/>
        </p:spPr>
        <p:txBody>
          <a:bodyPr wrap="square" rtlCol="0">
            <a:spAutoFit/>
          </a:bodyPr>
          <a:lstStyle/>
          <a:p>
            <a:r>
              <a:rPr lang="en-US" sz="1400" b="1" dirty="0">
                <a:solidFill>
                  <a:schemeClr val="accent1">
                    <a:lumMod val="50000"/>
                  </a:schemeClr>
                </a:solidFill>
                <a:latin typeface="Times New Roman" panose="02020603050405020304" pitchFamily="18" charset="0"/>
                <a:cs typeface="Times New Roman" panose="02020603050405020304" pitchFamily="18" charset="0"/>
              </a:rPr>
              <a:t>Part of Schengen, but not in the EU:</a:t>
            </a:r>
          </a:p>
        </p:txBody>
      </p:sp>
      <p:sp>
        <p:nvSpPr>
          <p:cNvPr id="15" name="TextBox 14">
            <a:extLst>
              <a:ext uri="{FF2B5EF4-FFF2-40B4-BE49-F238E27FC236}">
                <a16:creationId xmlns:a16="http://schemas.microsoft.com/office/drawing/2014/main" id="{2E3597ED-C007-B8F2-89C2-300F18DA0477}"/>
              </a:ext>
            </a:extLst>
          </p:cNvPr>
          <p:cNvSpPr txBox="1"/>
          <p:nvPr/>
        </p:nvSpPr>
        <p:spPr>
          <a:xfrm>
            <a:off x="6418194" y="4732035"/>
            <a:ext cx="1431739" cy="1200329"/>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Iceland</a:t>
            </a:r>
          </a:p>
          <a:p>
            <a:r>
              <a:rPr lang="en-US" dirty="0">
                <a:latin typeface="Times New Roman" panose="02020603050405020304" pitchFamily="18" charset="0"/>
                <a:cs typeface="Times New Roman" panose="02020603050405020304" pitchFamily="18" charset="0"/>
              </a:rPr>
              <a:t>Liechtenstein</a:t>
            </a:r>
          </a:p>
          <a:p>
            <a:r>
              <a:rPr lang="en-US" dirty="0">
                <a:latin typeface="Times New Roman" panose="02020603050405020304" pitchFamily="18" charset="0"/>
                <a:cs typeface="Times New Roman" panose="02020603050405020304" pitchFamily="18" charset="0"/>
              </a:rPr>
              <a:t>Norway</a:t>
            </a:r>
          </a:p>
          <a:p>
            <a:r>
              <a:rPr lang="en-US" dirty="0">
                <a:latin typeface="Times New Roman" panose="02020603050405020304" pitchFamily="18" charset="0"/>
                <a:cs typeface="Times New Roman" panose="02020603050405020304" pitchFamily="18" charset="0"/>
              </a:rPr>
              <a:t>Switzerland</a:t>
            </a:r>
          </a:p>
        </p:txBody>
      </p:sp>
    </p:spTree>
    <p:extLst>
      <p:ext uri="{BB962C8B-B14F-4D97-AF65-F5344CB8AC3E}">
        <p14:creationId xmlns:p14="http://schemas.microsoft.com/office/powerpoint/2010/main" val="2265833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FD979414-C819-A1E4-7715-2518E50887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39785" y="1000168"/>
            <a:ext cx="4863767" cy="3782931"/>
          </a:xfrm>
          <a:prstGeom prst="rect">
            <a:avLst/>
          </a:prstGeom>
        </p:spPr>
      </p:pic>
      <p:grpSp>
        <p:nvGrpSpPr>
          <p:cNvPr id="37" name="Group 36">
            <a:extLst>
              <a:ext uri="{FF2B5EF4-FFF2-40B4-BE49-F238E27FC236}">
                <a16:creationId xmlns:a16="http://schemas.microsoft.com/office/drawing/2014/main" id="{49FB8B1B-CF54-0662-9801-04C4E731E983}"/>
              </a:ext>
            </a:extLst>
          </p:cNvPr>
          <p:cNvGrpSpPr/>
          <p:nvPr/>
        </p:nvGrpSpPr>
        <p:grpSpPr>
          <a:xfrm>
            <a:off x="1041779" y="1132674"/>
            <a:ext cx="2830456" cy="3268653"/>
            <a:chOff x="705968" y="771491"/>
            <a:chExt cx="5470390" cy="2525161"/>
          </a:xfrm>
        </p:grpSpPr>
        <p:grpSp>
          <p:nvGrpSpPr>
            <p:cNvPr id="36" name="Group 35">
              <a:extLst>
                <a:ext uri="{FF2B5EF4-FFF2-40B4-BE49-F238E27FC236}">
                  <a16:creationId xmlns:a16="http://schemas.microsoft.com/office/drawing/2014/main" id="{8936A0BB-601D-4CA4-390F-A3F1AE46941B}"/>
                </a:ext>
              </a:extLst>
            </p:cNvPr>
            <p:cNvGrpSpPr/>
            <p:nvPr/>
          </p:nvGrpSpPr>
          <p:grpSpPr>
            <a:xfrm>
              <a:off x="705968" y="913084"/>
              <a:ext cx="190500" cy="2094338"/>
              <a:chOff x="705968" y="913084"/>
              <a:chExt cx="190500" cy="2094338"/>
            </a:xfrm>
          </p:grpSpPr>
          <p:sp>
            <p:nvSpPr>
              <p:cNvPr id="29" name="Freeform: Shape 28">
                <a:extLst>
                  <a:ext uri="{FF2B5EF4-FFF2-40B4-BE49-F238E27FC236}">
                    <a16:creationId xmlns:a16="http://schemas.microsoft.com/office/drawing/2014/main" id="{602A847C-DB2F-C657-ACEE-839AEFEB5EBC}"/>
                  </a:ext>
                </a:extLst>
              </p:cNvPr>
              <p:cNvSpPr/>
              <p:nvPr/>
            </p:nvSpPr>
            <p:spPr>
              <a:xfrm>
                <a:off x="705968" y="913084"/>
                <a:ext cx="190500" cy="190500"/>
              </a:xfrm>
              <a:custGeom>
                <a:avLst/>
                <a:gdLst>
                  <a:gd name="connsiteX0" fmla="*/ 0 w 190500"/>
                  <a:gd name="connsiteY0" fmla="*/ 0 h 190500"/>
                  <a:gd name="connsiteX1" fmla="*/ 190500 w 190500"/>
                  <a:gd name="connsiteY1" fmla="*/ 0 h 190500"/>
                  <a:gd name="connsiteX2" fmla="*/ 190500 w 190500"/>
                  <a:gd name="connsiteY2" fmla="*/ 190500 h 190500"/>
                  <a:gd name="connsiteX3" fmla="*/ 0 w 190500"/>
                  <a:gd name="connsiteY3" fmla="*/ 190500 h 190500"/>
                </a:gdLst>
                <a:ahLst/>
                <a:cxnLst>
                  <a:cxn ang="0">
                    <a:pos x="connsiteX0" y="connsiteY0"/>
                  </a:cxn>
                  <a:cxn ang="0">
                    <a:pos x="connsiteX1" y="connsiteY1"/>
                  </a:cxn>
                  <a:cxn ang="0">
                    <a:pos x="connsiteX2" y="connsiteY2"/>
                  </a:cxn>
                  <a:cxn ang="0">
                    <a:pos x="connsiteX3" y="connsiteY3"/>
                  </a:cxn>
                </a:cxnLst>
                <a:rect l="l" t="t" r="r" b="b"/>
                <a:pathLst>
                  <a:path w="190500" h="190500">
                    <a:moveTo>
                      <a:pt x="0" y="0"/>
                    </a:moveTo>
                    <a:lnTo>
                      <a:pt x="190500" y="0"/>
                    </a:lnTo>
                    <a:lnTo>
                      <a:pt x="190500" y="190500"/>
                    </a:lnTo>
                    <a:lnTo>
                      <a:pt x="0" y="190500"/>
                    </a:lnTo>
                    <a:close/>
                  </a:path>
                </a:pathLst>
              </a:custGeom>
              <a:solidFill>
                <a:srgbClr val="607D8B"/>
              </a:solidFill>
              <a:ln w="0" cap="flat">
                <a:noFill/>
                <a:prstDash val="solid"/>
                <a:miter/>
              </a:ln>
            </p:spPr>
            <p:txBody>
              <a:bodyPr rtlCol="0" anchor="ctr"/>
              <a:lstStyle/>
              <a:p>
                <a:endParaRPr lang="en-IN"/>
              </a:p>
            </p:txBody>
          </p:sp>
          <p:sp>
            <p:nvSpPr>
              <p:cNvPr id="30" name="Freeform: Shape 29">
                <a:extLst>
                  <a:ext uri="{FF2B5EF4-FFF2-40B4-BE49-F238E27FC236}">
                    <a16:creationId xmlns:a16="http://schemas.microsoft.com/office/drawing/2014/main" id="{880DCBC9-3DE2-AE9E-FBAC-3BF0AC852A5F}"/>
                  </a:ext>
                </a:extLst>
              </p:cNvPr>
              <p:cNvSpPr/>
              <p:nvPr/>
            </p:nvSpPr>
            <p:spPr>
              <a:xfrm>
                <a:off x="705968" y="1245177"/>
                <a:ext cx="190500" cy="190499"/>
              </a:xfrm>
              <a:custGeom>
                <a:avLst/>
                <a:gdLst>
                  <a:gd name="connsiteX0" fmla="*/ 0 w 190500"/>
                  <a:gd name="connsiteY0" fmla="*/ 0 h 190499"/>
                  <a:gd name="connsiteX1" fmla="*/ 190500 w 190500"/>
                  <a:gd name="connsiteY1" fmla="*/ 0 h 190499"/>
                  <a:gd name="connsiteX2" fmla="*/ 190500 w 190500"/>
                  <a:gd name="connsiteY2" fmla="*/ 190500 h 190499"/>
                  <a:gd name="connsiteX3" fmla="*/ 0 w 190500"/>
                  <a:gd name="connsiteY3" fmla="*/ 190500 h 190499"/>
                </a:gdLst>
                <a:ahLst/>
                <a:cxnLst>
                  <a:cxn ang="0">
                    <a:pos x="connsiteX0" y="connsiteY0"/>
                  </a:cxn>
                  <a:cxn ang="0">
                    <a:pos x="connsiteX1" y="connsiteY1"/>
                  </a:cxn>
                  <a:cxn ang="0">
                    <a:pos x="connsiteX2" y="connsiteY2"/>
                  </a:cxn>
                  <a:cxn ang="0">
                    <a:pos x="connsiteX3" y="connsiteY3"/>
                  </a:cxn>
                </a:cxnLst>
                <a:rect l="l" t="t" r="r" b="b"/>
                <a:pathLst>
                  <a:path w="190500" h="190499">
                    <a:moveTo>
                      <a:pt x="0" y="0"/>
                    </a:moveTo>
                    <a:lnTo>
                      <a:pt x="190500" y="0"/>
                    </a:lnTo>
                    <a:lnTo>
                      <a:pt x="190500" y="190500"/>
                    </a:lnTo>
                    <a:lnTo>
                      <a:pt x="0" y="190500"/>
                    </a:lnTo>
                    <a:close/>
                  </a:path>
                </a:pathLst>
              </a:custGeom>
              <a:solidFill>
                <a:srgbClr val="E74C3C"/>
              </a:solidFill>
              <a:ln w="0" cap="flat">
                <a:noFill/>
                <a:prstDash val="solid"/>
                <a:miter/>
              </a:ln>
            </p:spPr>
            <p:txBody>
              <a:bodyPr rtlCol="0" anchor="ctr"/>
              <a:lstStyle/>
              <a:p>
                <a:endParaRPr lang="en-IN"/>
              </a:p>
            </p:txBody>
          </p:sp>
          <p:sp>
            <p:nvSpPr>
              <p:cNvPr id="31" name="Freeform: Shape 30">
                <a:extLst>
                  <a:ext uri="{FF2B5EF4-FFF2-40B4-BE49-F238E27FC236}">
                    <a16:creationId xmlns:a16="http://schemas.microsoft.com/office/drawing/2014/main" id="{6A638DE6-2970-334E-051E-DB419CF71C21}"/>
                  </a:ext>
                </a:extLst>
              </p:cNvPr>
              <p:cNvSpPr/>
              <p:nvPr/>
            </p:nvSpPr>
            <p:spPr>
              <a:xfrm>
                <a:off x="705968" y="1540675"/>
                <a:ext cx="190500" cy="190500"/>
              </a:xfrm>
              <a:custGeom>
                <a:avLst/>
                <a:gdLst>
                  <a:gd name="connsiteX0" fmla="*/ 0 w 190500"/>
                  <a:gd name="connsiteY0" fmla="*/ 0 h 190500"/>
                  <a:gd name="connsiteX1" fmla="*/ 190500 w 190500"/>
                  <a:gd name="connsiteY1" fmla="*/ 0 h 190500"/>
                  <a:gd name="connsiteX2" fmla="*/ 190500 w 190500"/>
                  <a:gd name="connsiteY2" fmla="*/ 190500 h 190500"/>
                  <a:gd name="connsiteX3" fmla="*/ 0 w 190500"/>
                  <a:gd name="connsiteY3" fmla="*/ 190500 h 190500"/>
                </a:gdLst>
                <a:ahLst/>
                <a:cxnLst>
                  <a:cxn ang="0">
                    <a:pos x="connsiteX0" y="connsiteY0"/>
                  </a:cxn>
                  <a:cxn ang="0">
                    <a:pos x="connsiteX1" y="connsiteY1"/>
                  </a:cxn>
                  <a:cxn ang="0">
                    <a:pos x="connsiteX2" y="connsiteY2"/>
                  </a:cxn>
                  <a:cxn ang="0">
                    <a:pos x="connsiteX3" y="connsiteY3"/>
                  </a:cxn>
                </a:cxnLst>
                <a:rect l="l" t="t" r="r" b="b"/>
                <a:pathLst>
                  <a:path w="190500" h="190500">
                    <a:moveTo>
                      <a:pt x="0" y="0"/>
                    </a:moveTo>
                    <a:lnTo>
                      <a:pt x="190500" y="0"/>
                    </a:lnTo>
                    <a:lnTo>
                      <a:pt x="190500" y="190500"/>
                    </a:lnTo>
                    <a:lnTo>
                      <a:pt x="0" y="190500"/>
                    </a:lnTo>
                    <a:close/>
                  </a:path>
                </a:pathLst>
              </a:custGeom>
              <a:solidFill>
                <a:srgbClr val="CDDC39"/>
              </a:solidFill>
              <a:ln w="0" cap="flat">
                <a:noFill/>
                <a:prstDash val="solid"/>
                <a:miter/>
              </a:ln>
            </p:spPr>
            <p:txBody>
              <a:bodyPr rtlCol="0" anchor="ctr"/>
              <a:lstStyle/>
              <a:p>
                <a:endParaRPr lang="en-IN"/>
              </a:p>
            </p:txBody>
          </p:sp>
          <p:sp>
            <p:nvSpPr>
              <p:cNvPr id="32" name="Freeform: Shape 31">
                <a:extLst>
                  <a:ext uri="{FF2B5EF4-FFF2-40B4-BE49-F238E27FC236}">
                    <a16:creationId xmlns:a16="http://schemas.microsoft.com/office/drawing/2014/main" id="{8EA7046B-5E48-2718-239E-95D2CBFDD779}"/>
                  </a:ext>
                </a:extLst>
              </p:cNvPr>
              <p:cNvSpPr/>
              <p:nvPr/>
            </p:nvSpPr>
            <p:spPr>
              <a:xfrm>
                <a:off x="705968" y="1855134"/>
                <a:ext cx="190500" cy="190500"/>
              </a:xfrm>
              <a:custGeom>
                <a:avLst/>
                <a:gdLst>
                  <a:gd name="connsiteX0" fmla="*/ 0 w 190500"/>
                  <a:gd name="connsiteY0" fmla="*/ 0 h 190500"/>
                  <a:gd name="connsiteX1" fmla="*/ 190500 w 190500"/>
                  <a:gd name="connsiteY1" fmla="*/ 0 h 190500"/>
                  <a:gd name="connsiteX2" fmla="*/ 190500 w 190500"/>
                  <a:gd name="connsiteY2" fmla="*/ 190500 h 190500"/>
                  <a:gd name="connsiteX3" fmla="*/ 0 w 190500"/>
                  <a:gd name="connsiteY3" fmla="*/ 190500 h 190500"/>
                </a:gdLst>
                <a:ahLst/>
                <a:cxnLst>
                  <a:cxn ang="0">
                    <a:pos x="connsiteX0" y="connsiteY0"/>
                  </a:cxn>
                  <a:cxn ang="0">
                    <a:pos x="connsiteX1" y="connsiteY1"/>
                  </a:cxn>
                  <a:cxn ang="0">
                    <a:pos x="connsiteX2" y="connsiteY2"/>
                  </a:cxn>
                  <a:cxn ang="0">
                    <a:pos x="connsiteX3" y="connsiteY3"/>
                  </a:cxn>
                </a:cxnLst>
                <a:rect l="l" t="t" r="r" b="b"/>
                <a:pathLst>
                  <a:path w="190500" h="190500">
                    <a:moveTo>
                      <a:pt x="0" y="0"/>
                    </a:moveTo>
                    <a:lnTo>
                      <a:pt x="190500" y="0"/>
                    </a:lnTo>
                    <a:lnTo>
                      <a:pt x="190500" y="190500"/>
                    </a:lnTo>
                    <a:lnTo>
                      <a:pt x="0" y="190500"/>
                    </a:lnTo>
                    <a:close/>
                  </a:path>
                </a:pathLst>
              </a:custGeom>
              <a:solidFill>
                <a:srgbClr val="F1C40F"/>
              </a:solidFill>
              <a:ln w="0" cap="flat">
                <a:noFill/>
                <a:prstDash val="solid"/>
                <a:miter/>
              </a:ln>
            </p:spPr>
            <p:txBody>
              <a:bodyPr rtlCol="0" anchor="ctr"/>
              <a:lstStyle/>
              <a:p>
                <a:endParaRPr lang="en-IN"/>
              </a:p>
            </p:txBody>
          </p:sp>
          <p:sp>
            <p:nvSpPr>
              <p:cNvPr id="33" name="Freeform: Shape 32">
                <a:extLst>
                  <a:ext uri="{FF2B5EF4-FFF2-40B4-BE49-F238E27FC236}">
                    <a16:creationId xmlns:a16="http://schemas.microsoft.com/office/drawing/2014/main" id="{252532C1-1EFD-AEA6-40B7-5D6EC4E08ADC}"/>
                  </a:ext>
                </a:extLst>
              </p:cNvPr>
              <p:cNvSpPr/>
              <p:nvPr/>
            </p:nvSpPr>
            <p:spPr>
              <a:xfrm>
                <a:off x="705968" y="2169593"/>
                <a:ext cx="190500" cy="190500"/>
              </a:xfrm>
              <a:custGeom>
                <a:avLst/>
                <a:gdLst>
                  <a:gd name="connsiteX0" fmla="*/ 0 w 190500"/>
                  <a:gd name="connsiteY0" fmla="*/ 0 h 190500"/>
                  <a:gd name="connsiteX1" fmla="*/ 190500 w 190500"/>
                  <a:gd name="connsiteY1" fmla="*/ 0 h 190500"/>
                  <a:gd name="connsiteX2" fmla="*/ 190500 w 190500"/>
                  <a:gd name="connsiteY2" fmla="*/ 190500 h 190500"/>
                  <a:gd name="connsiteX3" fmla="*/ 0 w 190500"/>
                  <a:gd name="connsiteY3" fmla="*/ 190500 h 190500"/>
                </a:gdLst>
                <a:ahLst/>
                <a:cxnLst>
                  <a:cxn ang="0">
                    <a:pos x="connsiteX0" y="connsiteY0"/>
                  </a:cxn>
                  <a:cxn ang="0">
                    <a:pos x="connsiteX1" y="connsiteY1"/>
                  </a:cxn>
                  <a:cxn ang="0">
                    <a:pos x="connsiteX2" y="connsiteY2"/>
                  </a:cxn>
                  <a:cxn ang="0">
                    <a:pos x="connsiteX3" y="connsiteY3"/>
                  </a:cxn>
                </a:cxnLst>
                <a:rect l="l" t="t" r="r" b="b"/>
                <a:pathLst>
                  <a:path w="190500" h="190500">
                    <a:moveTo>
                      <a:pt x="0" y="0"/>
                    </a:moveTo>
                    <a:lnTo>
                      <a:pt x="190500" y="0"/>
                    </a:lnTo>
                    <a:lnTo>
                      <a:pt x="190500" y="190500"/>
                    </a:lnTo>
                    <a:lnTo>
                      <a:pt x="0" y="190500"/>
                    </a:lnTo>
                    <a:close/>
                  </a:path>
                </a:pathLst>
              </a:custGeom>
              <a:solidFill>
                <a:srgbClr val="9B59B6"/>
              </a:solidFill>
              <a:ln w="0" cap="flat">
                <a:noFill/>
                <a:prstDash val="solid"/>
                <a:miter/>
              </a:ln>
            </p:spPr>
            <p:txBody>
              <a:bodyPr rtlCol="0" anchor="ctr"/>
              <a:lstStyle/>
              <a:p>
                <a:endParaRPr lang="en-IN"/>
              </a:p>
            </p:txBody>
          </p:sp>
          <p:sp>
            <p:nvSpPr>
              <p:cNvPr id="34" name="Freeform: Shape 33">
                <a:extLst>
                  <a:ext uri="{FF2B5EF4-FFF2-40B4-BE49-F238E27FC236}">
                    <a16:creationId xmlns:a16="http://schemas.microsoft.com/office/drawing/2014/main" id="{B164E215-627C-AC3C-FC82-B822D539FE03}"/>
                  </a:ext>
                </a:extLst>
              </p:cNvPr>
              <p:cNvSpPr/>
              <p:nvPr/>
            </p:nvSpPr>
            <p:spPr>
              <a:xfrm>
                <a:off x="705968" y="2507921"/>
                <a:ext cx="190500" cy="190499"/>
              </a:xfrm>
              <a:custGeom>
                <a:avLst/>
                <a:gdLst>
                  <a:gd name="connsiteX0" fmla="*/ 0 w 190500"/>
                  <a:gd name="connsiteY0" fmla="*/ 0 h 190499"/>
                  <a:gd name="connsiteX1" fmla="*/ 190500 w 190500"/>
                  <a:gd name="connsiteY1" fmla="*/ 0 h 190499"/>
                  <a:gd name="connsiteX2" fmla="*/ 190500 w 190500"/>
                  <a:gd name="connsiteY2" fmla="*/ 190500 h 190499"/>
                  <a:gd name="connsiteX3" fmla="*/ 0 w 190500"/>
                  <a:gd name="connsiteY3" fmla="*/ 190500 h 190499"/>
                </a:gdLst>
                <a:ahLst/>
                <a:cxnLst>
                  <a:cxn ang="0">
                    <a:pos x="connsiteX0" y="connsiteY0"/>
                  </a:cxn>
                  <a:cxn ang="0">
                    <a:pos x="connsiteX1" y="connsiteY1"/>
                  </a:cxn>
                  <a:cxn ang="0">
                    <a:pos x="connsiteX2" y="connsiteY2"/>
                  </a:cxn>
                  <a:cxn ang="0">
                    <a:pos x="connsiteX3" y="connsiteY3"/>
                  </a:cxn>
                </a:cxnLst>
                <a:rect l="l" t="t" r="r" b="b"/>
                <a:pathLst>
                  <a:path w="190500" h="190499">
                    <a:moveTo>
                      <a:pt x="0" y="0"/>
                    </a:moveTo>
                    <a:lnTo>
                      <a:pt x="190500" y="0"/>
                    </a:lnTo>
                    <a:lnTo>
                      <a:pt x="190500" y="190500"/>
                    </a:lnTo>
                    <a:lnTo>
                      <a:pt x="0" y="190500"/>
                    </a:lnTo>
                    <a:close/>
                  </a:path>
                </a:pathLst>
              </a:custGeom>
              <a:solidFill>
                <a:srgbClr val="00BCD4"/>
              </a:solidFill>
              <a:ln w="0" cap="flat">
                <a:noFill/>
                <a:prstDash val="solid"/>
                <a:miter/>
              </a:ln>
            </p:spPr>
            <p:txBody>
              <a:bodyPr rtlCol="0" anchor="ctr"/>
              <a:lstStyle/>
              <a:p>
                <a:endParaRPr lang="en-IN"/>
              </a:p>
            </p:txBody>
          </p:sp>
          <p:sp>
            <p:nvSpPr>
              <p:cNvPr id="35" name="Freeform: Shape 34">
                <a:extLst>
                  <a:ext uri="{FF2B5EF4-FFF2-40B4-BE49-F238E27FC236}">
                    <a16:creationId xmlns:a16="http://schemas.microsoft.com/office/drawing/2014/main" id="{AA8F3A45-19FE-E2AD-DF67-4AC9FE01D06A}"/>
                  </a:ext>
                </a:extLst>
              </p:cNvPr>
              <p:cNvSpPr/>
              <p:nvPr/>
            </p:nvSpPr>
            <p:spPr>
              <a:xfrm>
                <a:off x="705968" y="2816922"/>
                <a:ext cx="190500" cy="190500"/>
              </a:xfrm>
              <a:custGeom>
                <a:avLst/>
                <a:gdLst>
                  <a:gd name="connsiteX0" fmla="*/ 0 w 190500"/>
                  <a:gd name="connsiteY0" fmla="*/ 0 h 190500"/>
                  <a:gd name="connsiteX1" fmla="*/ 190500 w 190500"/>
                  <a:gd name="connsiteY1" fmla="*/ 0 h 190500"/>
                  <a:gd name="connsiteX2" fmla="*/ 190500 w 190500"/>
                  <a:gd name="connsiteY2" fmla="*/ 190500 h 190500"/>
                  <a:gd name="connsiteX3" fmla="*/ 0 w 190500"/>
                  <a:gd name="connsiteY3" fmla="*/ 190500 h 190500"/>
                </a:gdLst>
                <a:ahLst/>
                <a:cxnLst>
                  <a:cxn ang="0">
                    <a:pos x="connsiteX0" y="connsiteY0"/>
                  </a:cxn>
                  <a:cxn ang="0">
                    <a:pos x="connsiteX1" y="connsiteY1"/>
                  </a:cxn>
                  <a:cxn ang="0">
                    <a:pos x="connsiteX2" y="connsiteY2"/>
                  </a:cxn>
                  <a:cxn ang="0">
                    <a:pos x="connsiteX3" y="connsiteY3"/>
                  </a:cxn>
                </a:cxnLst>
                <a:rect l="l" t="t" r="r" b="b"/>
                <a:pathLst>
                  <a:path w="190500" h="190500">
                    <a:moveTo>
                      <a:pt x="0" y="0"/>
                    </a:moveTo>
                    <a:lnTo>
                      <a:pt x="190500" y="0"/>
                    </a:lnTo>
                    <a:lnTo>
                      <a:pt x="190500" y="190500"/>
                    </a:lnTo>
                    <a:lnTo>
                      <a:pt x="0" y="190500"/>
                    </a:lnTo>
                    <a:close/>
                  </a:path>
                </a:pathLst>
              </a:custGeom>
              <a:solidFill>
                <a:srgbClr val="FC928D"/>
              </a:solidFill>
              <a:ln w="0" cap="flat">
                <a:noFill/>
                <a:prstDash val="solid"/>
                <a:miter/>
              </a:ln>
            </p:spPr>
            <p:txBody>
              <a:bodyPr rtlCol="0" anchor="ctr"/>
              <a:lstStyle/>
              <a:p>
                <a:endParaRPr lang="en-IN"/>
              </a:p>
            </p:txBody>
          </p:sp>
        </p:grpSp>
        <p:sp>
          <p:nvSpPr>
            <p:cNvPr id="27" name="TextBox 26">
              <a:extLst>
                <a:ext uri="{FF2B5EF4-FFF2-40B4-BE49-F238E27FC236}">
                  <a16:creationId xmlns:a16="http://schemas.microsoft.com/office/drawing/2014/main" id="{3F1E72E9-A003-D937-DD5E-9AD85F65477D}"/>
                </a:ext>
              </a:extLst>
            </p:cNvPr>
            <p:cNvSpPr txBox="1"/>
            <p:nvPr/>
          </p:nvSpPr>
          <p:spPr>
            <a:xfrm>
              <a:off x="896469" y="771491"/>
              <a:ext cx="5279889" cy="2525161"/>
            </a:xfrm>
            <a:prstGeom prst="rect">
              <a:avLst/>
            </a:prstGeom>
            <a:noFill/>
          </p:spPr>
          <p:txBody>
            <a:bodyPr wrap="square">
              <a:spAutoFit/>
            </a:bodyPr>
            <a:lstStyle/>
            <a:p>
              <a:pPr>
                <a:lnSpc>
                  <a:spcPct val="150000"/>
                </a:lnSpc>
                <a:buClr>
                  <a:srgbClr val="F83E93"/>
                </a:buClr>
              </a:pPr>
              <a:r>
                <a:rPr lang="en-US" sz="2000" b="1" i="0" u="none" strike="noStrike" baseline="0" dirty="0">
                  <a:latin typeface="Times New Roman" panose="02020603050405020304" pitchFamily="18" charset="0"/>
                  <a:cs typeface="Times New Roman" panose="02020603050405020304" pitchFamily="18" charset="0"/>
                </a:rPr>
                <a:t>Germany</a:t>
              </a:r>
            </a:p>
            <a:p>
              <a:pPr>
                <a:lnSpc>
                  <a:spcPct val="150000"/>
                </a:lnSpc>
                <a:buClr>
                  <a:srgbClr val="F83E93"/>
                </a:buClr>
              </a:pPr>
              <a:r>
                <a:rPr lang="en-US" sz="2000" b="1" i="0" u="none" strike="noStrike" baseline="0" dirty="0">
                  <a:latin typeface="Times New Roman" panose="02020603050405020304" pitchFamily="18" charset="0"/>
                  <a:cs typeface="Times New Roman" panose="02020603050405020304" pitchFamily="18" charset="0"/>
                </a:rPr>
                <a:t>France</a:t>
              </a:r>
            </a:p>
            <a:p>
              <a:pPr>
                <a:lnSpc>
                  <a:spcPct val="150000"/>
                </a:lnSpc>
                <a:buClr>
                  <a:srgbClr val="F83E93"/>
                </a:buClr>
              </a:pPr>
              <a:r>
                <a:rPr lang="en-US" sz="2000" b="1" i="0" u="none" strike="noStrike" baseline="0" dirty="0">
                  <a:latin typeface="Times New Roman" panose="02020603050405020304" pitchFamily="18" charset="0"/>
                  <a:cs typeface="Times New Roman" panose="02020603050405020304" pitchFamily="18" charset="0"/>
                </a:rPr>
                <a:t>Hungry</a:t>
              </a:r>
            </a:p>
            <a:p>
              <a:pPr>
                <a:lnSpc>
                  <a:spcPct val="150000"/>
                </a:lnSpc>
                <a:buClr>
                  <a:srgbClr val="F83E93"/>
                </a:buClr>
              </a:pPr>
              <a:r>
                <a:rPr lang="en-US" sz="2000" b="1" i="0" u="none" strike="noStrike" baseline="0" dirty="0">
                  <a:latin typeface="Times New Roman" panose="02020603050405020304" pitchFamily="18" charset="0"/>
                  <a:cs typeface="Times New Roman" panose="02020603050405020304" pitchFamily="18" charset="0"/>
                </a:rPr>
                <a:t>Austria</a:t>
              </a:r>
            </a:p>
            <a:p>
              <a:pPr>
                <a:lnSpc>
                  <a:spcPct val="150000"/>
                </a:lnSpc>
                <a:buClr>
                  <a:srgbClr val="F83E93"/>
                </a:buClr>
              </a:pPr>
              <a:r>
                <a:rPr lang="en-US" sz="2000" b="1" i="0" u="none" strike="noStrike" baseline="0" dirty="0">
                  <a:latin typeface="Times New Roman" panose="02020603050405020304" pitchFamily="18" charset="0"/>
                  <a:cs typeface="Times New Roman" panose="02020603050405020304" pitchFamily="18" charset="0"/>
                </a:rPr>
                <a:t>Spain</a:t>
              </a:r>
            </a:p>
            <a:p>
              <a:pPr>
                <a:lnSpc>
                  <a:spcPct val="150000"/>
                </a:lnSpc>
                <a:buClr>
                  <a:srgbClr val="F83E93"/>
                </a:buClr>
              </a:pPr>
              <a:r>
                <a:rPr lang="en-US" sz="2000" b="1" i="0" u="none" strike="noStrike" baseline="0" dirty="0">
                  <a:latin typeface="Times New Roman" panose="02020603050405020304" pitchFamily="18" charset="0"/>
                  <a:cs typeface="Times New Roman" panose="02020603050405020304" pitchFamily="18" charset="0"/>
                </a:rPr>
                <a:t>Switzerland</a:t>
              </a:r>
            </a:p>
            <a:p>
              <a:pPr>
                <a:lnSpc>
                  <a:spcPct val="150000"/>
                </a:lnSpc>
                <a:buClr>
                  <a:srgbClr val="F83E93"/>
                </a:buClr>
              </a:pPr>
              <a:r>
                <a:rPr lang="en-US" sz="2000" b="1" i="0" u="none" strike="noStrike" baseline="0" dirty="0">
                  <a:latin typeface="Times New Roman" panose="02020603050405020304" pitchFamily="18" charset="0"/>
                  <a:cs typeface="Times New Roman" panose="02020603050405020304" pitchFamily="18" charset="0"/>
                </a:rPr>
                <a:t>Netherlands</a:t>
              </a:r>
            </a:p>
          </p:txBody>
        </p:sp>
      </p:grpSp>
      <p:sp>
        <p:nvSpPr>
          <p:cNvPr id="3" name="TextBox 2">
            <a:extLst>
              <a:ext uri="{FF2B5EF4-FFF2-40B4-BE49-F238E27FC236}">
                <a16:creationId xmlns:a16="http://schemas.microsoft.com/office/drawing/2014/main" id="{3018A056-7BE4-7864-1792-EA38C4FA602A}"/>
              </a:ext>
            </a:extLst>
          </p:cNvPr>
          <p:cNvSpPr txBox="1"/>
          <p:nvPr/>
        </p:nvSpPr>
        <p:spPr>
          <a:xfrm>
            <a:off x="2836658" y="386720"/>
            <a:ext cx="674199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Countries in Our </a:t>
            </a:r>
            <a:r>
              <a:rPr lang="en-US" sz="3600" b="1" dirty="0">
                <a:solidFill>
                  <a:srgbClr val="2E3192"/>
                </a:solidFill>
                <a:latin typeface="Times New Roman" panose="02020603050405020304" pitchFamily="18" charset="0"/>
                <a:cs typeface="Times New Roman" panose="02020603050405020304" pitchFamily="18" charset="0"/>
              </a:rPr>
              <a:t>P</a:t>
            </a:r>
            <a:r>
              <a:rPr lang="en-US" sz="3600" b="1" i="0" u="none" strike="noStrike" baseline="0" dirty="0">
                <a:solidFill>
                  <a:srgbClr val="2E3192"/>
                </a:solidFill>
                <a:latin typeface="Times New Roman" panose="02020603050405020304" pitchFamily="18" charset="0"/>
                <a:cs typeface="Times New Roman" panose="02020603050405020304" pitchFamily="18" charset="0"/>
              </a:rPr>
              <a:t>ortfolio</a:t>
            </a:r>
            <a:endParaRPr lang="en-US" sz="3600" b="1" dirty="0">
              <a:latin typeface="Times New Roman" panose="02020603050405020304" pitchFamily="18" charset="0"/>
              <a:cs typeface="Times New Roman" panose="02020603050405020304" pitchFamily="18" charset="0"/>
            </a:endParaRPr>
          </a:p>
        </p:txBody>
      </p:sp>
      <p:grpSp>
        <p:nvGrpSpPr>
          <p:cNvPr id="4" name="Group 3">
            <a:extLst>
              <a:ext uri="{FF2B5EF4-FFF2-40B4-BE49-F238E27FC236}">
                <a16:creationId xmlns:a16="http://schemas.microsoft.com/office/drawing/2014/main" id="{197EC9F0-1549-2AC2-2F45-13A5569A2775}"/>
              </a:ext>
            </a:extLst>
          </p:cNvPr>
          <p:cNvGrpSpPr/>
          <p:nvPr/>
        </p:nvGrpSpPr>
        <p:grpSpPr>
          <a:xfrm>
            <a:off x="2481490" y="4933546"/>
            <a:ext cx="8143729" cy="1639185"/>
            <a:chOff x="1429015" y="2254799"/>
            <a:chExt cx="9129327" cy="3448304"/>
          </a:xfrm>
        </p:grpSpPr>
        <p:sp>
          <p:nvSpPr>
            <p:cNvPr id="19" name="TextBox 18">
              <a:extLst>
                <a:ext uri="{FF2B5EF4-FFF2-40B4-BE49-F238E27FC236}">
                  <a16:creationId xmlns:a16="http://schemas.microsoft.com/office/drawing/2014/main" id="{88DE03AB-2FE1-3B8E-1C8C-65BB758F0772}"/>
                </a:ext>
              </a:extLst>
            </p:cNvPr>
            <p:cNvSpPr txBox="1"/>
            <p:nvPr/>
          </p:nvSpPr>
          <p:spPr>
            <a:xfrm>
              <a:off x="1627108" y="3234779"/>
              <a:ext cx="1046644" cy="669879"/>
            </a:xfrm>
            <a:prstGeom prst="rect">
              <a:avLst/>
            </a:prstGeom>
            <a:noFill/>
          </p:spPr>
          <p:txBody>
            <a:bodyPr wrap="square">
              <a:spAutoFit/>
            </a:bodyPr>
            <a:lstStyle/>
            <a:p>
              <a:pPr algn="ctr">
                <a:lnSpc>
                  <a:spcPct val="150000"/>
                </a:lnSpc>
                <a:buClr>
                  <a:srgbClr val="F83E93"/>
                </a:buClr>
              </a:pPr>
              <a:r>
                <a:rPr lang="en-US" sz="1200" b="1" i="0" u="none" strike="noStrike" baseline="0" dirty="0">
                  <a:latin typeface="Times New Roman" panose="02020603050405020304" pitchFamily="18" charset="0"/>
                  <a:cs typeface="Times New Roman" panose="02020603050405020304" pitchFamily="18" charset="0"/>
                </a:rPr>
                <a:t>Germany</a:t>
              </a:r>
            </a:p>
          </p:txBody>
        </p:sp>
        <p:sp>
          <p:nvSpPr>
            <p:cNvPr id="557" name="TextBox 556">
              <a:extLst>
                <a:ext uri="{FF2B5EF4-FFF2-40B4-BE49-F238E27FC236}">
                  <a16:creationId xmlns:a16="http://schemas.microsoft.com/office/drawing/2014/main" id="{4ADBB134-A23A-15AA-6B1F-F9FA0B5639A1}"/>
                </a:ext>
              </a:extLst>
            </p:cNvPr>
            <p:cNvSpPr txBox="1"/>
            <p:nvPr/>
          </p:nvSpPr>
          <p:spPr>
            <a:xfrm>
              <a:off x="4108010" y="3217426"/>
              <a:ext cx="1142480" cy="669879"/>
            </a:xfrm>
            <a:prstGeom prst="rect">
              <a:avLst/>
            </a:prstGeom>
            <a:noFill/>
          </p:spPr>
          <p:txBody>
            <a:bodyPr wrap="square">
              <a:spAutoFit/>
            </a:bodyPr>
            <a:lstStyle/>
            <a:p>
              <a:pPr algn="ctr">
                <a:lnSpc>
                  <a:spcPct val="150000"/>
                </a:lnSpc>
                <a:buClr>
                  <a:srgbClr val="F83E93"/>
                </a:buClr>
              </a:pPr>
              <a:r>
                <a:rPr lang="en-US" sz="1200" b="1" i="0" u="none" strike="noStrike" baseline="0" dirty="0">
                  <a:latin typeface="Times New Roman" panose="02020603050405020304" pitchFamily="18" charset="0"/>
                  <a:cs typeface="Times New Roman" panose="02020603050405020304" pitchFamily="18" charset="0"/>
                </a:rPr>
                <a:t>France</a:t>
              </a:r>
            </a:p>
          </p:txBody>
        </p:sp>
        <p:sp>
          <p:nvSpPr>
            <p:cNvPr id="558" name="TextBox 557">
              <a:extLst>
                <a:ext uri="{FF2B5EF4-FFF2-40B4-BE49-F238E27FC236}">
                  <a16:creationId xmlns:a16="http://schemas.microsoft.com/office/drawing/2014/main" id="{054351A9-7C67-6053-F6B5-F48223E13C33}"/>
                </a:ext>
              </a:extLst>
            </p:cNvPr>
            <p:cNvSpPr txBox="1"/>
            <p:nvPr/>
          </p:nvSpPr>
          <p:spPr>
            <a:xfrm>
              <a:off x="6684748" y="3217426"/>
              <a:ext cx="1142480" cy="669879"/>
            </a:xfrm>
            <a:prstGeom prst="rect">
              <a:avLst/>
            </a:prstGeom>
            <a:noFill/>
          </p:spPr>
          <p:txBody>
            <a:bodyPr wrap="square">
              <a:spAutoFit/>
            </a:bodyPr>
            <a:lstStyle/>
            <a:p>
              <a:pPr algn="ctr">
                <a:lnSpc>
                  <a:spcPct val="150000"/>
                </a:lnSpc>
                <a:buClr>
                  <a:srgbClr val="F83E93"/>
                </a:buClr>
              </a:pPr>
              <a:r>
                <a:rPr lang="en-US" sz="1200" b="1" i="0" u="none" strike="noStrike" baseline="0" dirty="0">
                  <a:latin typeface="Times New Roman" panose="02020603050405020304" pitchFamily="18" charset="0"/>
                  <a:cs typeface="Times New Roman" panose="02020603050405020304" pitchFamily="18" charset="0"/>
                </a:rPr>
                <a:t>Hungary</a:t>
              </a:r>
            </a:p>
          </p:txBody>
        </p:sp>
        <p:sp>
          <p:nvSpPr>
            <p:cNvPr id="559" name="TextBox 558">
              <a:extLst>
                <a:ext uri="{FF2B5EF4-FFF2-40B4-BE49-F238E27FC236}">
                  <a16:creationId xmlns:a16="http://schemas.microsoft.com/office/drawing/2014/main" id="{F5EB6CA6-CF63-5B22-CFE2-46491AF68286}"/>
                </a:ext>
              </a:extLst>
            </p:cNvPr>
            <p:cNvSpPr txBox="1"/>
            <p:nvPr/>
          </p:nvSpPr>
          <p:spPr>
            <a:xfrm>
              <a:off x="9261486" y="3217426"/>
              <a:ext cx="1142480" cy="669879"/>
            </a:xfrm>
            <a:prstGeom prst="rect">
              <a:avLst/>
            </a:prstGeom>
            <a:noFill/>
          </p:spPr>
          <p:txBody>
            <a:bodyPr wrap="square">
              <a:spAutoFit/>
            </a:bodyPr>
            <a:lstStyle/>
            <a:p>
              <a:pPr algn="ctr">
                <a:lnSpc>
                  <a:spcPct val="150000"/>
                </a:lnSpc>
                <a:buClr>
                  <a:srgbClr val="F83E93"/>
                </a:buClr>
              </a:pPr>
              <a:r>
                <a:rPr lang="en-US" sz="1200" b="1" i="0" u="none" strike="noStrike" baseline="0" dirty="0">
                  <a:latin typeface="Times New Roman" panose="02020603050405020304" pitchFamily="18" charset="0"/>
                  <a:cs typeface="Times New Roman" panose="02020603050405020304" pitchFamily="18" charset="0"/>
                </a:rPr>
                <a:t>Austria</a:t>
              </a:r>
            </a:p>
          </p:txBody>
        </p:sp>
        <p:sp>
          <p:nvSpPr>
            <p:cNvPr id="560" name="TextBox 559">
              <a:extLst>
                <a:ext uri="{FF2B5EF4-FFF2-40B4-BE49-F238E27FC236}">
                  <a16:creationId xmlns:a16="http://schemas.microsoft.com/office/drawing/2014/main" id="{9B685108-5BE4-B876-82F7-DEFCDE8D3E03}"/>
                </a:ext>
              </a:extLst>
            </p:cNvPr>
            <p:cNvSpPr txBox="1"/>
            <p:nvPr/>
          </p:nvSpPr>
          <p:spPr>
            <a:xfrm>
              <a:off x="1627108" y="5033224"/>
              <a:ext cx="1046644" cy="669879"/>
            </a:xfrm>
            <a:prstGeom prst="rect">
              <a:avLst/>
            </a:prstGeom>
            <a:noFill/>
          </p:spPr>
          <p:txBody>
            <a:bodyPr wrap="square">
              <a:spAutoFit/>
            </a:bodyPr>
            <a:lstStyle/>
            <a:p>
              <a:pPr algn="ctr">
                <a:lnSpc>
                  <a:spcPct val="150000"/>
                </a:lnSpc>
                <a:buClr>
                  <a:srgbClr val="F83E93"/>
                </a:buClr>
              </a:pPr>
              <a:r>
                <a:rPr lang="en-US" sz="1200" b="1" i="0" u="none" strike="noStrike" baseline="0" dirty="0">
                  <a:latin typeface="Times New Roman" panose="02020603050405020304" pitchFamily="18" charset="0"/>
                  <a:cs typeface="Times New Roman" panose="02020603050405020304" pitchFamily="18" charset="0"/>
                </a:rPr>
                <a:t>Spain</a:t>
              </a:r>
            </a:p>
          </p:txBody>
        </p:sp>
        <p:sp>
          <p:nvSpPr>
            <p:cNvPr id="561" name="TextBox 560">
              <a:extLst>
                <a:ext uri="{FF2B5EF4-FFF2-40B4-BE49-F238E27FC236}">
                  <a16:creationId xmlns:a16="http://schemas.microsoft.com/office/drawing/2014/main" id="{F28A40A9-625A-6C52-A51B-20B93AB8AF4E}"/>
                </a:ext>
              </a:extLst>
            </p:cNvPr>
            <p:cNvSpPr txBox="1"/>
            <p:nvPr/>
          </p:nvSpPr>
          <p:spPr>
            <a:xfrm>
              <a:off x="3978101" y="5033224"/>
              <a:ext cx="1494137" cy="669879"/>
            </a:xfrm>
            <a:prstGeom prst="rect">
              <a:avLst/>
            </a:prstGeom>
            <a:noFill/>
          </p:spPr>
          <p:txBody>
            <a:bodyPr wrap="square">
              <a:spAutoFit/>
            </a:bodyPr>
            <a:lstStyle/>
            <a:p>
              <a:pPr algn="ctr">
                <a:lnSpc>
                  <a:spcPct val="150000"/>
                </a:lnSpc>
                <a:buClr>
                  <a:srgbClr val="F83E93"/>
                </a:buClr>
              </a:pPr>
              <a:r>
                <a:rPr lang="en-US" sz="1200" b="1" i="0" u="none" strike="noStrike" baseline="0" dirty="0">
                  <a:latin typeface="Times New Roman" panose="02020603050405020304" pitchFamily="18" charset="0"/>
                  <a:cs typeface="Times New Roman" panose="02020603050405020304" pitchFamily="18" charset="0"/>
                </a:rPr>
                <a:t>Switzerland</a:t>
              </a:r>
            </a:p>
          </p:txBody>
        </p:sp>
        <p:sp>
          <p:nvSpPr>
            <p:cNvPr id="562" name="TextBox 561">
              <a:extLst>
                <a:ext uri="{FF2B5EF4-FFF2-40B4-BE49-F238E27FC236}">
                  <a16:creationId xmlns:a16="http://schemas.microsoft.com/office/drawing/2014/main" id="{0EAFAAAA-011F-6C49-7FA9-BB26CDBC4276}"/>
                </a:ext>
              </a:extLst>
            </p:cNvPr>
            <p:cNvSpPr txBox="1"/>
            <p:nvPr/>
          </p:nvSpPr>
          <p:spPr>
            <a:xfrm>
              <a:off x="6589564" y="5015868"/>
              <a:ext cx="1332848" cy="669879"/>
            </a:xfrm>
            <a:prstGeom prst="rect">
              <a:avLst/>
            </a:prstGeom>
            <a:noFill/>
          </p:spPr>
          <p:txBody>
            <a:bodyPr wrap="square">
              <a:spAutoFit/>
            </a:bodyPr>
            <a:lstStyle/>
            <a:p>
              <a:pPr algn="ctr">
                <a:lnSpc>
                  <a:spcPct val="150000"/>
                </a:lnSpc>
                <a:buClr>
                  <a:srgbClr val="F83E93"/>
                </a:buClr>
              </a:pPr>
              <a:r>
                <a:rPr lang="en-US" sz="1200" b="1" i="0" u="none" strike="noStrike" baseline="0" dirty="0">
                  <a:latin typeface="Times New Roman" panose="02020603050405020304" pitchFamily="18" charset="0"/>
                  <a:cs typeface="Times New Roman" panose="02020603050405020304" pitchFamily="18" charset="0"/>
                </a:rPr>
                <a:t>Netherlands</a:t>
              </a:r>
            </a:p>
          </p:txBody>
        </p:sp>
        <p:sp>
          <p:nvSpPr>
            <p:cNvPr id="563" name="TextBox 562">
              <a:extLst>
                <a:ext uri="{FF2B5EF4-FFF2-40B4-BE49-F238E27FC236}">
                  <a16:creationId xmlns:a16="http://schemas.microsoft.com/office/drawing/2014/main" id="{A31D52A2-2935-3C45-C0A3-2E0032835F00}"/>
                </a:ext>
              </a:extLst>
            </p:cNvPr>
            <p:cNvSpPr txBox="1"/>
            <p:nvPr/>
          </p:nvSpPr>
          <p:spPr>
            <a:xfrm>
              <a:off x="9261486" y="5015868"/>
              <a:ext cx="1142480" cy="669879"/>
            </a:xfrm>
            <a:prstGeom prst="rect">
              <a:avLst/>
            </a:prstGeom>
            <a:noFill/>
          </p:spPr>
          <p:txBody>
            <a:bodyPr wrap="square">
              <a:spAutoFit/>
            </a:bodyPr>
            <a:lstStyle/>
            <a:p>
              <a:pPr algn="ctr">
                <a:lnSpc>
                  <a:spcPct val="150000"/>
                </a:lnSpc>
                <a:buClr>
                  <a:srgbClr val="F83E93"/>
                </a:buClr>
              </a:pPr>
              <a:r>
                <a:rPr lang="en-US" sz="1200" b="1" i="0" u="none" strike="noStrike" baseline="0" dirty="0">
                  <a:latin typeface="Times New Roman" panose="02020603050405020304" pitchFamily="18" charset="0"/>
                  <a:cs typeface="Times New Roman" panose="02020603050405020304" pitchFamily="18" charset="0"/>
                </a:rPr>
                <a:t>Malta</a:t>
              </a:r>
            </a:p>
          </p:txBody>
        </p:sp>
        <p:pic>
          <p:nvPicPr>
            <p:cNvPr id="565" name="Graphic 564">
              <a:extLst>
                <a:ext uri="{FF2B5EF4-FFF2-40B4-BE49-F238E27FC236}">
                  <a16:creationId xmlns:a16="http://schemas.microsoft.com/office/drawing/2014/main" id="{E31714DD-9E64-3C66-0F33-16630894470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29015" y="2284173"/>
              <a:ext cx="1442830" cy="961886"/>
            </a:xfrm>
            <a:prstGeom prst="rect">
              <a:avLst/>
            </a:prstGeom>
          </p:spPr>
        </p:pic>
        <p:pic>
          <p:nvPicPr>
            <p:cNvPr id="567" name="Graphic 566">
              <a:extLst>
                <a:ext uri="{FF2B5EF4-FFF2-40B4-BE49-F238E27FC236}">
                  <a16:creationId xmlns:a16="http://schemas.microsoft.com/office/drawing/2014/main" id="{25FAE9CF-C26C-42AC-9080-340854F4781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78101" y="2254799"/>
              <a:ext cx="1442830" cy="961887"/>
            </a:xfrm>
            <a:prstGeom prst="rect">
              <a:avLst/>
            </a:prstGeom>
          </p:spPr>
        </p:pic>
        <p:pic>
          <p:nvPicPr>
            <p:cNvPr id="569" name="Graphic 568">
              <a:extLst>
                <a:ext uri="{FF2B5EF4-FFF2-40B4-BE49-F238E27FC236}">
                  <a16:creationId xmlns:a16="http://schemas.microsoft.com/office/drawing/2014/main" id="{6635D856-01B6-B69E-7767-0CAA47699C6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45353" y="2254799"/>
              <a:ext cx="1442831" cy="961887"/>
            </a:xfrm>
            <a:prstGeom prst="rect">
              <a:avLst/>
            </a:prstGeom>
          </p:spPr>
        </p:pic>
        <p:pic>
          <p:nvPicPr>
            <p:cNvPr id="571" name="Graphic 570">
              <a:extLst>
                <a:ext uri="{FF2B5EF4-FFF2-40B4-BE49-F238E27FC236}">
                  <a16:creationId xmlns:a16="http://schemas.microsoft.com/office/drawing/2014/main" id="{3BB80E97-2D19-2FD9-28A2-81F8E725BF3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115511" y="2267752"/>
              <a:ext cx="1442830" cy="961886"/>
            </a:xfrm>
            <a:prstGeom prst="rect">
              <a:avLst/>
            </a:prstGeom>
          </p:spPr>
        </p:pic>
        <p:pic>
          <p:nvPicPr>
            <p:cNvPr id="573" name="Graphic 572">
              <a:extLst>
                <a:ext uri="{FF2B5EF4-FFF2-40B4-BE49-F238E27FC236}">
                  <a16:creationId xmlns:a16="http://schemas.microsoft.com/office/drawing/2014/main" id="{FB86C3E9-E22B-3218-0D5D-B1318C1B167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29015" y="4093143"/>
              <a:ext cx="1442830" cy="961887"/>
            </a:xfrm>
            <a:prstGeom prst="rect">
              <a:avLst/>
            </a:prstGeom>
          </p:spPr>
        </p:pic>
        <p:pic>
          <p:nvPicPr>
            <p:cNvPr id="575" name="Graphic 574">
              <a:extLst>
                <a:ext uri="{FF2B5EF4-FFF2-40B4-BE49-F238E27FC236}">
                  <a16:creationId xmlns:a16="http://schemas.microsoft.com/office/drawing/2014/main" id="{2E94C5ED-CA7B-EBF1-BC6B-3F884DD55A3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978101" y="4105361"/>
              <a:ext cx="1442830" cy="961887"/>
            </a:xfrm>
            <a:prstGeom prst="rect">
              <a:avLst/>
            </a:prstGeom>
          </p:spPr>
        </p:pic>
        <p:pic>
          <p:nvPicPr>
            <p:cNvPr id="577" name="Graphic 576">
              <a:extLst>
                <a:ext uri="{FF2B5EF4-FFF2-40B4-BE49-F238E27FC236}">
                  <a16:creationId xmlns:a16="http://schemas.microsoft.com/office/drawing/2014/main" id="{D332AE0A-C31A-C6BE-877D-86A0690D7FA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545354" y="4093143"/>
              <a:ext cx="1442830" cy="961886"/>
            </a:xfrm>
            <a:prstGeom prst="rect">
              <a:avLst/>
            </a:prstGeom>
          </p:spPr>
        </p:pic>
        <p:pic>
          <p:nvPicPr>
            <p:cNvPr id="579" name="Graphic 578">
              <a:extLst>
                <a:ext uri="{FF2B5EF4-FFF2-40B4-BE49-F238E27FC236}">
                  <a16:creationId xmlns:a16="http://schemas.microsoft.com/office/drawing/2014/main" id="{CB1920F5-618D-15F5-62EC-416BCC1B49C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115511" y="4105181"/>
              <a:ext cx="1442831" cy="961887"/>
            </a:xfrm>
            <a:prstGeom prst="rect">
              <a:avLst/>
            </a:prstGeom>
          </p:spPr>
        </p:pic>
      </p:grpSp>
    </p:spTree>
    <p:extLst>
      <p:ext uri="{BB962C8B-B14F-4D97-AF65-F5344CB8AC3E}">
        <p14:creationId xmlns:p14="http://schemas.microsoft.com/office/powerpoint/2010/main" val="2483829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Montserrat" pitchFamily="2" charset="0"/>
                <a:cs typeface="Arial" panose="020B0604020202020204" pitchFamily="34" charset="0"/>
              </a:rPr>
              <a:t>About Germany</a:t>
            </a:r>
          </a:p>
        </p:txBody>
      </p:sp>
      <p:sp>
        <p:nvSpPr>
          <p:cNvPr id="19" name="TextBox 18">
            <a:extLst>
              <a:ext uri="{FF2B5EF4-FFF2-40B4-BE49-F238E27FC236}">
                <a16:creationId xmlns:a16="http://schemas.microsoft.com/office/drawing/2014/main" id="{88DE03AB-2FE1-3B8E-1C8C-65BB758F0772}"/>
              </a:ext>
            </a:extLst>
          </p:cNvPr>
          <p:cNvSpPr txBox="1"/>
          <p:nvPr/>
        </p:nvSpPr>
        <p:spPr>
          <a:xfrm>
            <a:off x="515938" y="1300468"/>
            <a:ext cx="6322607" cy="5218736"/>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Land Size - </a:t>
            </a:r>
            <a:r>
              <a:rPr lang="en-US" sz="1600" b="0" i="0" u="none" strike="noStrike" baseline="0" dirty="0">
                <a:latin typeface="Times New Roman" panose="02020603050405020304" pitchFamily="18" charset="0"/>
                <a:cs typeface="Times New Roman" panose="02020603050405020304" pitchFamily="18" charset="0"/>
              </a:rPr>
              <a:t>357,022 square kilometers (137,847 square miles)</a:t>
            </a:r>
          </a:p>
          <a:p>
            <a:pPr marL="355600" indent="-355600">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Human Density - </a:t>
            </a:r>
            <a:r>
              <a:rPr lang="en-US" sz="1600" b="0" i="0" u="none" strike="noStrike" baseline="0" dirty="0">
                <a:latin typeface="Times New Roman" panose="02020603050405020304" pitchFamily="18" charset="0"/>
                <a:cs typeface="Times New Roman" panose="02020603050405020304" pitchFamily="18" charset="0"/>
              </a:rPr>
              <a:t>240-250 people per square kilometer (620-650 people per square mile)</a:t>
            </a:r>
          </a:p>
          <a:p>
            <a:pPr marL="355600" indent="-355600">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Economy - </a:t>
            </a:r>
            <a:r>
              <a:rPr lang="en-US" sz="1600" b="0" i="0" u="none" strike="noStrike" baseline="0" dirty="0">
                <a:latin typeface="Times New Roman" panose="02020603050405020304" pitchFamily="18" charset="0"/>
                <a:cs typeface="Times New Roman" panose="02020603050405020304" pitchFamily="18" charset="0"/>
              </a:rPr>
              <a:t>USD 4.5 trillion</a:t>
            </a:r>
          </a:p>
          <a:p>
            <a:pPr marL="355600" indent="-355600">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Purchasing Power Parity (PPP) -</a:t>
            </a:r>
            <a:r>
              <a:rPr lang="en-US" sz="1600" b="0" i="0" u="none" strike="noStrike" baseline="0" dirty="0">
                <a:latin typeface="Times New Roman" panose="02020603050405020304" pitchFamily="18" charset="0"/>
                <a:cs typeface="Times New Roman" panose="02020603050405020304" pitchFamily="18" charset="0"/>
              </a:rPr>
              <a:t> USD 4.6 trillion.</a:t>
            </a:r>
          </a:p>
          <a:p>
            <a:pPr marL="355600" indent="-355600">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Per Capita - </a:t>
            </a:r>
            <a:r>
              <a:rPr lang="en-US" sz="1600" b="0" i="0" u="none" strike="noStrike" baseline="0" dirty="0">
                <a:latin typeface="Times New Roman" panose="02020603050405020304" pitchFamily="18" charset="0"/>
                <a:cs typeface="Times New Roman" panose="02020603050405020304" pitchFamily="18" charset="0"/>
              </a:rPr>
              <a:t>USD 55,000</a:t>
            </a:r>
          </a:p>
          <a:p>
            <a:pPr marL="355600" indent="-355600">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Language - </a:t>
            </a:r>
            <a:r>
              <a:rPr lang="en-US" sz="1600" b="0" i="0" u="none" strike="noStrike" baseline="0" dirty="0">
                <a:latin typeface="Times New Roman" panose="02020603050405020304" pitchFamily="18" charset="0"/>
                <a:cs typeface="Times New Roman" panose="02020603050405020304" pitchFamily="18" charset="0"/>
              </a:rPr>
              <a:t>German</a:t>
            </a:r>
          </a:p>
          <a:p>
            <a:pPr marL="355600" indent="-355600">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Global Peace Index 2023 - </a:t>
            </a:r>
            <a:r>
              <a:rPr lang="en-US" sz="1600" b="0" i="0" u="none" strike="noStrike" baseline="0" dirty="0">
                <a:latin typeface="Times New Roman" panose="02020603050405020304" pitchFamily="18" charset="0"/>
                <a:cs typeface="Times New Roman" panose="02020603050405020304" pitchFamily="18" charset="0"/>
              </a:rPr>
              <a:t>#15</a:t>
            </a:r>
          </a:p>
          <a:p>
            <a:pPr marL="355600" indent="-355600">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Blocked Account - </a:t>
            </a:r>
            <a:r>
              <a:rPr lang="en-US" sz="1600" b="0" i="0" u="none" strike="noStrike" baseline="0" dirty="0">
                <a:latin typeface="Times New Roman" panose="02020603050405020304" pitchFamily="18" charset="0"/>
                <a:cs typeface="Times New Roman" panose="02020603050405020304" pitchFamily="18" charset="0"/>
              </a:rPr>
              <a:t>11, 208 Euro</a:t>
            </a:r>
          </a:p>
          <a:p>
            <a:pPr marL="355600" indent="-355600">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PSW - </a:t>
            </a:r>
            <a:r>
              <a:rPr lang="en-US" sz="1600" b="0" i="0" u="none" strike="noStrike" baseline="0" dirty="0">
                <a:latin typeface="Times New Roman" panose="02020603050405020304" pitchFamily="18" charset="0"/>
                <a:cs typeface="Times New Roman" panose="02020603050405020304" pitchFamily="18" charset="0"/>
              </a:rPr>
              <a:t>18 months</a:t>
            </a:r>
          </a:p>
          <a:p>
            <a:pPr marL="355600" indent="-355600">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Part time – </a:t>
            </a:r>
            <a:r>
              <a:rPr lang="en-US" sz="1600" b="0" i="0" u="none" strike="noStrike" baseline="0" dirty="0">
                <a:latin typeface="Times New Roman" panose="02020603050405020304" pitchFamily="18" charset="0"/>
                <a:cs typeface="Times New Roman" panose="02020603050405020304" pitchFamily="18" charset="0"/>
              </a:rPr>
              <a:t>24hr/Week (120 full days or 240 half days)</a:t>
            </a:r>
          </a:p>
          <a:p>
            <a:pPr>
              <a:lnSpc>
                <a:spcPct val="150000"/>
              </a:lnSpc>
              <a:buClr>
                <a:srgbClr val="F83E93"/>
              </a:buClr>
            </a:pPr>
            <a:endParaRPr lang="en-US" sz="1600" b="0" i="0" u="none" strike="noStrike" baseline="0" dirty="0">
              <a:latin typeface="Times New Roman" panose="02020603050405020304" pitchFamily="18" charset="0"/>
              <a:cs typeface="Times New Roman" panose="02020603050405020304" pitchFamily="18" charset="0"/>
            </a:endParaRPr>
          </a:p>
          <a:p>
            <a:pPr marL="355600" indent="-355600">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Job Opportunities - </a:t>
            </a:r>
            <a:r>
              <a:rPr lang="en-US" sz="1600" b="0" i="0" u="none" strike="noStrike" baseline="0" dirty="0">
                <a:latin typeface="Times New Roman" panose="02020603050405020304" pitchFamily="18" charset="0"/>
                <a:cs typeface="Times New Roman" panose="02020603050405020304" pitchFamily="18" charset="0"/>
              </a:rPr>
              <a:t>Health Care, engineering, technology, Human resources, and renewable energy, Automobile</a:t>
            </a:r>
          </a:p>
        </p:txBody>
      </p:sp>
      <p:pic>
        <p:nvPicPr>
          <p:cNvPr id="21" name="Graphic 20">
            <a:extLst>
              <a:ext uri="{FF2B5EF4-FFF2-40B4-BE49-F238E27FC236}">
                <a16:creationId xmlns:a16="http://schemas.microsoft.com/office/drawing/2014/main" id="{19AA4088-3789-EA95-AEA6-4187310D67E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65843" y="2032000"/>
            <a:ext cx="4762043" cy="2960671"/>
          </a:xfrm>
          <a:prstGeom prst="rect">
            <a:avLst/>
          </a:prstGeom>
        </p:spPr>
      </p:pic>
    </p:spTree>
    <p:extLst>
      <p:ext uri="{BB962C8B-B14F-4D97-AF65-F5344CB8AC3E}">
        <p14:creationId xmlns:p14="http://schemas.microsoft.com/office/powerpoint/2010/main" val="4160462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University Partners in Germany</a:t>
            </a:r>
          </a:p>
        </p:txBody>
      </p:sp>
      <p:sp>
        <p:nvSpPr>
          <p:cNvPr id="19" name="TextBox 18">
            <a:extLst>
              <a:ext uri="{FF2B5EF4-FFF2-40B4-BE49-F238E27FC236}">
                <a16:creationId xmlns:a16="http://schemas.microsoft.com/office/drawing/2014/main" id="{88DE03AB-2FE1-3B8E-1C8C-65BB758F0772}"/>
              </a:ext>
            </a:extLst>
          </p:cNvPr>
          <p:cNvSpPr txBox="1"/>
          <p:nvPr/>
        </p:nvSpPr>
        <p:spPr>
          <a:xfrm>
            <a:off x="528225" y="1581743"/>
            <a:ext cx="4594999" cy="4613058"/>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Macromedia University of Applied Science</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Media Design School (MDH)</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IU- International University of Applied Science</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GISMA University of Applied Science</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SRH</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Schiller International University, Berlin Campus</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International School of Management</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Cologne Business School</a:t>
            </a:r>
          </a:p>
          <a:p>
            <a:pPr marL="355600" indent="-355600">
              <a:lnSpc>
                <a:spcPct val="150000"/>
              </a:lnSpc>
              <a:buClr>
                <a:srgbClr val="F83E93"/>
              </a:buCl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University of Europe for Applied Science</a:t>
            </a:r>
            <a:endParaRPr lang="en-US" i="0" u="none" strike="noStrike" baseline="0" dirty="0">
              <a:latin typeface="Times New Roman" panose="02020603050405020304" pitchFamily="18" charset="0"/>
              <a:cs typeface="Times New Roman" panose="02020603050405020304" pitchFamily="18" charset="0"/>
            </a:endParaRPr>
          </a:p>
        </p:txBody>
      </p:sp>
      <p:pic>
        <p:nvPicPr>
          <p:cNvPr id="20" name="Picture 19" descr="A black background with blue letters&#10;&#10;Description automatically generated">
            <a:extLst>
              <a:ext uri="{FF2B5EF4-FFF2-40B4-BE49-F238E27FC236}">
                <a16:creationId xmlns:a16="http://schemas.microsoft.com/office/drawing/2014/main" id="{E07447F7-0C6C-FB2C-1B25-C401B77D38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9723" y="4812675"/>
            <a:ext cx="4219514" cy="523220"/>
          </a:xfrm>
          <a:prstGeom prst="rect">
            <a:avLst/>
          </a:prstGeom>
        </p:spPr>
      </p:pic>
      <p:pic>
        <p:nvPicPr>
          <p:cNvPr id="21" name="Graphic 20">
            <a:extLst>
              <a:ext uri="{FF2B5EF4-FFF2-40B4-BE49-F238E27FC236}">
                <a16:creationId xmlns:a16="http://schemas.microsoft.com/office/drawing/2014/main" id="{109EB99D-11ED-ECAF-8697-15B1C4BDCE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77346" y="1780582"/>
            <a:ext cx="3128511" cy="927765"/>
          </a:xfrm>
          <a:prstGeom prst="rect">
            <a:avLst/>
          </a:prstGeom>
        </p:spPr>
      </p:pic>
      <p:pic>
        <p:nvPicPr>
          <p:cNvPr id="22" name="Picture 4" descr="See the source image">
            <a:extLst>
              <a:ext uri="{FF2B5EF4-FFF2-40B4-BE49-F238E27FC236}">
                <a16:creationId xmlns:a16="http://schemas.microsoft.com/office/drawing/2014/main" id="{94C23D55-CAA3-6591-4D86-39CA6FF1D3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7347" y="2845397"/>
            <a:ext cx="1997468" cy="80697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Image result for SRH university">
            <a:extLst>
              <a:ext uri="{FF2B5EF4-FFF2-40B4-BE49-F238E27FC236}">
                <a16:creationId xmlns:a16="http://schemas.microsoft.com/office/drawing/2014/main" id="{3C927D0C-DBB3-5475-51D7-7A2E0DD22A0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373" t="28677" r="4327" b="30922"/>
          <a:stretch/>
        </p:blipFill>
        <p:spPr bwMode="auto">
          <a:xfrm>
            <a:off x="7374815" y="2875674"/>
            <a:ext cx="3670093" cy="80684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ISM Germany- EduOptions - Edu Options Germany">
            <a:extLst>
              <a:ext uri="{FF2B5EF4-FFF2-40B4-BE49-F238E27FC236}">
                <a16:creationId xmlns:a16="http://schemas.microsoft.com/office/drawing/2014/main" id="{3660F37C-DEED-60D0-D180-593B0B93A9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59979" y="1581743"/>
            <a:ext cx="2099604" cy="111486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See related image detail. Nirmala Institutions | Thrissur | Kerala | India">
            <a:extLst>
              <a:ext uri="{FF2B5EF4-FFF2-40B4-BE49-F238E27FC236}">
                <a16:creationId xmlns:a16="http://schemas.microsoft.com/office/drawing/2014/main" id="{101B42F7-8270-7269-7BF3-0123F9C6836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6560" b="36449"/>
          <a:stretch/>
        </p:blipFill>
        <p:spPr bwMode="auto">
          <a:xfrm>
            <a:off x="5588044" y="3792293"/>
            <a:ext cx="2291046" cy="84747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Image result for cbs international business school">
            <a:extLst>
              <a:ext uri="{FF2B5EF4-FFF2-40B4-BE49-F238E27FC236}">
                <a16:creationId xmlns:a16="http://schemas.microsoft.com/office/drawing/2014/main" id="{84721781-E757-F590-DABC-CC211859457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31495" b="33574"/>
          <a:stretch/>
        </p:blipFill>
        <p:spPr bwMode="auto">
          <a:xfrm>
            <a:off x="7992230" y="3853635"/>
            <a:ext cx="2752152" cy="724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662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3C07FBF1-F628-FE7E-F079-1AC777D93000}"/>
              </a:ext>
            </a:extLst>
          </p:cNvPr>
          <p:cNvGrpSpPr/>
          <p:nvPr/>
        </p:nvGrpSpPr>
        <p:grpSpPr>
          <a:xfrm>
            <a:off x="751840" y="863600"/>
            <a:ext cx="10678160" cy="5029200"/>
            <a:chOff x="751840" y="863600"/>
            <a:chExt cx="10678160" cy="5029200"/>
          </a:xfrm>
        </p:grpSpPr>
        <p:sp>
          <p:nvSpPr>
            <p:cNvPr id="6" name="Rectangle 5">
              <a:extLst>
                <a:ext uri="{FF2B5EF4-FFF2-40B4-BE49-F238E27FC236}">
                  <a16:creationId xmlns:a16="http://schemas.microsoft.com/office/drawing/2014/main" id="{360B2190-1626-2170-1154-5D53CF1F8A06}"/>
                </a:ext>
              </a:extLst>
            </p:cNvPr>
            <p:cNvSpPr/>
            <p:nvPr/>
          </p:nvSpPr>
          <p:spPr>
            <a:xfrm>
              <a:off x="751840" y="863600"/>
              <a:ext cx="10678160" cy="50292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0"/>
            </a:p>
          </p:txBody>
        </p:sp>
        <p:pic>
          <p:nvPicPr>
            <p:cNvPr id="20" name="Picture 19" descr="A black background with blue letters&#10;&#10;Description automatically generated">
              <a:extLst>
                <a:ext uri="{FF2B5EF4-FFF2-40B4-BE49-F238E27FC236}">
                  <a16:creationId xmlns:a16="http://schemas.microsoft.com/office/drawing/2014/main" id="{E07447F7-0C6C-FB2C-1B25-C401B77D38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2753" y="2607013"/>
              <a:ext cx="9226494" cy="1144086"/>
            </a:xfrm>
            <a:prstGeom prst="rect">
              <a:avLst/>
            </a:prstGeom>
          </p:spPr>
        </p:pic>
      </p:grpSp>
    </p:spTree>
    <p:extLst>
      <p:ext uri="{BB962C8B-B14F-4D97-AF65-F5344CB8AC3E}">
        <p14:creationId xmlns:p14="http://schemas.microsoft.com/office/powerpoint/2010/main" val="470201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Macromedia University</a:t>
            </a:r>
          </a:p>
        </p:txBody>
      </p:sp>
      <p:sp>
        <p:nvSpPr>
          <p:cNvPr id="19" name="TextBox 18">
            <a:extLst>
              <a:ext uri="{FF2B5EF4-FFF2-40B4-BE49-F238E27FC236}">
                <a16:creationId xmlns:a16="http://schemas.microsoft.com/office/drawing/2014/main" id="{88DE03AB-2FE1-3B8E-1C8C-65BB758F0772}"/>
              </a:ext>
            </a:extLst>
          </p:cNvPr>
          <p:cNvSpPr txBox="1"/>
          <p:nvPr/>
        </p:nvSpPr>
        <p:spPr>
          <a:xfrm>
            <a:off x="529428" y="1382931"/>
            <a:ext cx="5084635" cy="4480073"/>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Part of Galileo Global Education – Europe’s largest &amp; the world’s second largest Higher Education Group with a focus on innovation, management, creativity, design and culture.</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Globally recognized, state-approved degrees, accredited by FIBAA</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Strong career prospects in Germany after graduation</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Digitalization, industry collaboration and internationalization lay at the core of its research &amp; teaching.</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More than 70 percent of the students have an international background</a:t>
            </a:r>
          </a:p>
        </p:txBody>
      </p:sp>
      <p:pic>
        <p:nvPicPr>
          <p:cNvPr id="11266" name="Picture 2" descr="Freiburg - Hochschule Macromedia">
            <a:extLst>
              <a:ext uri="{FF2B5EF4-FFF2-40B4-BE49-F238E27FC236}">
                <a16:creationId xmlns:a16="http://schemas.microsoft.com/office/drawing/2014/main" id="{D1D6E700-E2A2-FD24-0217-F1002240D1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725" r="8208"/>
          <a:stretch/>
        </p:blipFill>
        <p:spPr bwMode="auto">
          <a:xfrm>
            <a:off x="5614063" y="1581955"/>
            <a:ext cx="5950965" cy="4082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0932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Campus Location</a:t>
            </a:r>
          </a:p>
        </p:txBody>
      </p:sp>
      <p:sp>
        <p:nvSpPr>
          <p:cNvPr id="19" name="TextBox 18">
            <a:extLst>
              <a:ext uri="{FF2B5EF4-FFF2-40B4-BE49-F238E27FC236}">
                <a16:creationId xmlns:a16="http://schemas.microsoft.com/office/drawing/2014/main" id="{88DE03AB-2FE1-3B8E-1C8C-65BB758F0772}"/>
              </a:ext>
            </a:extLst>
          </p:cNvPr>
          <p:cNvSpPr txBox="1"/>
          <p:nvPr/>
        </p:nvSpPr>
        <p:spPr>
          <a:xfrm>
            <a:off x="1117225" y="1483353"/>
            <a:ext cx="3766347" cy="1704569"/>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de-DE" i="0" u="none" strike="noStrike" baseline="0" dirty="0">
                <a:latin typeface="Times New Roman" panose="02020603050405020304" pitchFamily="18" charset="0"/>
                <a:cs typeface="Times New Roman" panose="02020603050405020304" pitchFamily="18" charset="0"/>
              </a:rPr>
              <a:t>Hamburg</a:t>
            </a:r>
          </a:p>
          <a:p>
            <a:pPr marL="355600" indent="-355600">
              <a:lnSpc>
                <a:spcPct val="150000"/>
              </a:lnSpc>
              <a:buClr>
                <a:srgbClr val="F83E93"/>
              </a:buClr>
              <a:buFont typeface="Wingdings" panose="05000000000000000000" pitchFamily="2" charset="2"/>
              <a:buChar char="v"/>
            </a:pPr>
            <a:r>
              <a:rPr lang="de-DE" i="0" u="none" strike="noStrike" baseline="0" dirty="0">
                <a:latin typeface="Times New Roman" panose="02020603050405020304" pitchFamily="18" charset="0"/>
                <a:cs typeface="Times New Roman" panose="02020603050405020304" pitchFamily="18" charset="0"/>
              </a:rPr>
              <a:t>Berlin</a:t>
            </a:r>
          </a:p>
          <a:p>
            <a:pPr marL="355600" indent="-355600">
              <a:lnSpc>
                <a:spcPct val="150000"/>
              </a:lnSpc>
              <a:buClr>
                <a:srgbClr val="F83E93"/>
              </a:buClr>
              <a:buFont typeface="Wingdings" panose="05000000000000000000" pitchFamily="2" charset="2"/>
              <a:buChar char="v"/>
            </a:pPr>
            <a:r>
              <a:rPr lang="de-DE" i="0" u="none" strike="noStrike" baseline="0" dirty="0">
                <a:latin typeface="Times New Roman" panose="02020603050405020304" pitchFamily="18" charset="0"/>
                <a:cs typeface="Times New Roman" panose="02020603050405020304" pitchFamily="18" charset="0"/>
              </a:rPr>
              <a:t>Leipzig</a:t>
            </a:r>
          </a:p>
          <a:p>
            <a:pPr marL="355600" indent="-355600">
              <a:lnSpc>
                <a:spcPct val="150000"/>
              </a:lnSpc>
              <a:buClr>
                <a:srgbClr val="F83E93"/>
              </a:buClr>
              <a:buFont typeface="Wingdings" panose="05000000000000000000" pitchFamily="2" charset="2"/>
              <a:buChar char="v"/>
            </a:pPr>
            <a:r>
              <a:rPr lang="de-DE" i="0" u="none" strike="noStrike" baseline="0" dirty="0">
                <a:latin typeface="Times New Roman" panose="02020603050405020304" pitchFamily="18" charset="0"/>
                <a:cs typeface="Times New Roman" panose="02020603050405020304" pitchFamily="18" charset="0"/>
              </a:rPr>
              <a:t>Cologne</a:t>
            </a:r>
          </a:p>
        </p:txBody>
      </p:sp>
      <p:pic>
        <p:nvPicPr>
          <p:cNvPr id="6" name="Grafik 7">
            <a:extLst>
              <a:ext uri="{FF2B5EF4-FFF2-40B4-BE49-F238E27FC236}">
                <a16:creationId xmlns:a16="http://schemas.microsoft.com/office/drawing/2014/main" id="{5C75B9D0-CFE4-D48C-888E-CB576872EE5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32241" y="1378894"/>
            <a:ext cx="3229247" cy="4385572"/>
          </a:xfrm>
          <a:prstGeom prst="rect">
            <a:avLst/>
          </a:prstGeom>
        </p:spPr>
      </p:pic>
      <p:sp>
        <p:nvSpPr>
          <p:cNvPr id="20" name="TextBox 19">
            <a:extLst>
              <a:ext uri="{FF2B5EF4-FFF2-40B4-BE49-F238E27FC236}">
                <a16:creationId xmlns:a16="http://schemas.microsoft.com/office/drawing/2014/main" id="{BC20C598-4CD7-7840-F1AE-0CDF2AB9A7D1}"/>
              </a:ext>
            </a:extLst>
          </p:cNvPr>
          <p:cNvSpPr txBox="1"/>
          <p:nvPr/>
        </p:nvSpPr>
        <p:spPr>
          <a:xfrm>
            <a:off x="1105218" y="3362502"/>
            <a:ext cx="5991866" cy="2862322"/>
          </a:xfrm>
          <a:prstGeom prst="rect">
            <a:avLst/>
          </a:prstGeom>
          <a:noFill/>
        </p:spPr>
        <p:txBody>
          <a:bodyPr wrap="square">
            <a:spAutoFit/>
          </a:bodyPr>
          <a:lstStyle/>
          <a:p>
            <a:r>
              <a:rPr lang="en-US" sz="2000" b="1" i="0" u="none" strike="noStrike" baseline="0" dirty="0">
                <a:solidFill>
                  <a:srgbClr val="F83E93"/>
                </a:solidFill>
                <a:latin typeface="Times New Roman" panose="02020603050405020304" pitchFamily="18" charset="0"/>
                <a:cs typeface="Times New Roman" panose="02020603050405020304" pitchFamily="18" charset="0"/>
              </a:rPr>
              <a:t>Airport close to Campus</a:t>
            </a:r>
          </a:p>
          <a:p>
            <a:endParaRPr lang="en-US" sz="2000" b="0" i="0" u="none" strike="noStrike" baseline="0" dirty="0">
              <a:latin typeface="Times New Roman" panose="02020603050405020304" pitchFamily="18" charset="0"/>
              <a:cs typeface="Times New Roman" panose="02020603050405020304" pitchFamily="18" charset="0"/>
            </a:endParaRPr>
          </a:p>
          <a:p>
            <a:pPr marL="360363" indent="-360363">
              <a:buClr>
                <a:srgbClr val="F83E93"/>
              </a:buClr>
              <a:buFont typeface="Wingdings" panose="05000000000000000000" pitchFamily="2" charset="2"/>
              <a:buChar char="v"/>
            </a:pPr>
            <a:r>
              <a:rPr lang="de-DE" sz="2000" b="0" i="0" u="none" strike="noStrike" baseline="0" dirty="0">
                <a:latin typeface="Times New Roman" panose="02020603050405020304" pitchFamily="18" charset="0"/>
                <a:cs typeface="Times New Roman" panose="02020603050405020304" pitchFamily="18" charset="0"/>
              </a:rPr>
              <a:t>Berlin Brandenburg (BER) Airport</a:t>
            </a:r>
          </a:p>
          <a:p>
            <a:pPr marL="360363" indent="-360363">
              <a:buClr>
                <a:srgbClr val="F83E93"/>
              </a:buClr>
              <a:buFont typeface="Wingdings" panose="05000000000000000000" pitchFamily="2" charset="2"/>
              <a:buChar char="v"/>
            </a:pPr>
            <a:r>
              <a:rPr lang="de-DE" sz="2000" b="0" i="0" u="none" strike="noStrike" baseline="0" dirty="0">
                <a:latin typeface="Times New Roman" panose="02020603050405020304" pitchFamily="18" charset="0"/>
                <a:cs typeface="Times New Roman" panose="02020603050405020304" pitchFamily="18" charset="0"/>
              </a:rPr>
              <a:t>Munich (MUC) Airport </a:t>
            </a:r>
          </a:p>
          <a:p>
            <a:endParaRPr lang="en-US" sz="2000" b="0" i="0" u="none" strike="noStrike" baseline="0" dirty="0">
              <a:latin typeface="Times New Roman" panose="02020603050405020304" pitchFamily="18" charset="0"/>
              <a:cs typeface="Times New Roman" panose="02020603050405020304" pitchFamily="18" charset="0"/>
            </a:endParaRPr>
          </a:p>
          <a:p>
            <a:r>
              <a:rPr lang="en-US" sz="2000" b="1" i="0" u="none" strike="noStrike" baseline="0" dirty="0">
                <a:solidFill>
                  <a:srgbClr val="F83E93"/>
                </a:solidFill>
                <a:latin typeface="Times New Roman" panose="02020603050405020304" pitchFamily="18" charset="0"/>
                <a:cs typeface="Times New Roman" panose="02020603050405020304" pitchFamily="18" charset="0"/>
              </a:rPr>
              <a:t>Distance from Airport to Campus</a:t>
            </a:r>
          </a:p>
          <a:p>
            <a:endParaRPr lang="en-US" sz="2000" b="0" i="0" u="none" strike="noStrike" baseline="0" dirty="0">
              <a:latin typeface="Times New Roman" panose="02020603050405020304" pitchFamily="18" charset="0"/>
              <a:cs typeface="Times New Roman" panose="02020603050405020304" pitchFamily="18" charset="0"/>
            </a:endParaRPr>
          </a:p>
          <a:p>
            <a:pPr marL="360363" indent="-360363">
              <a:buClr>
                <a:srgbClr val="F83E93"/>
              </a:buClr>
              <a:buFont typeface="Wingdings" panose="05000000000000000000" pitchFamily="2" charset="2"/>
              <a:buChar char="v"/>
            </a:pPr>
            <a:r>
              <a:rPr lang="en-US" sz="2000" b="0" i="0" u="none" strike="noStrike" baseline="0" dirty="0">
                <a:latin typeface="Times New Roman" panose="02020603050405020304" pitchFamily="18" charset="0"/>
                <a:cs typeface="Times New Roman" panose="02020603050405020304" pitchFamily="18" charset="0"/>
              </a:rPr>
              <a:t>Berlin Campus: 30 Mins by road</a:t>
            </a:r>
          </a:p>
          <a:p>
            <a:pPr marL="360363" indent="-360363">
              <a:buClr>
                <a:srgbClr val="F83E93"/>
              </a:buClr>
              <a:buFont typeface="Wingdings" panose="05000000000000000000" pitchFamily="2" charset="2"/>
              <a:buChar char="v"/>
            </a:pPr>
            <a:r>
              <a:rPr lang="en-US" sz="2000" b="0" i="0" u="none" strike="noStrike" baseline="0" dirty="0">
                <a:latin typeface="Times New Roman" panose="02020603050405020304" pitchFamily="18" charset="0"/>
                <a:cs typeface="Times New Roman" panose="02020603050405020304" pitchFamily="18" charset="0"/>
              </a:rPr>
              <a:t>Munich Campus: 30 Mins by Road</a:t>
            </a:r>
          </a:p>
        </p:txBody>
      </p:sp>
      <p:sp>
        <p:nvSpPr>
          <p:cNvPr id="21" name="TextBox 20">
            <a:extLst>
              <a:ext uri="{FF2B5EF4-FFF2-40B4-BE49-F238E27FC236}">
                <a16:creationId xmlns:a16="http://schemas.microsoft.com/office/drawing/2014/main" id="{6D486658-C231-1BD2-ABF3-545F09452E46}"/>
              </a:ext>
            </a:extLst>
          </p:cNvPr>
          <p:cNvSpPr txBox="1"/>
          <p:nvPr/>
        </p:nvSpPr>
        <p:spPr>
          <a:xfrm>
            <a:off x="4885055" y="1483353"/>
            <a:ext cx="3601935" cy="1525418"/>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de-DE" sz="1600" i="0" u="none" strike="noStrike" baseline="0" dirty="0">
                <a:latin typeface="Times New Roman" panose="02020603050405020304" pitchFamily="18" charset="0"/>
                <a:cs typeface="Times New Roman" panose="02020603050405020304" pitchFamily="18" charset="0"/>
              </a:rPr>
              <a:t>Hamburg</a:t>
            </a:r>
          </a:p>
          <a:p>
            <a:pPr marL="355600" indent="-355600">
              <a:lnSpc>
                <a:spcPct val="150000"/>
              </a:lnSpc>
              <a:buClr>
                <a:srgbClr val="F83E93"/>
              </a:buClr>
              <a:buFont typeface="Wingdings" panose="05000000000000000000" pitchFamily="2" charset="2"/>
              <a:buChar char="v"/>
            </a:pPr>
            <a:r>
              <a:rPr lang="de-DE" sz="1600" i="0" u="none" strike="noStrike" baseline="0" dirty="0">
                <a:latin typeface="Times New Roman" panose="02020603050405020304" pitchFamily="18" charset="0"/>
                <a:cs typeface="Times New Roman" panose="02020603050405020304" pitchFamily="18" charset="0"/>
              </a:rPr>
              <a:t>Berlin</a:t>
            </a:r>
          </a:p>
          <a:p>
            <a:pPr marL="355600" indent="-355600">
              <a:lnSpc>
                <a:spcPct val="150000"/>
              </a:lnSpc>
              <a:buClr>
                <a:srgbClr val="F83E93"/>
              </a:buClr>
              <a:buFont typeface="Wingdings" panose="05000000000000000000" pitchFamily="2" charset="2"/>
              <a:buChar char="v"/>
            </a:pPr>
            <a:r>
              <a:rPr lang="de-DE" sz="1600" i="0" u="none" strike="noStrike" baseline="0" dirty="0">
                <a:latin typeface="Times New Roman" panose="02020603050405020304" pitchFamily="18" charset="0"/>
                <a:cs typeface="Times New Roman" panose="02020603050405020304" pitchFamily="18" charset="0"/>
              </a:rPr>
              <a:t>Leipzig</a:t>
            </a:r>
          </a:p>
          <a:p>
            <a:pPr marL="355600" indent="-355600">
              <a:lnSpc>
                <a:spcPct val="150000"/>
              </a:lnSpc>
              <a:buClr>
                <a:srgbClr val="F83E93"/>
              </a:buClr>
              <a:buFont typeface="Wingdings" panose="05000000000000000000" pitchFamily="2" charset="2"/>
              <a:buChar char="v"/>
            </a:pPr>
            <a:r>
              <a:rPr lang="de-DE" sz="1600" i="0" u="none" strike="noStrike" baseline="0" dirty="0">
                <a:latin typeface="Times New Roman" panose="02020603050405020304" pitchFamily="18" charset="0"/>
                <a:cs typeface="Times New Roman" panose="02020603050405020304" pitchFamily="18" charset="0"/>
              </a:rPr>
              <a:t>Cologne</a:t>
            </a:r>
          </a:p>
        </p:txBody>
      </p:sp>
    </p:spTree>
    <p:extLst>
      <p:ext uri="{BB962C8B-B14F-4D97-AF65-F5344CB8AC3E}">
        <p14:creationId xmlns:p14="http://schemas.microsoft.com/office/powerpoint/2010/main" val="861532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F6371EE1-5833-7F0B-E056-5234AA38D206}"/>
              </a:ext>
            </a:extLst>
          </p:cNvPr>
          <p:cNvSpPr txBox="1"/>
          <p:nvPr/>
        </p:nvSpPr>
        <p:spPr>
          <a:xfrm>
            <a:off x="527944" y="368300"/>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Campus life in Macromedia    </a:t>
            </a:r>
          </a:p>
        </p:txBody>
      </p:sp>
      <p:grpSp>
        <p:nvGrpSpPr>
          <p:cNvPr id="28" name="Group 27">
            <a:extLst>
              <a:ext uri="{FF2B5EF4-FFF2-40B4-BE49-F238E27FC236}">
                <a16:creationId xmlns:a16="http://schemas.microsoft.com/office/drawing/2014/main" id="{80AF3F32-9C61-F6E2-D463-7B9757A69758}"/>
              </a:ext>
            </a:extLst>
          </p:cNvPr>
          <p:cNvGrpSpPr/>
          <p:nvPr/>
        </p:nvGrpSpPr>
        <p:grpSpPr>
          <a:xfrm>
            <a:off x="799545" y="1295713"/>
            <a:ext cx="10592912" cy="4563296"/>
            <a:chOff x="842114" y="1535330"/>
            <a:chExt cx="9480447" cy="4084061"/>
          </a:xfrm>
        </p:grpSpPr>
        <p:pic>
          <p:nvPicPr>
            <p:cNvPr id="10242" name="Picture 2" descr="Macromedia University, Germany | Courses, Fees, Eligibility and More">
              <a:extLst>
                <a:ext uri="{FF2B5EF4-FFF2-40B4-BE49-F238E27FC236}">
                  <a16:creationId xmlns:a16="http://schemas.microsoft.com/office/drawing/2014/main" id="{E01039FC-5A43-FF1D-2EBB-9111E1AA8B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332" r="15778"/>
            <a:stretch/>
          </p:blipFill>
          <p:spPr bwMode="auto">
            <a:xfrm>
              <a:off x="7100407" y="1535330"/>
              <a:ext cx="3222154" cy="2105475"/>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Macromedia University of Applied Sciences Bachelor Artificial Intelligence">
              <a:extLst>
                <a:ext uri="{FF2B5EF4-FFF2-40B4-BE49-F238E27FC236}">
                  <a16:creationId xmlns:a16="http://schemas.microsoft.com/office/drawing/2014/main" id="{19BF84C9-2A98-3321-697E-394C12B829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114" y="1535330"/>
              <a:ext cx="6121364" cy="4084061"/>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Veronica Lindsay is fundraising for Motor Neurone Disease Association">
              <a:extLst>
                <a:ext uri="{FF2B5EF4-FFF2-40B4-BE49-F238E27FC236}">
                  <a16:creationId xmlns:a16="http://schemas.microsoft.com/office/drawing/2014/main" id="{A3CD9F57-4AF0-F82F-943E-B2AE18FACCB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416" r="3348"/>
            <a:stretch/>
          </p:blipFill>
          <p:spPr bwMode="auto">
            <a:xfrm>
              <a:off x="7100407" y="3791938"/>
              <a:ext cx="3222154" cy="181062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54191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4" y="368300"/>
            <a:ext cx="8042123"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 by Macromedia </a:t>
            </a:r>
          </a:p>
        </p:txBody>
      </p:sp>
      <p:sp>
        <p:nvSpPr>
          <p:cNvPr id="19" name="TextBox 18">
            <a:extLst>
              <a:ext uri="{FF2B5EF4-FFF2-40B4-BE49-F238E27FC236}">
                <a16:creationId xmlns:a16="http://schemas.microsoft.com/office/drawing/2014/main" id="{88DE03AB-2FE1-3B8E-1C8C-65BB758F0772}"/>
              </a:ext>
            </a:extLst>
          </p:cNvPr>
          <p:cNvSpPr txBox="1"/>
          <p:nvPr/>
        </p:nvSpPr>
        <p:spPr>
          <a:xfrm>
            <a:off x="529428" y="1205343"/>
            <a:ext cx="11146635" cy="5028556"/>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b="1" i="0" u="none" strike="noStrike" baseline="0" dirty="0">
                <a:highlight>
                  <a:srgbClr val="FFFF00"/>
                </a:highlight>
                <a:latin typeface="Times New Roman" panose="02020603050405020304" pitchFamily="18" charset="0"/>
                <a:cs typeface="Times New Roman" panose="02020603050405020304" pitchFamily="18" charset="0"/>
              </a:rPr>
              <a:t>Bachelor' s of Arts ( Specialization) </a:t>
            </a:r>
            <a:r>
              <a:rPr lang="en-US" i="0" u="none" strike="noStrike" baseline="0" dirty="0">
                <a:latin typeface="Times New Roman" panose="02020603050405020304" pitchFamily="18" charset="0"/>
                <a:cs typeface="Times New Roman" panose="02020603050405020304" pitchFamily="18" charset="0"/>
              </a:rPr>
              <a:t>- Acting, Design, Fashion Design, Film Making, Interior Design, Media &amp; Communication Design.</a:t>
            </a:r>
          </a:p>
          <a:p>
            <a:pPr marL="355600" indent="-355600" algn="just">
              <a:lnSpc>
                <a:spcPct val="150000"/>
              </a:lnSpc>
              <a:buClr>
                <a:srgbClr val="F83E93"/>
              </a:buClr>
              <a:buFont typeface="Wingdings" panose="05000000000000000000" pitchFamily="2" charset="2"/>
              <a:buChar char="v"/>
            </a:pPr>
            <a:r>
              <a:rPr lang="en-US" b="1" i="0" u="none" strike="noStrike" baseline="0" dirty="0">
                <a:highlight>
                  <a:srgbClr val="FFFF00"/>
                </a:highlight>
                <a:latin typeface="Times New Roman" panose="02020603050405020304" pitchFamily="18" charset="0"/>
                <a:cs typeface="Times New Roman" panose="02020603050405020304" pitchFamily="18" charset="0"/>
              </a:rPr>
              <a:t>Bachelor' s of Science ( Specialization) </a:t>
            </a:r>
            <a:r>
              <a:rPr lang="en-US" i="0" u="none" strike="noStrike" baseline="0" dirty="0">
                <a:latin typeface="Times New Roman" panose="02020603050405020304" pitchFamily="18" charset="0"/>
                <a:cs typeface="Times New Roman" panose="02020603050405020304" pitchFamily="18" charset="0"/>
              </a:rPr>
              <a:t>- Artificial Intelligence, Software Engineering, UI/UX Design.</a:t>
            </a:r>
          </a:p>
          <a:p>
            <a:pPr marL="355600" indent="-355600" algn="just">
              <a:lnSpc>
                <a:spcPct val="150000"/>
              </a:lnSpc>
              <a:buClr>
                <a:srgbClr val="F83E93"/>
              </a:buClr>
              <a:buFont typeface="Wingdings" panose="05000000000000000000" pitchFamily="2" charset="2"/>
              <a:buChar char="v"/>
            </a:pPr>
            <a:r>
              <a:rPr lang="en-US" b="1" i="0" u="none" strike="noStrike" baseline="0" dirty="0">
                <a:highlight>
                  <a:srgbClr val="FFFF00"/>
                </a:highlight>
                <a:latin typeface="Times New Roman" panose="02020603050405020304" pitchFamily="18" charset="0"/>
                <a:cs typeface="Times New Roman" panose="02020603050405020304" pitchFamily="18" charset="0"/>
              </a:rPr>
              <a:t>Bachelor' s of Fashion </a:t>
            </a:r>
            <a:r>
              <a:rPr lang="en-US" i="0" u="none" strike="noStrike" baseline="0" dirty="0">
                <a:latin typeface="Times New Roman" panose="02020603050405020304" pitchFamily="18" charset="0"/>
                <a:cs typeface="Times New Roman" panose="02020603050405020304" pitchFamily="18" charset="0"/>
              </a:rPr>
              <a:t>- Fashion Design , Fashion Management, Management. </a:t>
            </a:r>
          </a:p>
          <a:p>
            <a:pPr marL="355600" indent="-355600" algn="just">
              <a:lnSpc>
                <a:spcPct val="150000"/>
              </a:lnSpc>
              <a:buClr>
                <a:srgbClr val="F83E93"/>
              </a:buClr>
              <a:buFont typeface="Wingdings" panose="05000000000000000000" pitchFamily="2" charset="2"/>
              <a:buChar char="v"/>
            </a:pPr>
            <a:r>
              <a:rPr lang="en-US" b="1" i="0" u="none" strike="noStrike" baseline="0" dirty="0">
                <a:highlight>
                  <a:srgbClr val="FFFF00"/>
                </a:highlight>
                <a:latin typeface="Times New Roman" panose="02020603050405020304" pitchFamily="18" charset="0"/>
                <a:cs typeface="Times New Roman" panose="02020603050405020304" pitchFamily="18" charset="0"/>
              </a:rPr>
              <a:t>Bachelor' s of Film&amp; Acting </a:t>
            </a:r>
            <a:r>
              <a:rPr lang="en-US" i="0" u="none" strike="noStrike" baseline="0" dirty="0">
                <a:latin typeface="Times New Roman" panose="02020603050405020304" pitchFamily="18" charset="0"/>
                <a:cs typeface="Times New Roman" panose="02020603050405020304" pitchFamily="18" charset="0"/>
              </a:rPr>
              <a:t>- Acting, Film Making. </a:t>
            </a:r>
          </a:p>
          <a:p>
            <a:pPr marL="355600" indent="-355600" algn="just">
              <a:lnSpc>
                <a:spcPct val="150000"/>
              </a:lnSpc>
              <a:buClr>
                <a:srgbClr val="F83E93"/>
              </a:buClr>
              <a:buFont typeface="Wingdings" panose="05000000000000000000" pitchFamily="2" charset="2"/>
              <a:buChar char="v"/>
            </a:pPr>
            <a:r>
              <a:rPr lang="en-US" b="1" i="0" u="none" strike="noStrike" baseline="0" dirty="0">
                <a:highlight>
                  <a:srgbClr val="FFFF00"/>
                </a:highlight>
                <a:latin typeface="Times New Roman" panose="02020603050405020304" pitchFamily="18" charset="0"/>
                <a:cs typeface="Times New Roman" panose="02020603050405020304" pitchFamily="18" charset="0"/>
              </a:rPr>
              <a:t>Bachelor' s of Management </a:t>
            </a:r>
            <a:r>
              <a:rPr lang="en-US" i="0" u="none" strike="noStrike" baseline="0" dirty="0">
                <a:latin typeface="Times New Roman" panose="02020603050405020304" pitchFamily="18" charset="0"/>
                <a:cs typeface="Times New Roman" panose="02020603050405020304" pitchFamily="18" charset="0"/>
              </a:rPr>
              <a:t>-  Brand Management, Business Management, Fashion Management, Media Management, Media &amp; Communication Management, Music Management.</a:t>
            </a:r>
          </a:p>
          <a:p>
            <a:pPr marL="355600" indent="-355600">
              <a:lnSpc>
                <a:spcPct val="150000"/>
              </a:lnSpc>
              <a:buClr>
                <a:srgbClr val="F83E93"/>
              </a:buClr>
              <a:buFont typeface="Wingdings" panose="05000000000000000000" pitchFamily="2" charset="2"/>
              <a:buChar char="v"/>
            </a:pPr>
            <a:r>
              <a:rPr lang="en-US" b="1" i="0" u="none" strike="noStrike" baseline="0" dirty="0">
                <a:highlight>
                  <a:srgbClr val="FFFF00"/>
                </a:highlight>
                <a:latin typeface="Times New Roman" panose="02020603050405020304" pitchFamily="18" charset="0"/>
                <a:cs typeface="Times New Roman" panose="02020603050405020304" pitchFamily="18" charset="0"/>
              </a:rPr>
              <a:t>Bachelor' s of Media </a:t>
            </a:r>
            <a:r>
              <a:rPr lang="en-US" i="0" u="none" strike="noStrike" baseline="0" dirty="0">
                <a:latin typeface="Times New Roman" panose="02020603050405020304" pitchFamily="18" charset="0"/>
                <a:cs typeface="Times New Roman" panose="02020603050405020304" pitchFamily="18" charset="0"/>
              </a:rPr>
              <a:t>- Brand Management, Design, Interior Design, Media Management, Media and Communication Design, Media &amp; Communication Management. </a:t>
            </a:r>
          </a:p>
          <a:p>
            <a:pPr marL="355600" indent="-355600" algn="just">
              <a:lnSpc>
                <a:spcPct val="150000"/>
              </a:lnSpc>
              <a:buClr>
                <a:srgbClr val="F83E93"/>
              </a:buClr>
              <a:buFont typeface="Wingdings" panose="05000000000000000000" pitchFamily="2" charset="2"/>
              <a:buChar char="v"/>
            </a:pPr>
            <a:r>
              <a:rPr lang="en-US" b="1" i="0" u="none" strike="noStrike" baseline="0" dirty="0">
                <a:highlight>
                  <a:srgbClr val="FFFF00"/>
                </a:highlight>
                <a:latin typeface="Times New Roman" panose="02020603050405020304" pitchFamily="18" charset="0"/>
                <a:cs typeface="Times New Roman" panose="02020603050405020304" pitchFamily="18" charset="0"/>
              </a:rPr>
              <a:t>Music Management </a:t>
            </a:r>
            <a:r>
              <a:rPr lang="en-US" i="0" u="none" strike="noStrike" baseline="0" dirty="0">
                <a:latin typeface="Times New Roman" panose="02020603050405020304" pitchFamily="18" charset="0"/>
                <a:cs typeface="Times New Roman" panose="02020603050405020304" pitchFamily="18" charset="0"/>
              </a:rPr>
              <a:t>-  M.A Brand Management, Business Management, Design Management, Digital Media Business, Media and Communication Management, Music Management, Strategic Marketing, Data Analytics, International Business, MBA in Marketing , General MBA.</a:t>
            </a:r>
          </a:p>
        </p:txBody>
      </p:sp>
    </p:spTree>
    <p:extLst>
      <p:ext uri="{BB962C8B-B14F-4D97-AF65-F5344CB8AC3E}">
        <p14:creationId xmlns:p14="http://schemas.microsoft.com/office/powerpoint/2010/main" val="2894955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15938" y="565248"/>
            <a:ext cx="11160126" cy="584775"/>
          </a:xfrm>
          <a:prstGeom prst="rect">
            <a:avLst/>
          </a:prstGeom>
          <a:noFill/>
        </p:spPr>
        <p:txBody>
          <a:bodyPr wrap="square" rtlCol="0">
            <a:spAutoFit/>
          </a:bodyPr>
          <a:lstStyle/>
          <a:p>
            <a:r>
              <a:rPr lang="en-US" sz="3200" b="1" i="0" u="none" strike="noStrike" baseline="0" dirty="0">
                <a:solidFill>
                  <a:srgbClr val="2E3192"/>
                </a:solidFill>
                <a:latin typeface="Montserrat" pitchFamily="2" charset="0"/>
                <a:cs typeface="Arial" panose="020B0604020202020204" pitchFamily="34" charset="0"/>
              </a:rPr>
              <a:t>Overview (courses, Fee and Entry requirements)</a:t>
            </a:r>
          </a:p>
        </p:txBody>
      </p:sp>
      <p:graphicFrame>
        <p:nvGraphicFramePr>
          <p:cNvPr id="19" name="Table 18">
            <a:extLst>
              <a:ext uri="{FF2B5EF4-FFF2-40B4-BE49-F238E27FC236}">
                <a16:creationId xmlns:a16="http://schemas.microsoft.com/office/drawing/2014/main" id="{15895736-CFE7-847A-51F0-1ABE2AB2E019}"/>
              </a:ext>
            </a:extLst>
          </p:cNvPr>
          <p:cNvGraphicFramePr>
            <a:graphicFrameLocks noGrp="1"/>
          </p:cNvGraphicFramePr>
          <p:nvPr/>
        </p:nvGraphicFramePr>
        <p:xfrm>
          <a:off x="515938" y="1669755"/>
          <a:ext cx="11160126" cy="4196024"/>
        </p:xfrm>
        <a:graphic>
          <a:graphicData uri="http://schemas.openxmlformats.org/drawingml/2006/table">
            <a:tbl>
              <a:tblPr>
                <a:tableStyleId>{5C22544A-7EE6-4342-B048-85BDC9FD1C3A}</a:tableStyleId>
              </a:tblPr>
              <a:tblGrid>
                <a:gridCol w="3598862">
                  <a:extLst>
                    <a:ext uri="{9D8B030D-6E8A-4147-A177-3AD203B41FA5}">
                      <a16:colId xmlns:a16="http://schemas.microsoft.com/office/drawing/2014/main" val="3601034924"/>
                    </a:ext>
                  </a:extLst>
                </a:gridCol>
                <a:gridCol w="1342417">
                  <a:extLst>
                    <a:ext uri="{9D8B030D-6E8A-4147-A177-3AD203B41FA5}">
                      <a16:colId xmlns:a16="http://schemas.microsoft.com/office/drawing/2014/main" val="632297075"/>
                    </a:ext>
                  </a:extLst>
                </a:gridCol>
                <a:gridCol w="2373549">
                  <a:extLst>
                    <a:ext uri="{9D8B030D-6E8A-4147-A177-3AD203B41FA5}">
                      <a16:colId xmlns:a16="http://schemas.microsoft.com/office/drawing/2014/main" val="710707402"/>
                    </a:ext>
                  </a:extLst>
                </a:gridCol>
                <a:gridCol w="3845298">
                  <a:extLst>
                    <a:ext uri="{9D8B030D-6E8A-4147-A177-3AD203B41FA5}">
                      <a16:colId xmlns:a16="http://schemas.microsoft.com/office/drawing/2014/main" val="1662371802"/>
                    </a:ext>
                  </a:extLst>
                </a:gridCol>
              </a:tblGrid>
              <a:tr h="594472">
                <a:tc>
                  <a:txBody>
                    <a:bodyPr/>
                    <a:lstStyle/>
                    <a:p>
                      <a:pPr algn="ctr" fontAlgn="b"/>
                      <a:r>
                        <a:rPr lang="en-IN" sz="1200" b="1" u="none" strike="noStrike" dirty="0">
                          <a:solidFill>
                            <a:schemeClr val="bg1"/>
                          </a:solidFill>
                          <a:effectLst/>
                          <a:latin typeface="Montserrat" pitchFamily="2" charset="0"/>
                        </a:rPr>
                        <a:t>Programs</a:t>
                      </a:r>
                      <a:endParaRPr lang="en-IN" sz="1200" b="1" i="0" u="none" strike="noStrike" dirty="0">
                        <a:solidFill>
                          <a:schemeClr val="bg1"/>
                        </a:solidFill>
                        <a:effectLst/>
                        <a:latin typeface="Montserrat" pitchFamily="2" charset="0"/>
                      </a:endParaRPr>
                    </a:p>
                  </a:txBody>
                  <a:tcPr marL="7620" marR="7620" marT="7620" marB="0" anchor="ctr">
                    <a:solidFill>
                      <a:srgbClr val="2E3192"/>
                    </a:solidFill>
                  </a:tcPr>
                </a:tc>
                <a:tc>
                  <a:txBody>
                    <a:bodyPr/>
                    <a:lstStyle/>
                    <a:p>
                      <a:pPr algn="ctr" fontAlgn="b"/>
                      <a:r>
                        <a:rPr lang="en-IN" sz="1200" b="1" u="none" strike="noStrike" dirty="0">
                          <a:solidFill>
                            <a:schemeClr val="bg1"/>
                          </a:solidFill>
                          <a:effectLst/>
                          <a:latin typeface="Montserrat" pitchFamily="2" charset="0"/>
                        </a:rPr>
                        <a:t>Duration</a:t>
                      </a:r>
                      <a:endParaRPr lang="en-IN" sz="1200" b="1" i="0" u="none" strike="noStrike" dirty="0">
                        <a:solidFill>
                          <a:schemeClr val="bg1"/>
                        </a:solidFill>
                        <a:effectLst/>
                        <a:latin typeface="Montserrat" pitchFamily="2" charset="0"/>
                      </a:endParaRPr>
                    </a:p>
                  </a:txBody>
                  <a:tcPr marL="7620" marR="7620" marT="7620" marB="0" anchor="ctr">
                    <a:solidFill>
                      <a:srgbClr val="2E3192"/>
                    </a:solidFill>
                  </a:tcPr>
                </a:tc>
                <a:tc>
                  <a:txBody>
                    <a:bodyPr/>
                    <a:lstStyle/>
                    <a:p>
                      <a:pPr algn="ctr" fontAlgn="b"/>
                      <a:r>
                        <a:rPr lang="en-IN" sz="1200" b="1" u="none" strike="noStrike" dirty="0">
                          <a:solidFill>
                            <a:schemeClr val="bg1"/>
                          </a:solidFill>
                          <a:effectLst/>
                          <a:latin typeface="Montserrat" pitchFamily="2" charset="0"/>
                        </a:rPr>
                        <a:t>Campus</a:t>
                      </a:r>
                      <a:endParaRPr lang="en-IN" sz="1200" b="1" i="0" u="none" strike="noStrike" dirty="0">
                        <a:solidFill>
                          <a:schemeClr val="bg1"/>
                        </a:solidFill>
                        <a:effectLst/>
                        <a:latin typeface="Montserrat" pitchFamily="2" charset="0"/>
                      </a:endParaRPr>
                    </a:p>
                  </a:txBody>
                  <a:tcPr marL="7620" marR="7620" marT="7620" marB="0" anchor="ctr">
                    <a:solidFill>
                      <a:srgbClr val="2E3192"/>
                    </a:solidFill>
                  </a:tcPr>
                </a:tc>
                <a:tc>
                  <a:txBody>
                    <a:bodyPr/>
                    <a:lstStyle/>
                    <a:p>
                      <a:pPr algn="ctr" fontAlgn="b"/>
                      <a:r>
                        <a:rPr lang="en-IN" sz="1200" b="1" u="none" strike="noStrike" dirty="0">
                          <a:solidFill>
                            <a:schemeClr val="bg1"/>
                          </a:solidFill>
                          <a:effectLst/>
                          <a:latin typeface="Montserrat" pitchFamily="2" charset="0"/>
                        </a:rPr>
                        <a:t>Tuition Fees</a:t>
                      </a:r>
                      <a:endParaRPr lang="en-IN" sz="1200" b="1" i="0" u="none" strike="noStrike" dirty="0">
                        <a:solidFill>
                          <a:schemeClr val="bg1"/>
                        </a:solidFill>
                        <a:effectLst/>
                        <a:latin typeface="Montserrat" pitchFamily="2" charset="0"/>
                      </a:endParaRPr>
                    </a:p>
                  </a:txBody>
                  <a:tcPr marL="7620" marR="7620" marT="7620" marB="0" anchor="ctr">
                    <a:solidFill>
                      <a:srgbClr val="2E3192"/>
                    </a:solidFill>
                  </a:tcPr>
                </a:tc>
                <a:extLst>
                  <a:ext uri="{0D108BD9-81ED-4DB2-BD59-A6C34878D82A}">
                    <a16:rowId xmlns:a16="http://schemas.microsoft.com/office/drawing/2014/main" val="1652499969"/>
                  </a:ext>
                </a:extLst>
              </a:tr>
              <a:tr h="594472">
                <a:tc>
                  <a:txBody>
                    <a:bodyPr/>
                    <a:lstStyle/>
                    <a:p>
                      <a:pPr algn="l" fontAlgn="b"/>
                      <a:r>
                        <a:rPr lang="en-US" sz="1200" u="none" strike="noStrike" dirty="0">
                          <a:effectLst/>
                          <a:latin typeface="Montserrat" pitchFamily="2" charset="0"/>
                        </a:rPr>
                        <a:t>Masters of Arts in Brand Management </a:t>
                      </a:r>
                      <a:endParaRPr lang="en-US"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2 Years</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Berlin, Munich, Germany</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US" sz="1200" u="none" strike="noStrike" dirty="0">
                          <a:effectLst/>
                          <a:latin typeface="Montserrat" pitchFamily="2" charset="0"/>
                        </a:rPr>
                        <a:t>€ 6,500 per semester € 950 Registration Fees</a:t>
                      </a:r>
                      <a:endParaRPr lang="en-US" sz="1200" b="0" i="0" u="none" strike="noStrike" dirty="0">
                        <a:solidFill>
                          <a:srgbClr val="000000"/>
                        </a:solidFill>
                        <a:effectLst/>
                        <a:latin typeface="Montserrat" pitchFamily="2" charset="0"/>
                      </a:endParaRPr>
                    </a:p>
                  </a:txBody>
                  <a:tcPr marL="7620" marR="7620" marT="7620" marB="0" anchor="ctr">
                    <a:solidFill>
                      <a:srgbClr val="FFD9E8"/>
                    </a:solidFill>
                  </a:tcPr>
                </a:tc>
                <a:extLst>
                  <a:ext uri="{0D108BD9-81ED-4DB2-BD59-A6C34878D82A}">
                    <a16:rowId xmlns:a16="http://schemas.microsoft.com/office/drawing/2014/main" val="3934824118"/>
                  </a:ext>
                </a:extLst>
              </a:tr>
              <a:tr h="594472">
                <a:tc>
                  <a:txBody>
                    <a:bodyPr/>
                    <a:lstStyle/>
                    <a:p>
                      <a:pPr algn="l" fontAlgn="b"/>
                      <a:r>
                        <a:rPr lang="en-US" sz="1200" u="none" strike="noStrike" dirty="0">
                          <a:effectLst/>
                          <a:latin typeface="Montserrat" pitchFamily="2" charset="0"/>
                        </a:rPr>
                        <a:t>Master of Arts in Business Management </a:t>
                      </a:r>
                      <a:endParaRPr lang="en-US"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IN" sz="1200" u="none" strike="noStrike" dirty="0">
                          <a:effectLst/>
                          <a:latin typeface="Montserrat" pitchFamily="2" charset="0"/>
                        </a:rPr>
                        <a:t>2 Years</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IN" sz="1200" u="none" strike="noStrike" dirty="0">
                          <a:effectLst/>
                          <a:latin typeface="Montserrat" pitchFamily="2" charset="0"/>
                        </a:rPr>
                        <a:t>Berlin, Munich, Germany</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US" sz="1200" u="none" strike="noStrike" dirty="0">
                          <a:effectLst/>
                          <a:latin typeface="Montserrat" pitchFamily="2" charset="0"/>
                        </a:rPr>
                        <a:t>€ 6,500 per semester € 950 Registration Fees</a:t>
                      </a:r>
                      <a:endParaRPr lang="en-US" sz="1200" b="0" i="0" u="none" strike="noStrike" dirty="0">
                        <a:solidFill>
                          <a:srgbClr val="000000"/>
                        </a:solidFill>
                        <a:effectLst/>
                        <a:latin typeface="Montserrat" pitchFamily="2" charset="0"/>
                      </a:endParaRPr>
                    </a:p>
                  </a:txBody>
                  <a:tcPr marL="7620" marR="7620" marT="7620" marB="0" anchor="ctr">
                    <a:solidFill>
                      <a:srgbClr val="FFFFFF"/>
                    </a:solidFill>
                  </a:tcPr>
                </a:tc>
                <a:extLst>
                  <a:ext uri="{0D108BD9-81ED-4DB2-BD59-A6C34878D82A}">
                    <a16:rowId xmlns:a16="http://schemas.microsoft.com/office/drawing/2014/main" val="2559697513"/>
                  </a:ext>
                </a:extLst>
              </a:tr>
              <a:tr h="594472">
                <a:tc>
                  <a:txBody>
                    <a:bodyPr/>
                    <a:lstStyle/>
                    <a:p>
                      <a:pPr algn="l" fontAlgn="b"/>
                      <a:r>
                        <a:rPr lang="en-US" sz="1200" u="none" strike="noStrike" dirty="0">
                          <a:effectLst/>
                          <a:latin typeface="Montserrat" pitchFamily="2" charset="0"/>
                        </a:rPr>
                        <a:t>Masters of Arts in Design Management </a:t>
                      </a:r>
                      <a:endParaRPr lang="en-US"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2 Years</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Munich, Germany </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US" sz="1200" u="none" strike="noStrike" dirty="0">
                          <a:effectLst/>
                          <a:latin typeface="Montserrat" pitchFamily="2" charset="0"/>
                        </a:rPr>
                        <a:t>€ 6,500 per semester € 950 Registration Fees</a:t>
                      </a:r>
                      <a:endParaRPr lang="en-US" sz="1200" b="0" i="0" u="none" strike="noStrike" dirty="0">
                        <a:solidFill>
                          <a:srgbClr val="000000"/>
                        </a:solidFill>
                        <a:effectLst/>
                        <a:latin typeface="Montserrat" pitchFamily="2" charset="0"/>
                      </a:endParaRPr>
                    </a:p>
                  </a:txBody>
                  <a:tcPr marL="7620" marR="7620" marT="7620" marB="0" anchor="ctr">
                    <a:solidFill>
                      <a:srgbClr val="FFD9E8"/>
                    </a:solidFill>
                  </a:tcPr>
                </a:tc>
                <a:extLst>
                  <a:ext uri="{0D108BD9-81ED-4DB2-BD59-A6C34878D82A}">
                    <a16:rowId xmlns:a16="http://schemas.microsoft.com/office/drawing/2014/main" val="1041843814"/>
                  </a:ext>
                </a:extLst>
              </a:tr>
              <a:tr h="594472">
                <a:tc>
                  <a:txBody>
                    <a:bodyPr/>
                    <a:lstStyle/>
                    <a:p>
                      <a:pPr algn="l" fontAlgn="b"/>
                      <a:r>
                        <a:rPr lang="en-US" sz="1200" u="none" strike="noStrike" dirty="0">
                          <a:effectLst/>
                          <a:latin typeface="Montserrat" pitchFamily="2" charset="0"/>
                        </a:rPr>
                        <a:t>Masters of Arts in Digital Media Business</a:t>
                      </a:r>
                      <a:endParaRPr lang="en-US"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IN" sz="1200" u="none" strike="noStrike" dirty="0">
                          <a:effectLst/>
                          <a:latin typeface="Montserrat" pitchFamily="2" charset="0"/>
                        </a:rPr>
                        <a:t>2 Years</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IN" sz="1200" u="none" strike="noStrike" dirty="0">
                          <a:effectLst/>
                          <a:latin typeface="Montserrat" pitchFamily="2" charset="0"/>
                        </a:rPr>
                        <a:t>Berlin, Munich, Germany</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US" sz="1200" u="none" strike="noStrike" dirty="0">
                          <a:effectLst/>
                          <a:latin typeface="Montserrat" pitchFamily="2" charset="0"/>
                        </a:rPr>
                        <a:t>€ 6,500 per semester € 950 Registration Fees</a:t>
                      </a:r>
                      <a:endParaRPr lang="en-US" sz="1200" b="0" i="0" u="none" strike="noStrike" dirty="0">
                        <a:solidFill>
                          <a:srgbClr val="000000"/>
                        </a:solidFill>
                        <a:effectLst/>
                        <a:latin typeface="Montserrat" pitchFamily="2" charset="0"/>
                      </a:endParaRPr>
                    </a:p>
                  </a:txBody>
                  <a:tcPr marL="7620" marR="7620" marT="7620" marB="0" anchor="ctr">
                    <a:solidFill>
                      <a:srgbClr val="FFFFFF"/>
                    </a:solidFill>
                  </a:tcPr>
                </a:tc>
                <a:extLst>
                  <a:ext uri="{0D108BD9-81ED-4DB2-BD59-A6C34878D82A}">
                    <a16:rowId xmlns:a16="http://schemas.microsoft.com/office/drawing/2014/main" val="731652822"/>
                  </a:ext>
                </a:extLst>
              </a:tr>
              <a:tr h="629192">
                <a:tc>
                  <a:txBody>
                    <a:bodyPr/>
                    <a:lstStyle/>
                    <a:p>
                      <a:pPr algn="l" fontAlgn="b"/>
                      <a:r>
                        <a:rPr lang="en-US" sz="1200" u="none" strike="noStrike" dirty="0">
                          <a:effectLst/>
                          <a:latin typeface="Montserrat" pitchFamily="2" charset="0"/>
                        </a:rPr>
                        <a:t>Masters of Arts in Media and Communication Management </a:t>
                      </a:r>
                      <a:endParaRPr lang="en-US"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2 Years</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Berlin, Munich, Germany</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US" sz="1200" u="none" strike="noStrike" dirty="0">
                          <a:effectLst/>
                          <a:latin typeface="Montserrat" pitchFamily="2" charset="0"/>
                        </a:rPr>
                        <a:t>€ 6,500 per semester € 950 Registration Fees</a:t>
                      </a:r>
                      <a:endParaRPr lang="en-US" sz="1200" b="0" i="0" u="none" strike="noStrike" dirty="0">
                        <a:solidFill>
                          <a:srgbClr val="000000"/>
                        </a:solidFill>
                        <a:effectLst/>
                        <a:latin typeface="Montserrat" pitchFamily="2" charset="0"/>
                      </a:endParaRPr>
                    </a:p>
                  </a:txBody>
                  <a:tcPr marL="7620" marR="7620" marT="7620" marB="0" anchor="ctr">
                    <a:solidFill>
                      <a:srgbClr val="FFD9E8"/>
                    </a:solidFill>
                  </a:tcPr>
                </a:tc>
                <a:extLst>
                  <a:ext uri="{0D108BD9-81ED-4DB2-BD59-A6C34878D82A}">
                    <a16:rowId xmlns:a16="http://schemas.microsoft.com/office/drawing/2014/main" val="3903170671"/>
                  </a:ext>
                </a:extLst>
              </a:tr>
              <a:tr h="594472">
                <a:tc>
                  <a:txBody>
                    <a:bodyPr/>
                    <a:lstStyle/>
                    <a:p>
                      <a:pPr algn="l" fontAlgn="b"/>
                      <a:r>
                        <a:rPr lang="en-US" sz="1200" u="none" strike="noStrike" dirty="0">
                          <a:effectLst/>
                          <a:latin typeface="Montserrat" pitchFamily="2" charset="0"/>
                        </a:rPr>
                        <a:t>Masters of Arts in Music Management </a:t>
                      </a:r>
                      <a:endParaRPr lang="en-US"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IN" sz="1200" u="none" strike="noStrike" dirty="0">
                          <a:effectLst/>
                          <a:latin typeface="Montserrat" pitchFamily="2" charset="0"/>
                        </a:rPr>
                        <a:t>2 Years</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IN" sz="1200" u="none" strike="noStrike" dirty="0">
                          <a:effectLst/>
                          <a:latin typeface="Montserrat" pitchFamily="2" charset="0"/>
                        </a:rPr>
                        <a:t>Berlin, Germany</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US" sz="1200" u="none" strike="noStrike" dirty="0">
                          <a:effectLst/>
                          <a:latin typeface="Montserrat" pitchFamily="2" charset="0"/>
                        </a:rPr>
                        <a:t>€ 6,500 per semester € 950 Registration Fees</a:t>
                      </a:r>
                      <a:endParaRPr lang="en-US" sz="1200" b="0" i="0" u="none" strike="noStrike" dirty="0">
                        <a:solidFill>
                          <a:srgbClr val="000000"/>
                        </a:solidFill>
                        <a:effectLst/>
                        <a:latin typeface="Montserrat" pitchFamily="2" charset="0"/>
                      </a:endParaRPr>
                    </a:p>
                  </a:txBody>
                  <a:tcPr marL="7620" marR="7620" marT="7620" marB="0" anchor="ctr">
                    <a:solidFill>
                      <a:srgbClr val="FFFFFF"/>
                    </a:solidFill>
                  </a:tcPr>
                </a:tc>
                <a:extLst>
                  <a:ext uri="{0D108BD9-81ED-4DB2-BD59-A6C34878D82A}">
                    <a16:rowId xmlns:a16="http://schemas.microsoft.com/office/drawing/2014/main" val="456659121"/>
                  </a:ext>
                </a:extLst>
              </a:tr>
            </a:tbl>
          </a:graphicData>
        </a:graphic>
      </p:graphicFrame>
    </p:spTree>
    <p:extLst>
      <p:ext uri="{BB962C8B-B14F-4D97-AF65-F5344CB8AC3E}">
        <p14:creationId xmlns:p14="http://schemas.microsoft.com/office/powerpoint/2010/main" val="2376379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4" y="368300"/>
            <a:ext cx="8042123" cy="646331"/>
          </a:xfrm>
          <a:prstGeom prst="rect">
            <a:avLst/>
          </a:prstGeom>
          <a:noFill/>
        </p:spPr>
        <p:txBody>
          <a:bodyPr wrap="square" rtlCol="0">
            <a:spAutoFit/>
          </a:bodyPr>
          <a:lstStyle/>
          <a:p>
            <a:r>
              <a:rPr lang="en-US" sz="3600" b="1" i="0" u="none" strike="noStrike" baseline="0" dirty="0">
                <a:solidFill>
                  <a:srgbClr val="2E3192"/>
                </a:solidFill>
                <a:latin typeface="Montserrat" pitchFamily="2" charset="0"/>
                <a:cs typeface="Arial" panose="020B0604020202020204" pitchFamily="34" charset="0"/>
              </a:rPr>
              <a:t>Cont.</a:t>
            </a:r>
          </a:p>
        </p:txBody>
      </p:sp>
      <p:graphicFrame>
        <p:nvGraphicFramePr>
          <p:cNvPr id="19" name="Table 18">
            <a:extLst>
              <a:ext uri="{FF2B5EF4-FFF2-40B4-BE49-F238E27FC236}">
                <a16:creationId xmlns:a16="http://schemas.microsoft.com/office/drawing/2014/main" id="{15895736-CFE7-847A-51F0-1ABE2AB2E019}"/>
              </a:ext>
            </a:extLst>
          </p:cNvPr>
          <p:cNvGraphicFramePr>
            <a:graphicFrameLocks noGrp="1"/>
          </p:cNvGraphicFramePr>
          <p:nvPr/>
        </p:nvGraphicFramePr>
        <p:xfrm>
          <a:off x="515938" y="1873137"/>
          <a:ext cx="11160126" cy="3252441"/>
        </p:xfrm>
        <a:graphic>
          <a:graphicData uri="http://schemas.openxmlformats.org/drawingml/2006/table">
            <a:tbl>
              <a:tblPr>
                <a:tableStyleId>{5C22544A-7EE6-4342-B048-85BDC9FD1C3A}</a:tableStyleId>
              </a:tblPr>
              <a:tblGrid>
                <a:gridCol w="3598862">
                  <a:extLst>
                    <a:ext uri="{9D8B030D-6E8A-4147-A177-3AD203B41FA5}">
                      <a16:colId xmlns:a16="http://schemas.microsoft.com/office/drawing/2014/main" val="3601034924"/>
                    </a:ext>
                  </a:extLst>
                </a:gridCol>
                <a:gridCol w="1342417">
                  <a:extLst>
                    <a:ext uri="{9D8B030D-6E8A-4147-A177-3AD203B41FA5}">
                      <a16:colId xmlns:a16="http://schemas.microsoft.com/office/drawing/2014/main" val="632297075"/>
                    </a:ext>
                  </a:extLst>
                </a:gridCol>
                <a:gridCol w="2373549">
                  <a:extLst>
                    <a:ext uri="{9D8B030D-6E8A-4147-A177-3AD203B41FA5}">
                      <a16:colId xmlns:a16="http://schemas.microsoft.com/office/drawing/2014/main" val="710707402"/>
                    </a:ext>
                  </a:extLst>
                </a:gridCol>
                <a:gridCol w="3845298">
                  <a:extLst>
                    <a:ext uri="{9D8B030D-6E8A-4147-A177-3AD203B41FA5}">
                      <a16:colId xmlns:a16="http://schemas.microsoft.com/office/drawing/2014/main" val="1662371802"/>
                    </a:ext>
                  </a:extLst>
                </a:gridCol>
              </a:tblGrid>
              <a:tr h="628621">
                <a:tc>
                  <a:txBody>
                    <a:bodyPr/>
                    <a:lstStyle/>
                    <a:p>
                      <a:pPr algn="l" fontAlgn="b"/>
                      <a:r>
                        <a:rPr lang="en-US" sz="1200" u="none" strike="noStrike" dirty="0">
                          <a:effectLst/>
                          <a:latin typeface="Montserrat" pitchFamily="2" charset="0"/>
                        </a:rPr>
                        <a:t>Master of Arts in Strategic Marketing </a:t>
                      </a:r>
                      <a:endParaRPr lang="en-US"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2 Years</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Berlin, Munich, Germany</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US" sz="1200" u="none" strike="noStrike" dirty="0">
                          <a:effectLst/>
                          <a:latin typeface="Montserrat" pitchFamily="2" charset="0"/>
                        </a:rPr>
                        <a:t>€ 6,500 per semester € 950 Registration Fees</a:t>
                      </a:r>
                      <a:endParaRPr lang="en-US" sz="1200" b="0" i="0" u="none" strike="noStrike" dirty="0">
                        <a:solidFill>
                          <a:srgbClr val="000000"/>
                        </a:solidFill>
                        <a:effectLst/>
                        <a:latin typeface="Montserrat" pitchFamily="2" charset="0"/>
                      </a:endParaRPr>
                    </a:p>
                  </a:txBody>
                  <a:tcPr marL="7620" marR="7620" marT="7620" marB="0" anchor="ctr">
                    <a:solidFill>
                      <a:srgbClr val="FFD9E8"/>
                    </a:solidFill>
                  </a:tcPr>
                </a:tc>
                <a:extLst>
                  <a:ext uri="{0D108BD9-81ED-4DB2-BD59-A6C34878D82A}">
                    <a16:rowId xmlns:a16="http://schemas.microsoft.com/office/drawing/2014/main" val="251382471"/>
                  </a:ext>
                </a:extLst>
              </a:tr>
              <a:tr h="655955">
                <a:tc>
                  <a:txBody>
                    <a:bodyPr/>
                    <a:lstStyle/>
                    <a:p>
                      <a:pPr algn="l" fontAlgn="b"/>
                      <a:r>
                        <a:rPr lang="en-IN" sz="1200" u="none" strike="noStrike" dirty="0">
                          <a:effectLst/>
                          <a:latin typeface="Montserrat" pitchFamily="2" charset="0"/>
                        </a:rPr>
                        <a:t>MBA in Data Analytics</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IN" sz="1200" u="none" strike="noStrike" dirty="0">
                          <a:effectLst/>
                          <a:latin typeface="Montserrat" pitchFamily="2" charset="0"/>
                        </a:rPr>
                        <a:t>2 Years</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IN" sz="1200" u="none" strike="noStrike" dirty="0">
                          <a:effectLst/>
                          <a:latin typeface="Montserrat" pitchFamily="2" charset="0"/>
                        </a:rPr>
                        <a:t>Berlin, Munich, Germany</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US" sz="1200" u="none" strike="noStrike" dirty="0">
                          <a:effectLst/>
                          <a:latin typeface="Montserrat" pitchFamily="2" charset="0"/>
                        </a:rPr>
                        <a:t>€ 6,500 per semester € 950 Registration Fees</a:t>
                      </a:r>
                      <a:endParaRPr lang="en-US" sz="1200" b="0" i="0" u="none" strike="noStrike" dirty="0">
                        <a:solidFill>
                          <a:srgbClr val="000000"/>
                        </a:solidFill>
                        <a:effectLst/>
                        <a:latin typeface="Montserrat" pitchFamily="2" charset="0"/>
                      </a:endParaRPr>
                    </a:p>
                  </a:txBody>
                  <a:tcPr marL="7620" marR="7620" marT="7620" marB="0" anchor="ctr">
                    <a:solidFill>
                      <a:srgbClr val="FFFFFF"/>
                    </a:solidFill>
                  </a:tcPr>
                </a:tc>
                <a:extLst>
                  <a:ext uri="{0D108BD9-81ED-4DB2-BD59-A6C34878D82A}">
                    <a16:rowId xmlns:a16="http://schemas.microsoft.com/office/drawing/2014/main" val="584339979"/>
                  </a:ext>
                </a:extLst>
              </a:tr>
              <a:tr h="655955">
                <a:tc>
                  <a:txBody>
                    <a:bodyPr/>
                    <a:lstStyle/>
                    <a:p>
                      <a:pPr algn="l" fontAlgn="b"/>
                      <a:r>
                        <a:rPr lang="en-IN" sz="1200" u="none" strike="noStrike" dirty="0">
                          <a:effectLst/>
                          <a:latin typeface="Montserrat" pitchFamily="2" charset="0"/>
                        </a:rPr>
                        <a:t>MBA in International Business</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2 Years</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Berlin, Munich, Germany</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US" sz="1200" u="none" strike="noStrike" dirty="0">
                          <a:effectLst/>
                          <a:latin typeface="Montserrat" pitchFamily="2" charset="0"/>
                        </a:rPr>
                        <a:t>€ 6,500 per semester € 950 Registration Fees</a:t>
                      </a:r>
                      <a:endParaRPr lang="en-US" sz="1200" b="0" i="0" u="none" strike="noStrike" dirty="0">
                        <a:solidFill>
                          <a:srgbClr val="000000"/>
                        </a:solidFill>
                        <a:effectLst/>
                        <a:latin typeface="Montserrat" pitchFamily="2" charset="0"/>
                      </a:endParaRPr>
                    </a:p>
                  </a:txBody>
                  <a:tcPr marL="7620" marR="7620" marT="7620" marB="0" anchor="ctr">
                    <a:solidFill>
                      <a:srgbClr val="FFD9E8"/>
                    </a:solidFill>
                  </a:tcPr>
                </a:tc>
                <a:extLst>
                  <a:ext uri="{0D108BD9-81ED-4DB2-BD59-A6C34878D82A}">
                    <a16:rowId xmlns:a16="http://schemas.microsoft.com/office/drawing/2014/main" val="1723133128"/>
                  </a:ext>
                </a:extLst>
              </a:tr>
              <a:tr h="655955">
                <a:tc>
                  <a:txBody>
                    <a:bodyPr/>
                    <a:lstStyle/>
                    <a:p>
                      <a:pPr algn="l" fontAlgn="b"/>
                      <a:r>
                        <a:rPr lang="en-IN" sz="1200" u="none" strike="noStrike" dirty="0">
                          <a:effectLst/>
                          <a:latin typeface="Montserrat" pitchFamily="2" charset="0"/>
                        </a:rPr>
                        <a:t>MBA in Marketing </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IN" sz="1200" u="none" strike="noStrike" dirty="0">
                          <a:effectLst/>
                          <a:latin typeface="Montserrat" pitchFamily="2" charset="0"/>
                        </a:rPr>
                        <a:t>2 Years</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IN" sz="1200" u="none" strike="noStrike" dirty="0">
                          <a:effectLst/>
                          <a:latin typeface="Montserrat" pitchFamily="2" charset="0"/>
                        </a:rPr>
                        <a:t>Berlin, Munich, Germany</a:t>
                      </a:r>
                      <a:endParaRPr lang="en-IN" sz="1200" b="0" i="0" u="none" strike="noStrike" dirty="0">
                        <a:solidFill>
                          <a:srgbClr val="000000"/>
                        </a:solidFill>
                        <a:effectLst/>
                        <a:latin typeface="Montserrat" pitchFamily="2" charset="0"/>
                      </a:endParaRPr>
                    </a:p>
                  </a:txBody>
                  <a:tcPr marL="7620" marR="7620" marT="7620" marB="0" anchor="ctr">
                    <a:solidFill>
                      <a:srgbClr val="FFFFFF"/>
                    </a:solidFill>
                  </a:tcPr>
                </a:tc>
                <a:tc>
                  <a:txBody>
                    <a:bodyPr/>
                    <a:lstStyle/>
                    <a:p>
                      <a:pPr algn="ctr" fontAlgn="b"/>
                      <a:r>
                        <a:rPr lang="en-US" sz="1200" u="none" strike="noStrike" dirty="0">
                          <a:effectLst/>
                          <a:latin typeface="Montserrat" pitchFamily="2" charset="0"/>
                        </a:rPr>
                        <a:t>€ 6,500 per semester € 950 Registration Fees</a:t>
                      </a:r>
                      <a:endParaRPr lang="en-US" sz="1200" b="0" i="0" u="none" strike="noStrike" dirty="0">
                        <a:solidFill>
                          <a:srgbClr val="000000"/>
                        </a:solidFill>
                        <a:effectLst/>
                        <a:latin typeface="Montserrat" pitchFamily="2" charset="0"/>
                      </a:endParaRPr>
                    </a:p>
                  </a:txBody>
                  <a:tcPr marL="7620" marR="7620" marT="7620" marB="0" anchor="ctr">
                    <a:solidFill>
                      <a:srgbClr val="FFFFFF"/>
                    </a:solidFill>
                  </a:tcPr>
                </a:tc>
                <a:extLst>
                  <a:ext uri="{0D108BD9-81ED-4DB2-BD59-A6C34878D82A}">
                    <a16:rowId xmlns:a16="http://schemas.microsoft.com/office/drawing/2014/main" val="925959093"/>
                  </a:ext>
                </a:extLst>
              </a:tr>
              <a:tr h="655955">
                <a:tc>
                  <a:txBody>
                    <a:bodyPr/>
                    <a:lstStyle/>
                    <a:p>
                      <a:pPr algn="l" fontAlgn="b"/>
                      <a:r>
                        <a:rPr lang="en-IN" sz="1200" u="none" strike="noStrike" dirty="0">
                          <a:effectLst/>
                          <a:latin typeface="Montserrat" pitchFamily="2" charset="0"/>
                        </a:rPr>
                        <a:t>MBA General</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2 Years</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IN" sz="1200" u="none" strike="noStrike" dirty="0">
                          <a:effectLst/>
                          <a:latin typeface="Montserrat" pitchFamily="2" charset="0"/>
                        </a:rPr>
                        <a:t>Berlin, Munich, Germany</a:t>
                      </a:r>
                      <a:endParaRPr lang="en-IN" sz="1200" b="0" i="0" u="none" strike="noStrike" dirty="0">
                        <a:solidFill>
                          <a:srgbClr val="000000"/>
                        </a:solidFill>
                        <a:effectLst/>
                        <a:latin typeface="Montserrat" pitchFamily="2" charset="0"/>
                      </a:endParaRPr>
                    </a:p>
                  </a:txBody>
                  <a:tcPr marL="7620" marR="7620" marT="7620" marB="0" anchor="ctr">
                    <a:solidFill>
                      <a:srgbClr val="FFD9E8"/>
                    </a:solidFill>
                  </a:tcPr>
                </a:tc>
                <a:tc>
                  <a:txBody>
                    <a:bodyPr/>
                    <a:lstStyle/>
                    <a:p>
                      <a:pPr algn="ctr" fontAlgn="b"/>
                      <a:r>
                        <a:rPr lang="en-US" sz="1200" u="none" strike="noStrike" dirty="0">
                          <a:effectLst/>
                          <a:latin typeface="Montserrat" pitchFamily="2" charset="0"/>
                        </a:rPr>
                        <a:t>€ 6,500 per semester € 950 Registration Fees</a:t>
                      </a:r>
                      <a:endParaRPr lang="en-US" sz="1200" b="0" i="0" u="none" strike="noStrike" dirty="0">
                        <a:solidFill>
                          <a:srgbClr val="000000"/>
                        </a:solidFill>
                        <a:effectLst/>
                        <a:latin typeface="Montserrat" pitchFamily="2" charset="0"/>
                      </a:endParaRPr>
                    </a:p>
                  </a:txBody>
                  <a:tcPr marL="7620" marR="7620" marT="7620" marB="0" anchor="ctr">
                    <a:solidFill>
                      <a:srgbClr val="FFD9E8"/>
                    </a:solidFill>
                  </a:tcPr>
                </a:tc>
                <a:extLst>
                  <a:ext uri="{0D108BD9-81ED-4DB2-BD59-A6C34878D82A}">
                    <a16:rowId xmlns:a16="http://schemas.microsoft.com/office/drawing/2014/main" val="3317724973"/>
                  </a:ext>
                </a:extLst>
              </a:tr>
            </a:tbl>
          </a:graphicData>
        </a:graphic>
      </p:graphicFrame>
    </p:spTree>
    <p:extLst>
      <p:ext uri="{BB962C8B-B14F-4D97-AF65-F5344CB8AC3E}">
        <p14:creationId xmlns:p14="http://schemas.microsoft.com/office/powerpoint/2010/main" val="769502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B47B000-1AE2-7ADA-FA6B-15C731AA58B4}"/>
              </a:ext>
            </a:extLst>
          </p:cNvPr>
          <p:cNvSpPr/>
          <p:nvPr/>
        </p:nvSpPr>
        <p:spPr>
          <a:xfrm>
            <a:off x="1053458" y="904262"/>
            <a:ext cx="10085085" cy="49641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9" name="object 10">
            <a:extLst>
              <a:ext uri="{FF2B5EF4-FFF2-40B4-BE49-F238E27FC236}">
                <a16:creationId xmlns:a16="http://schemas.microsoft.com/office/drawing/2014/main" id="{8607ABA7-4A37-0E00-2A63-6C6E4754C43F}"/>
              </a:ext>
            </a:extLst>
          </p:cNvPr>
          <p:cNvPicPr/>
          <p:nvPr/>
        </p:nvPicPr>
        <p:blipFill>
          <a:blip r:embed="rId2" cstate="print"/>
          <a:stretch>
            <a:fillRect/>
          </a:stretch>
        </p:blipFill>
        <p:spPr>
          <a:xfrm>
            <a:off x="977701" y="904262"/>
            <a:ext cx="3613589" cy="4666339"/>
          </a:xfrm>
          <a:prstGeom prst="rect">
            <a:avLst/>
          </a:prstGeom>
        </p:spPr>
      </p:pic>
      <p:pic>
        <p:nvPicPr>
          <p:cNvPr id="20" name="Graphic 19">
            <a:extLst>
              <a:ext uri="{FF2B5EF4-FFF2-40B4-BE49-F238E27FC236}">
                <a16:creationId xmlns:a16="http://schemas.microsoft.com/office/drawing/2014/main" id="{D6FFC10C-1175-1EF8-A3CD-26BB392844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42188" y="2383277"/>
            <a:ext cx="6172111" cy="1830349"/>
          </a:xfrm>
          <a:prstGeom prst="rect">
            <a:avLst/>
          </a:prstGeom>
        </p:spPr>
      </p:pic>
    </p:spTree>
    <p:extLst>
      <p:ext uri="{BB962C8B-B14F-4D97-AF65-F5344CB8AC3E}">
        <p14:creationId xmlns:p14="http://schemas.microsoft.com/office/powerpoint/2010/main" val="2367935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sp>
        <p:nvSpPr>
          <p:cNvPr id="4" name="TextBox 3">
            <a:extLst>
              <a:ext uri="{FF2B5EF4-FFF2-40B4-BE49-F238E27FC236}">
                <a16:creationId xmlns:a16="http://schemas.microsoft.com/office/drawing/2014/main" id="{93C5D1D5-B733-2BD3-BC8F-DCFC743BB75C}"/>
              </a:ext>
            </a:extLst>
          </p:cNvPr>
          <p:cNvSpPr txBox="1"/>
          <p:nvPr/>
        </p:nvSpPr>
        <p:spPr>
          <a:xfrm>
            <a:off x="527944" y="368300"/>
            <a:ext cx="10937225"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Media Design University of Applied Sciences?</a:t>
            </a:r>
          </a:p>
        </p:txBody>
      </p:sp>
      <p:sp>
        <p:nvSpPr>
          <p:cNvPr id="19" name="TextBox 18">
            <a:extLst>
              <a:ext uri="{FF2B5EF4-FFF2-40B4-BE49-F238E27FC236}">
                <a16:creationId xmlns:a16="http://schemas.microsoft.com/office/drawing/2014/main" id="{88DE03AB-2FE1-3B8E-1C8C-65BB758F0772}"/>
              </a:ext>
            </a:extLst>
          </p:cNvPr>
          <p:cNvSpPr txBox="1"/>
          <p:nvPr/>
        </p:nvSpPr>
        <p:spPr>
          <a:xfrm>
            <a:off x="527944" y="1299994"/>
            <a:ext cx="11146635" cy="5218736"/>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State-recognized private university</a:t>
            </a:r>
          </a:p>
          <a:p>
            <a:pPr marL="719138" indent="-358775" algn="just">
              <a:lnSpc>
                <a:spcPct val="150000"/>
              </a:lnSpc>
              <a:buClr>
                <a:srgbClr val="F83E93"/>
              </a:buClr>
              <a:buFont typeface="Wingdings" panose="05000000000000000000" pitchFamily="2" charset="2"/>
              <a:buChar char="§"/>
            </a:pPr>
            <a:r>
              <a:rPr lang="en-US" sz="1600" i="0" u="none" strike="noStrike" baseline="0" dirty="0">
                <a:latin typeface="Times New Roman" panose="02020603050405020304" pitchFamily="18" charset="0"/>
                <a:cs typeface="Times New Roman" panose="02020603050405020304" pitchFamily="18" charset="0"/>
              </a:rPr>
              <a:t>Since 2004, MDH has been a State-Recognized University, with the power to award it‘s own degrees in Germany.</a:t>
            </a:r>
          </a:p>
          <a:p>
            <a:pPr marL="719138" indent="-358775" algn="just">
              <a:lnSpc>
                <a:spcPct val="150000"/>
              </a:lnSpc>
              <a:buClr>
                <a:srgbClr val="F83E93"/>
              </a:buClr>
              <a:buFont typeface="Wingdings" panose="05000000000000000000" pitchFamily="2" charset="2"/>
              <a:buChar char="§"/>
            </a:pPr>
            <a:r>
              <a:rPr lang="en-US" sz="1600" i="0" u="none" strike="noStrike" baseline="0" dirty="0">
                <a:latin typeface="Times New Roman" panose="02020603050405020304" pitchFamily="18" charset="0"/>
                <a:cs typeface="Times New Roman" panose="02020603050405020304" pitchFamily="18" charset="0"/>
              </a:rPr>
              <a:t>This means that all students that graduate from MDH will receive a state-recognized degree and will be eligible for  the 18 month Post-Study Work Visa after graduation.</a:t>
            </a:r>
          </a:p>
          <a:p>
            <a:pPr marL="355600" indent="-355600" algn="just">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Top University specializing in Media, Arts and Design</a:t>
            </a:r>
          </a:p>
          <a:p>
            <a:pPr marL="719138" indent="-358775" algn="just">
              <a:lnSpc>
                <a:spcPct val="150000"/>
              </a:lnSpc>
              <a:buClr>
                <a:srgbClr val="F83E93"/>
              </a:buClr>
              <a:buFont typeface="Wingdings" panose="05000000000000000000" pitchFamily="2" charset="2"/>
              <a:buChar char="§"/>
            </a:pPr>
            <a:r>
              <a:rPr lang="en-US" sz="1600" i="0" u="none" strike="noStrike" baseline="0" dirty="0">
                <a:latin typeface="Times New Roman" panose="02020603050405020304" pitchFamily="18" charset="0"/>
                <a:cs typeface="Times New Roman" panose="02020603050405020304" pitchFamily="18" charset="0"/>
              </a:rPr>
              <a:t>Our outstanding quality of education was awarded the title of Top Media University in Germany by the magazine  FOCUS in the Deutschland Test (30,000 respondents, 256 providers)</a:t>
            </a:r>
          </a:p>
          <a:p>
            <a:pPr marL="719138" indent="-358775" algn="just">
              <a:lnSpc>
                <a:spcPct val="150000"/>
              </a:lnSpc>
              <a:buClr>
                <a:srgbClr val="F83E93"/>
              </a:buClr>
              <a:buFont typeface="Wingdings" panose="05000000000000000000" pitchFamily="2" charset="2"/>
              <a:buChar char="§"/>
            </a:pPr>
            <a:r>
              <a:rPr lang="en-US" sz="1600" i="0" u="none" strike="noStrike" baseline="0" dirty="0">
                <a:latin typeface="Times New Roman" panose="02020603050405020304" pitchFamily="18" charset="0"/>
                <a:cs typeface="Times New Roman" panose="02020603050405020304" pitchFamily="18" charset="0"/>
              </a:rPr>
              <a:t>Over 25 Years in media and creative industries – We have valuable contacts in the working world. We know important players who are literally waiting for recommendations from us</a:t>
            </a:r>
          </a:p>
          <a:p>
            <a:pPr marL="355600" indent="-355600" algn="just">
              <a:lnSpc>
                <a:spcPct val="150000"/>
              </a:lnSpc>
              <a:buClr>
                <a:srgbClr val="F83E93"/>
              </a:buClr>
              <a:buFont typeface="Wingdings" panose="05000000000000000000" pitchFamily="2" charset="2"/>
              <a:buChar char="v"/>
            </a:pPr>
            <a:r>
              <a:rPr lang="en-US" sz="1600" b="1" i="0" u="none" strike="noStrike" baseline="0" dirty="0">
                <a:latin typeface="Times New Roman" panose="02020603050405020304" pitchFamily="18" charset="0"/>
                <a:cs typeface="Times New Roman" panose="02020603050405020304" pitchFamily="18" charset="0"/>
              </a:rPr>
              <a:t>Berlin Campus</a:t>
            </a:r>
          </a:p>
          <a:p>
            <a:pPr marL="719138" indent="-358775" algn="just">
              <a:lnSpc>
                <a:spcPct val="150000"/>
              </a:lnSpc>
              <a:buClr>
                <a:srgbClr val="F83E93"/>
              </a:buClr>
              <a:buFont typeface="Wingdings" panose="05000000000000000000" pitchFamily="2" charset="2"/>
              <a:buChar char="§"/>
            </a:pPr>
            <a:r>
              <a:rPr lang="en-US" sz="1600" i="0" u="none" strike="noStrike" baseline="0" dirty="0">
                <a:latin typeface="Times New Roman" panose="02020603050405020304" pitchFamily="18" charset="0"/>
                <a:cs typeface="Times New Roman" panose="02020603050405020304" pitchFamily="18" charset="0"/>
              </a:rPr>
              <a:t>Our campus is right in the heart of Ernst-Reuter-Platz in Berlin, where there are many other universities as well,  creating a University Town</a:t>
            </a:r>
          </a:p>
          <a:p>
            <a:pPr marL="719138" indent="-358775" algn="just">
              <a:lnSpc>
                <a:spcPct val="150000"/>
              </a:lnSpc>
              <a:buClr>
                <a:srgbClr val="F83E93"/>
              </a:buClr>
              <a:buFont typeface="Wingdings" panose="05000000000000000000" pitchFamily="2" charset="2"/>
              <a:buChar char="§"/>
            </a:pPr>
            <a:r>
              <a:rPr lang="en-US" sz="1600" i="0" u="none" strike="noStrike" baseline="0" dirty="0">
                <a:latin typeface="Times New Roman" panose="02020603050405020304" pitchFamily="18" charset="0"/>
                <a:cs typeface="Times New Roman" panose="02020603050405020304" pitchFamily="18" charset="0"/>
              </a:rPr>
              <a:t>We have 7 English programmed in our Berlin campus, specializing in Media, Design, Management and Fashion</a:t>
            </a:r>
          </a:p>
          <a:p>
            <a:pPr marL="719138" indent="-358775" algn="just">
              <a:lnSpc>
                <a:spcPct val="150000"/>
              </a:lnSpc>
              <a:buClr>
                <a:srgbClr val="F83E93"/>
              </a:buClr>
              <a:buFont typeface="Wingdings" panose="05000000000000000000" pitchFamily="2" charset="2"/>
              <a:buChar char="§"/>
            </a:pPr>
            <a:r>
              <a:rPr lang="en-US" sz="1600" i="0" u="none" strike="noStrike" baseline="0" dirty="0">
                <a:latin typeface="Times New Roman" panose="02020603050405020304" pitchFamily="18" charset="0"/>
                <a:cs typeface="Times New Roman" panose="02020603050405020304" pitchFamily="18" charset="0"/>
              </a:rPr>
              <a:t>Our campus also has various facilities for students to use such as a printing workshop, photo studio, VR room etc.</a:t>
            </a:r>
          </a:p>
        </p:txBody>
      </p:sp>
    </p:spTree>
    <p:extLst>
      <p:ext uri="{BB962C8B-B14F-4D97-AF65-F5344CB8AC3E}">
        <p14:creationId xmlns:p14="http://schemas.microsoft.com/office/powerpoint/2010/main" val="1166941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12965" y="652788"/>
            <a:ext cx="11166069" cy="523220"/>
          </a:xfrm>
          <a:prstGeom prst="rect">
            <a:avLst/>
          </a:prstGeom>
          <a:noFill/>
        </p:spPr>
        <p:txBody>
          <a:bodyPr wrap="square" rtlCol="0">
            <a:spAutoFit/>
          </a:bodyPr>
          <a:lstStyle/>
          <a:p>
            <a:pPr algn="ctr"/>
            <a:r>
              <a:rPr lang="en-US" sz="2800" b="1" i="0" u="none" strike="noStrike" baseline="0" dirty="0">
                <a:solidFill>
                  <a:srgbClr val="2E3192"/>
                </a:solidFill>
                <a:latin typeface="Times New Roman" panose="02020603050405020304" pitchFamily="18" charset="0"/>
                <a:cs typeface="Times New Roman" panose="02020603050405020304" pitchFamily="18" charset="0"/>
              </a:rPr>
              <a:t>MDH – Overview (courses, Fee and Entry requirements)</a:t>
            </a:r>
          </a:p>
        </p:txBody>
      </p:sp>
      <p:graphicFrame>
        <p:nvGraphicFramePr>
          <p:cNvPr id="6" name="Table 5">
            <a:extLst>
              <a:ext uri="{FF2B5EF4-FFF2-40B4-BE49-F238E27FC236}">
                <a16:creationId xmlns:a16="http://schemas.microsoft.com/office/drawing/2014/main" id="{EEA90D6B-E4D6-E9CE-693D-FA046092C25A}"/>
              </a:ext>
            </a:extLst>
          </p:cNvPr>
          <p:cNvGraphicFramePr>
            <a:graphicFrameLocks noGrp="1"/>
          </p:cNvGraphicFramePr>
          <p:nvPr>
            <p:extLst>
              <p:ext uri="{D42A27DB-BD31-4B8C-83A1-F6EECF244321}">
                <p14:modId xmlns:p14="http://schemas.microsoft.com/office/powerpoint/2010/main" val="540172158"/>
              </p:ext>
            </p:extLst>
          </p:nvPr>
        </p:nvGraphicFramePr>
        <p:xfrm>
          <a:off x="512965" y="1474582"/>
          <a:ext cx="11166069" cy="5118253"/>
        </p:xfrm>
        <a:graphic>
          <a:graphicData uri="http://schemas.openxmlformats.org/drawingml/2006/table">
            <a:tbl>
              <a:tblPr firstRow="1" bandRow="1">
                <a:tableStyleId>{2D5ABB26-0587-4C30-8999-92F81FD0307C}</a:tableStyleId>
              </a:tblPr>
              <a:tblGrid>
                <a:gridCol w="1497408">
                  <a:extLst>
                    <a:ext uri="{9D8B030D-6E8A-4147-A177-3AD203B41FA5}">
                      <a16:colId xmlns:a16="http://schemas.microsoft.com/office/drawing/2014/main" val="1726847552"/>
                    </a:ext>
                  </a:extLst>
                </a:gridCol>
                <a:gridCol w="1401593">
                  <a:extLst>
                    <a:ext uri="{9D8B030D-6E8A-4147-A177-3AD203B41FA5}">
                      <a16:colId xmlns:a16="http://schemas.microsoft.com/office/drawing/2014/main" val="3100515043"/>
                    </a:ext>
                  </a:extLst>
                </a:gridCol>
                <a:gridCol w="652890">
                  <a:extLst>
                    <a:ext uri="{9D8B030D-6E8A-4147-A177-3AD203B41FA5}">
                      <a16:colId xmlns:a16="http://schemas.microsoft.com/office/drawing/2014/main" val="2204377856"/>
                    </a:ext>
                  </a:extLst>
                </a:gridCol>
                <a:gridCol w="1755370">
                  <a:extLst>
                    <a:ext uri="{9D8B030D-6E8A-4147-A177-3AD203B41FA5}">
                      <a16:colId xmlns:a16="http://schemas.microsoft.com/office/drawing/2014/main" val="4044476752"/>
                    </a:ext>
                  </a:extLst>
                </a:gridCol>
                <a:gridCol w="915151">
                  <a:extLst>
                    <a:ext uri="{9D8B030D-6E8A-4147-A177-3AD203B41FA5}">
                      <a16:colId xmlns:a16="http://schemas.microsoft.com/office/drawing/2014/main" val="2655512804"/>
                    </a:ext>
                  </a:extLst>
                </a:gridCol>
                <a:gridCol w="866400">
                  <a:extLst>
                    <a:ext uri="{9D8B030D-6E8A-4147-A177-3AD203B41FA5}">
                      <a16:colId xmlns:a16="http://schemas.microsoft.com/office/drawing/2014/main" val="3247411692"/>
                    </a:ext>
                  </a:extLst>
                </a:gridCol>
                <a:gridCol w="1468877">
                  <a:extLst>
                    <a:ext uri="{9D8B030D-6E8A-4147-A177-3AD203B41FA5}">
                      <a16:colId xmlns:a16="http://schemas.microsoft.com/office/drawing/2014/main" val="168744800"/>
                    </a:ext>
                  </a:extLst>
                </a:gridCol>
                <a:gridCol w="1498060">
                  <a:extLst>
                    <a:ext uri="{9D8B030D-6E8A-4147-A177-3AD203B41FA5}">
                      <a16:colId xmlns:a16="http://schemas.microsoft.com/office/drawing/2014/main" val="869978754"/>
                    </a:ext>
                  </a:extLst>
                </a:gridCol>
                <a:gridCol w="1110320">
                  <a:extLst>
                    <a:ext uri="{9D8B030D-6E8A-4147-A177-3AD203B41FA5}">
                      <a16:colId xmlns:a16="http://schemas.microsoft.com/office/drawing/2014/main" val="36966947"/>
                    </a:ext>
                  </a:extLst>
                </a:gridCol>
              </a:tblGrid>
              <a:tr h="350528">
                <a:tc gridSpan="9">
                  <a:txBody>
                    <a:bodyPr/>
                    <a:lstStyle/>
                    <a:p>
                      <a:pPr algn="l">
                        <a:lnSpc>
                          <a:spcPct val="100000"/>
                        </a:lnSpc>
                        <a:spcBef>
                          <a:spcPts val="90"/>
                        </a:spcBef>
                      </a:pPr>
                      <a:r>
                        <a:rPr sz="1600" b="1" dirty="0">
                          <a:solidFill>
                            <a:srgbClr val="FFFFFF"/>
                          </a:solidFill>
                          <a:latin typeface="Times New Roman" panose="02020603050405020304" pitchFamily="18" charset="0"/>
                          <a:cs typeface="Times New Roman" panose="02020603050405020304" pitchFamily="18" charset="0"/>
                        </a:rPr>
                        <a:t>MDH</a:t>
                      </a:r>
                      <a:r>
                        <a:rPr sz="1600" b="1" spc="75" dirty="0">
                          <a:solidFill>
                            <a:srgbClr val="FFFFFF"/>
                          </a:solidFill>
                          <a:latin typeface="Times New Roman" panose="02020603050405020304" pitchFamily="18" charset="0"/>
                          <a:cs typeface="Times New Roman" panose="02020603050405020304" pitchFamily="18" charset="0"/>
                        </a:rPr>
                        <a:t> </a:t>
                      </a:r>
                      <a:r>
                        <a:rPr sz="1600" b="1" dirty="0">
                          <a:solidFill>
                            <a:srgbClr val="FFFFFF"/>
                          </a:solidFill>
                          <a:latin typeface="Times New Roman" panose="02020603050405020304" pitchFamily="18" charset="0"/>
                          <a:cs typeface="Times New Roman" panose="02020603050405020304" pitchFamily="18" charset="0"/>
                        </a:rPr>
                        <a:t>Programme</a:t>
                      </a:r>
                      <a:r>
                        <a:rPr sz="1600" b="1" spc="105" dirty="0">
                          <a:solidFill>
                            <a:srgbClr val="FFFFFF"/>
                          </a:solidFill>
                          <a:latin typeface="Times New Roman" panose="02020603050405020304" pitchFamily="18" charset="0"/>
                          <a:cs typeface="Times New Roman" panose="02020603050405020304" pitchFamily="18" charset="0"/>
                        </a:rPr>
                        <a:t> </a:t>
                      </a:r>
                      <a:r>
                        <a:rPr sz="1600" b="1" dirty="0">
                          <a:solidFill>
                            <a:srgbClr val="FFFFFF"/>
                          </a:solidFill>
                          <a:latin typeface="Times New Roman" panose="02020603050405020304" pitchFamily="18" charset="0"/>
                          <a:cs typeface="Times New Roman" panose="02020603050405020304" pitchFamily="18" charset="0"/>
                        </a:rPr>
                        <a:t>Portfolio</a:t>
                      </a:r>
                      <a:r>
                        <a:rPr sz="1600" b="1" spc="130" dirty="0">
                          <a:solidFill>
                            <a:srgbClr val="FFFFFF"/>
                          </a:solidFill>
                          <a:latin typeface="Times New Roman" panose="02020603050405020304" pitchFamily="18" charset="0"/>
                          <a:cs typeface="Times New Roman" panose="02020603050405020304" pitchFamily="18" charset="0"/>
                        </a:rPr>
                        <a:t> </a:t>
                      </a:r>
                      <a:r>
                        <a:rPr sz="1600" b="1" dirty="0">
                          <a:solidFill>
                            <a:srgbClr val="FFFFFF"/>
                          </a:solidFill>
                          <a:latin typeface="Times New Roman" panose="02020603050405020304" pitchFamily="18" charset="0"/>
                          <a:cs typeface="Times New Roman" panose="02020603050405020304" pitchFamily="18" charset="0"/>
                        </a:rPr>
                        <a:t>-&gt;</a:t>
                      </a:r>
                      <a:r>
                        <a:rPr sz="1600" b="1" spc="110" dirty="0">
                          <a:solidFill>
                            <a:srgbClr val="FFFFFF"/>
                          </a:solidFill>
                          <a:latin typeface="Times New Roman" panose="02020603050405020304" pitchFamily="18" charset="0"/>
                          <a:cs typeface="Times New Roman" panose="02020603050405020304" pitchFamily="18" charset="0"/>
                        </a:rPr>
                        <a:t> </a:t>
                      </a:r>
                      <a:r>
                        <a:rPr sz="1600" b="1" dirty="0">
                          <a:solidFill>
                            <a:srgbClr val="FFFFFF"/>
                          </a:solidFill>
                          <a:latin typeface="Times New Roman" panose="02020603050405020304" pitchFamily="18" charset="0"/>
                          <a:cs typeface="Times New Roman" panose="02020603050405020304" pitchFamily="18" charset="0"/>
                        </a:rPr>
                        <a:t>Non-EU</a:t>
                      </a:r>
                      <a:r>
                        <a:rPr sz="1600" b="1" spc="130" dirty="0">
                          <a:solidFill>
                            <a:srgbClr val="FFFFFF"/>
                          </a:solidFill>
                          <a:latin typeface="Times New Roman" panose="02020603050405020304" pitchFamily="18" charset="0"/>
                          <a:cs typeface="Times New Roman" panose="02020603050405020304" pitchFamily="18" charset="0"/>
                        </a:rPr>
                        <a:t> </a:t>
                      </a:r>
                      <a:r>
                        <a:rPr sz="1600" b="1" spc="-10" dirty="0">
                          <a:solidFill>
                            <a:srgbClr val="FFFFFF"/>
                          </a:solidFill>
                          <a:latin typeface="Times New Roman" panose="02020603050405020304" pitchFamily="18" charset="0"/>
                          <a:cs typeface="Times New Roman" panose="02020603050405020304" pitchFamily="18" charset="0"/>
                        </a:rPr>
                        <a:t>Applicants</a:t>
                      </a:r>
                      <a:endParaRPr sz="1600" dirty="0">
                        <a:latin typeface="Times New Roman" panose="02020603050405020304" pitchFamily="18" charset="0"/>
                        <a:cs typeface="Times New Roman" panose="02020603050405020304" pitchFamily="18" charset="0"/>
                      </a:endParaRPr>
                    </a:p>
                  </a:txBody>
                  <a:tcPr marL="0" marR="0" marT="0" marB="0" anchor="ctr">
                    <a:lnL w="9525">
                      <a:noFill/>
                      <a:prstDash val="solid"/>
                    </a:lnL>
                    <a:lnR w="9525">
                      <a:noFill/>
                      <a:prstDash val="solid"/>
                    </a:lnR>
                    <a:lnT>
                      <a:noFill/>
                    </a:lnT>
                    <a:lnB>
                      <a:noFill/>
                    </a:lnB>
                    <a:lnTlToBr w="12700" cmpd="sng">
                      <a:noFill/>
                      <a:prstDash val="solid"/>
                    </a:lnTlToBr>
                    <a:lnBlToTr w="12700" cmpd="sng">
                      <a:noFill/>
                      <a:prstDash val="solid"/>
                    </a:lnBlToTr>
                    <a:solidFill>
                      <a:srgbClr val="F83E9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307145939"/>
                  </a:ext>
                </a:extLst>
              </a:tr>
              <a:tr h="418257">
                <a:tc>
                  <a:txBody>
                    <a:bodyPr/>
                    <a:lstStyle/>
                    <a:p>
                      <a:pPr marL="438150" algn="l">
                        <a:lnSpc>
                          <a:spcPct val="100000"/>
                        </a:lnSpc>
                        <a:spcBef>
                          <a:spcPts val="30"/>
                        </a:spcBef>
                      </a:pPr>
                      <a:r>
                        <a:rPr sz="1600" b="1" spc="-10" dirty="0">
                          <a:solidFill>
                            <a:srgbClr val="FFFFFF"/>
                          </a:solidFill>
                          <a:latin typeface="Times New Roman" panose="02020603050405020304" pitchFamily="18" charset="0"/>
                          <a:cs typeface="Times New Roman" panose="02020603050405020304" pitchFamily="18" charset="0"/>
                        </a:rPr>
                        <a:t>Programme</a:t>
                      </a:r>
                      <a:endParaRPr sz="1600" dirty="0">
                        <a:latin typeface="Times New Roman" panose="02020603050405020304" pitchFamily="18" charset="0"/>
                        <a:cs typeface="Times New Roman" panose="02020603050405020304" pitchFamily="18" charset="0"/>
                      </a:endParaRPr>
                    </a:p>
                  </a:txBody>
                  <a:tcPr marL="0" marR="0" marT="3685" marB="0" anchor="ctr">
                    <a:lnL w="9525">
                      <a:noFill/>
                      <a:prstDash val="solid"/>
                    </a:lnL>
                    <a:lnR w="9525">
                      <a:noFill/>
                      <a:prstDash val="solid"/>
                    </a:lnR>
                    <a:lnT>
                      <a:noFill/>
                    </a:lnT>
                    <a:lnB w="9525">
                      <a:noFill/>
                      <a:prstDash val="solid"/>
                    </a:lnB>
                    <a:lnTlToBr w="12700" cmpd="sng">
                      <a:noFill/>
                      <a:prstDash val="solid"/>
                    </a:lnTlToBr>
                    <a:lnBlToTr w="12700" cmpd="sng">
                      <a:noFill/>
                      <a:prstDash val="solid"/>
                    </a:lnBlToTr>
                    <a:solidFill>
                      <a:srgbClr val="2E3192"/>
                    </a:solidFill>
                  </a:tcPr>
                </a:tc>
                <a:tc>
                  <a:txBody>
                    <a:bodyPr/>
                    <a:lstStyle/>
                    <a:p>
                      <a:pPr algn="l">
                        <a:lnSpc>
                          <a:spcPct val="100000"/>
                        </a:lnSpc>
                        <a:spcBef>
                          <a:spcPts val="30"/>
                        </a:spcBef>
                      </a:pPr>
                      <a:r>
                        <a:rPr sz="1600" b="1" dirty="0">
                          <a:solidFill>
                            <a:srgbClr val="FFFFFF"/>
                          </a:solidFill>
                          <a:latin typeface="Times New Roman" panose="02020603050405020304" pitchFamily="18" charset="0"/>
                          <a:cs typeface="Times New Roman" panose="02020603050405020304" pitchFamily="18" charset="0"/>
                        </a:rPr>
                        <a:t>Duration</a:t>
                      </a:r>
                      <a:r>
                        <a:rPr sz="1600" b="1" spc="65" dirty="0">
                          <a:solidFill>
                            <a:srgbClr val="FFFFFF"/>
                          </a:solidFill>
                          <a:latin typeface="Times New Roman" panose="02020603050405020304" pitchFamily="18" charset="0"/>
                          <a:cs typeface="Times New Roman" panose="02020603050405020304" pitchFamily="18" charset="0"/>
                        </a:rPr>
                        <a:t> </a:t>
                      </a:r>
                      <a:r>
                        <a:rPr sz="1600" b="1" dirty="0">
                          <a:solidFill>
                            <a:srgbClr val="FFFFFF"/>
                          </a:solidFill>
                          <a:latin typeface="Times New Roman" panose="02020603050405020304" pitchFamily="18" charset="0"/>
                          <a:cs typeface="Times New Roman" panose="02020603050405020304" pitchFamily="18" charset="0"/>
                        </a:rPr>
                        <a:t>of</a:t>
                      </a:r>
                      <a:r>
                        <a:rPr sz="1600" b="1" spc="60" dirty="0">
                          <a:solidFill>
                            <a:srgbClr val="FFFFFF"/>
                          </a:solidFill>
                          <a:latin typeface="Times New Roman" panose="02020603050405020304" pitchFamily="18" charset="0"/>
                          <a:cs typeface="Times New Roman" panose="02020603050405020304" pitchFamily="18" charset="0"/>
                        </a:rPr>
                        <a:t> </a:t>
                      </a:r>
                      <a:r>
                        <a:rPr sz="1600" b="1" spc="-10" dirty="0">
                          <a:solidFill>
                            <a:srgbClr val="FFFFFF"/>
                          </a:solidFill>
                          <a:latin typeface="Times New Roman" panose="02020603050405020304" pitchFamily="18" charset="0"/>
                          <a:cs typeface="Times New Roman" panose="02020603050405020304" pitchFamily="18" charset="0"/>
                        </a:rPr>
                        <a:t>Programme</a:t>
                      </a:r>
                      <a:endParaRPr sz="1600" dirty="0">
                        <a:latin typeface="Times New Roman" panose="02020603050405020304" pitchFamily="18" charset="0"/>
                        <a:cs typeface="Times New Roman" panose="02020603050405020304" pitchFamily="18" charset="0"/>
                      </a:endParaRPr>
                    </a:p>
                  </a:txBody>
                  <a:tcPr marL="0" marR="0" marT="3685" marB="0" anchor="ctr">
                    <a:lnL w="9525">
                      <a:noFill/>
                      <a:prstDash val="solid"/>
                    </a:lnL>
                    <a:lnR w="9525">
                      <a:noFill/>
                      <a:prstDash val="solid"/>
                    </a:lnR>
                    <a:lnT>
                      <a:noFill/>
                    </a:lnT>
                    <a:lnB w="9525">
                      <a:noFill/>
                      <a:prstDash val="solid"/>
                    </a:lnB>
                    <a:lnTlToBr w="12700" cmpd="sng">
                      <a:noFill/>
                      <a:prstDash val="solid"/>
                    </a:lnTlToBr>
                    <a:lnBlToTr w="12700" cmpd="sng">
                      <a:noFill/>
                      <a:prstDash val="solid"/>
                    </a:lnBlToTr>
                    <a:solidFill>
                      <a:srgbClr val="2E3192"/>
                    </a:solidFill>
                  </a:tcPr>
                </a:tc>
                <a:tc>
                  <a:txBody>
                    <a:bodyPr/>
                    <a:lstStyle/>
                    <a:p>
                      <a:pPr algn="l">
                        <a:lnSpc>
                          <a:spcPct val="100000"/>
                        </a:lnSpc>
                        <a:spcBef>
                          <a:spcPts val="30"/>
                        </a:spcBef>
                      </a:pPr>
                      <a:r>
                        <a:rPr sz="1600" b="1" dirty="0">
                          <a:solidFill>
                            <a:srgbClr val="FFFFFF"/>
                          </a:solidFill>
                          <a:latin typeface="Times New Roman" panose="02020603050405020304" pitchFamily="18" charset="0"/>
                          <a:cs typeface="Times New Roman" panose="02020603050405020304" pitchFamily="18" charset="0"/>
                        </a:rPr>
                        <a:t>Next</a:t>
                      </a:r>
                      <a:r>
                        <a:rPr sz="1600" b="1" spc="25" dirty="0">
                          <a:solidFill>
                            <a:srgbClr val="FFFFFF"/>
                          </a:solidFill>
                          <a:latin typeface="Times New Roman" panose="02020603050405020304" pitchFamily="18" charset="0"/>
                          <a:cs typeface="Times New Roman" panose="02020603050405020304" pitchFamily="18" charset="0"/>
                        </a:rPr>
                        <a:t> </a:t>
                      </a:r>
                      <a:r>
                        <a:rPr sz="1600" b="1" spc="-10" dirty="0">
                          <a:solidFill>
                            <a:srgbClr val="FFFFFF"/>
                          </a:solidFill>
                          <a:latin typeface="Times New Roman" panose="02020603050405020304" pitchFamily="18" charset="0"/>
                          <a:cs typeface="Times New Roman" panose="02020603050405020304" pitchFamily="18" charset="0"/>
                        </a:rPr>
                        <a:t>Intake</a:t>
                      </a:r>
                      <a:endParaRPr sz="1600" dirty="0">
                        <a:latin typeface="Times New Roman" panose="02020603050405020304" pitchFamily="18" charset="0"/>
                        <a:cs typeface="Times New Roman" panose="02020603050405020304" pitchFamily="18" charset="0"/>
                      </a:endParaRPr>
                    </a:p>
                  </a:txBody>
                  <a:tcPr marL="0" marR="0" marT="3685" marB="0" anchor="ctr">
                    <a:lnL w="9525">
                      <a:noFill/>
                      <a:prstDash val="solid"/>
                    </a:lnL>
                    <a:lnR w="9525">
                      <a:noFill/>
                      <a:prstDash val="solid"/>
                    </a:lnR>
                    <a:lnT>
                      <a:noFill/>
                    </a:lnT>
                    <a:lnB w="9525">
                      <a:noFill/>
                      <a:prstDash val="solid"/>
                    </a:lnB>
                    <a:lnTlToBr w="12700" cmpd="sng">
                      <a:noFill/>
                      <a:prstDash val="solid"/>
                    </a:lnTlToBr>
                    <a:lnBlToTr w="12700" cmpd="sng">
                      <a:noFill/>
                      <a:prstDash val="solid"/>
                    </a:lnBlToTr>
                    <a:solidFill>
                      <a:srgbClr val="2E3192"/>
                    </a:solidFill>
                  </a:tcPr>
                </a:tc>
                <a:tc>
                  <a:txBody>
                    <a:bodyPr/>
                    <a:lstStyle/>
                    <a:p>
                      <a:pPr marL="186690" algn="l">
                        <a:lnSpc>
                          <a:spcPct val="100000"/>
                        </a:lnSpc>
                        <a:spcBef>
                          <a:spcPts val="30"/>
                        </a:spcBef>
                      </a:pPr>
                      <a:r>
                        <a:rPr sz="1600" b="1" dirty="0">
                          <a:solidFill>
                            <a:srgbClr val="FFFFFF"/>
                          </a:solidFill>
                          <a:latin typeface="Times New Roman" panose="02020603050405020304" pitchFamily="18" charset="0"/>
                          <a:cs typeface="Times New Roman" panose="02020603050405020304" pitchFamily="18" charset="0"/>
                        </a:rPr>
                        <a:t>Academic</a:t>
                      </a:r>
                      <a:r>
                        <a:rPr sz="1600" b="1" spc="170" dirty="0">
                          <a:solidFill>
                            <a:srgbClr val="FFFFFF"/>
                          </a:solidFill>
                          <a:latin typeface="Times New Roman" panose="02020603050405020304" pitchFamily="18" charset="0"/>
                          <a:cs typeface="Times New Roman" panose="02020603050405020304" pitchFamily="18" charset="0"/>
                        </a:rPr>
                        <a:t> </a:t>
                      </a:r>
                      <a:r>
                        <a:rPr sz="1600" b="1" spc="-10" dirty="0">
                          <a:solidFill>
                            <a:srgbClr val="FFFFFF"/>
                          </a:solidFill>
                          <a:latin typeface="Times New Roman" panose="02020603050405020304" pitchFamily="18" charset="0"/>
                          <a:cs typeface="Times New Roman" panose="02020603050405020304" pitchFamily="18" charset="0"/>
                        </a:rPr>
                        <a:t>Qualifications*</a:t>
                      </a:r>
                      <a:endParaRPr sz="1600" dirty="0">
                        <a:latin typeface="Times New Roman" panose="02020603050405020304" pitchFamily="18" charset="0"/>
                        <a:cs typeface="Times New Roman" panose="02020603050405020304" pitchFamily="18" charset="0"/>
                      </a:endParaRPr>
                    </a:p>
                  </a:txBody>
                  <a:tcPr marL="0" marR="0" marT="3685" marB="0" anchor="ctr">
                    <a:lnL w="9525">
                      <a:noFill/>
                      <a:prstDash val="solid"/>
                    </a:lnL>
                    <a:lnR w="9525">
                      <a:noFill/>
                      <a:prstDash val="solid"/>
                    </a:lnR>
                    <a:lnT>
                      <a:noFill/>
                    </a:lnT>
                    <a:lnB w="9525">
                      <a:noFill/>
                      <a:prstDash val="solid"/>
                    </a:lnB>
                    <a:lnTlToBr w="12700" cmpd="sng">
                      <a:noFill/>
                      <a:prstDash val="solid"/>
                    </a:lnTlToBr>
                    <a:lnBlToTr w="12700" cmpd="sng">
                      <a:noFill/>
                      <a:prstDash val="solid"/>
                    </a:lnBlToTr>
                    <a:solidFill>
                      <a:srgbClr val="2E3192"/>
                    </a:solidFill>
                  </a:tcPr>
                </a:tc>
                <a:tc>
                  <a:txBody>
                    <a:bodyPr/>
                    <a:lstStyle/>
                    <a:p>
                      <a:pPr marL="5715" algn="l">
                        <a:lnSpc>
                          <a:spcPct val="100000"/>
                        </a:lnSpc>
                        <a:spcBef>
                          <a:spcPts val="30"/>
                        </a:spcBef>
                      </a:pPr>
                      <a:r>
                        <a:rPr sz="1600" b="1" dirty="0">
                          <a:solidFill>
                            <a:srgbClr val="FFFFFF"/>
                          </a:solidFill>
                          <a:latin typeface="Times New Roman" panose="02020603050405020304" pitchFamily="18" charset="0"/>
                          <a:cs typeface="Times New Roman" panose="02020603050405020304" pitchFamily="18" charset="0"/>
                        </a:rPr>
                        <a:t>English</a:t>
                      </a:r>
                      <a:r>
                        <a:rPr sz="1600" b="1" spc="85" dirty="0">
                          <a:solidFill>
                            <a:srgbClr val="FFFFFF"/>
                          </a:solidFill>
                          <a:latin typeface="Times New Roman" panose="02020603050405020304" pitchFamily="18" charset="0"/>
                          <a:cs typeface="Times New Roman" panose="02020603050405020304" pitchFamily="18" charset="0"/>
                        </a:rPr>
                        <a:t> </a:t>
                      </a:r>
                      <a:r>
                        <a:rPr sz="1600" b="1" spc="-10" dirty="0">
                          <a:solidFill>
                            <a:srgbClr val="FFFFFF"/>
                          </a:solidFill>
                          <a:latin typeface="Times New Roman" panose="02020603050405020304" pitchFamily="18" charset="0"/>
                          <a:cs typeface="Times New Roman" panose="02020603050405020304" pitchFamily="18" charset="0"/>
                        </a:rPr>
                        <a:t>Level</a:t>
                      </a:r>
                      <a:endParaRPr sz="1600" dirty="0">
                        <a:latin typeface="Times New Roman" panose="02020603050405020304" pitchFamily="18" charset="0"/>
                        <a:cs typeface="Times New Roman" panose="02020603050405020304" pitchFamily="18" charset="0"/>
                      </a:endParaRPr>
                    </a:p>
                  </a:txBody>
                  <a:tcPr marL="0" marR="0" marT="3685" marB="0" anchor="ctr">
                    <a:lnL w="9525">
                      <a:noFill/>
                      <a:prstDash val="solid"/>
                    </a:lnL>
                    <a:lnR w="9525">
                      <a:noFill/>
                      <a:prstDash val="solid"/>
                    </a:lnR>
                    <a:lnT>
                      <a:noFill/>
                    </a:lnT>
                    <a:lnB w="9525">
                      <a:noFill/>
                      <a:prstDash val="solid"/>
                    </a:lnB>
                    <a:lnTlToBr w="12700" cmpd="sng">
                      <a:noFill/>
                      <a:prstDash val="solid"/>
                    </a:lnTlToBr>
                    <a:lnBlToTr w="12700" cmpd="sng">
                      <a:noFill/>
                      <a:prstDash val="solid"/>
                    </a:lnBlToTr>
                    <a:solidFill>
                      <a:srgbClr val="2E3192"/>
                    </a:solidFill>
                  </a:tcPr>
                </a:tc>
                <a:tc>
                  <a:txBody>
                    <a:bodyPr/>
                    <a:lstStyle/>
                    <a:p>
                      <a:pPr marL="1270" algn="l">
                        <a:lnSpc>
                          <a:spcPct val="100000"/>
                        </a:lnSpc>
                        <a:spcBef>
                          <a:spcPts val="30"/>
                        </a:spcBef>
                      </a:pPr>
                      <a:r>
                        <a:rPr sz="1600" b="1" dirty="0">
                          <a:solidFill>
                            <a:srgbClr val="FFFFFF"/>
                          </a:solidFill>
                          <a:latin typeface="Times New Roman" panose="02020603050405020304" pitchFamily="18" charset="0"/>
                          <a:cs typeface="Times New Roman" panose="02020603050405020304" pitchFamily="18" charset="0"/>
                        </a:rPr>
                        <a:t>Tuition</a:t>
                      </a:r>
                      <a:r>
                        <a:rPr sz="1600" b="1" spc="65" dirty="0">
                          <a:solidFill>
                            <a:srgbClr val="FFFFFF"/>
                          </a:solidFill>
                          <a:latin typeface="Times New Roman" panose="02020603050405020304" pitchFamily="18" charset="0"/>
                          <a:cs typeface="Times New Roman" panose="02020603050405020304" pitchFamily="18" charset="0"/>
                        </a:rPr>
                        <a:t> </a:t>
                      </a:r>
                      <a:r>
                        <a:rPr sz="1600" b="1" spc="-10" dirty="0">
                          <a:solidFill>
                            <a:srgbClr val="FFFFFF"/>
                          </a:solidFill>
                          <a:latin typeface="Times New Roman" panose="02020603050405020304" pitchFamily="18" charset="0"/>
                          <a:cs typeface="Times New Roman" panose="02020603050405020304" pitchFamily="18" charset="0"/>
                        </a:rPr>
                        <a:t>Fees/Year</a:t>
                      </a:r>
                      <a:endParaRPr sz="1600" dirty="0">
                        <a:latin typeface="Times New Roman" panose="02020603050405020304" pitchFamily="18" charset="0"/>
                        <a:cs typeface="Times New Roman" panose="02020603050405020304" pitchFamily="18" charset="0"/>
                      </a:endParaRPr>
                    </a:p>
                  </a:txBody>
                  <a:tcPr marL="0" marR="0" marT="3685" marB="0" anchor="ctr">
                    <a:lnL w="9525">
                      <a:noFill/>
                      <a:prstDash val="solid"/>
                    </a:lnL>
                    <a:lnR w="9525">
                      <a:noFill/>
                      <a:prstDash val="solid"/>
                    </a:lnR>
                    <a:lnT>
                      <a:noFill/>
                    </a:lnT>
                    <a:lnB w="9525">
                      <a:noFill/>
                      <a:prstDash val="solid"/>
                    </a:lnB>
                    <a:lnTlToBr w="12700" cmpd="sng">
                      <a:noFill/>
                      <a:prstDash val="solid"/>
                    </a:lnTlToBr>
                    <a:lnBlToTr w="12700" cmpd="sng">
                      <a:noFill/>
                      <a:prstDash val="solid"/>
                    </a:lnBlToTr>
                    <a:solidFill>
                      <a:srgbClr val="2E3192"/>
                    </a:solidFill>
                  </a:tcPr>
                </a:tc>
                <a:tc>
                  <a:txBody>
                    <a:bodyPr/>
                    <a:lstStyle/>
                    <a:p>
                      <a:pPr algn="l">
                        <a:lnSpc>
                          <a:spcPct val="100000"/>
                        </a:lnSpc>
                        <a:spcBef>
                          <a:spcPts val="30"/>
                        </a:spcBef>
                      </a:pPr>
                      <a:r>
                        <a:rPr sz="1600" b="1" spc="-10" dirty="0">
                          <a:solidFill>
                            <a:srgbClr val="FFFFFF"/>
                          </a:solidFill>
                          <a:latin typeface="Times New Roman" panose="02020603050405020304" pitchFamily="18" charset="0"/>
                          <a:cs typeface="Times New Roman" panose="02020603050405020304" pitchFamily="18" charset="0"/>
                        </a:rPr>
                        <a:t>Scholarships</a:t>
                      </a:r>
                      <a:endParaRPr sz="1600" dirty="0">
                        <a:latin typeface="Times New Roman" panose="02020603050405020304" pitchFamily="18" charset="0"/>
                        <a:cs typeface="Times New Roman" panose="02020603050405020304" pitchFamily="18" charset="0"/>
                      </a:endParaRPr>
                    </a:p>
                  </a:txBody>
                  <a:tcPr marL="0" marR="0" marT="3685" marB="0" anchor="ctr">
                    <a:lnL w="9525">
                      <a:noFill/>
                      <a:prstDash val="solid"/>
                    </a:lnL>
                    <a:lnR w="9525">
                      <a:noFill/>
                      <a:prstDash val="solid"/>
                    </a:lnR>
                    <a:lnT>
                      <a:noFill/>
                    </a:lnT>
                    <a:lnB w="9525">
                      <a:noFill/>
                      <a:prstDash val="solid"/>
                    </a:lnB>
                    <a:lnTlToBr w="12700" cmpd="sng">
                      <a:noFill/>
                      <a:prstDash val="solid"/>
                    </a:lnTlToBr>
                    <a:lnBlToTr w="12700" cmpd="sng">
                      <a:noFill/>
                      <a:prstDash val="solid"/>
                    </a:lnBlToTr>
                    <a:solidFill>
                      <a:srgbClr val="2E3192"/>
                    </a:solidFill>
                  </a:tcPr>
                </a:tc>
                <a:tc>
                  <a:txBody>
                    <a:bodyPr/>
                    <a:lstStyle/>
                    <a:p>
                      <a:pPr algn="l">
                        <a:lnSpc>
                          <a:spcPct val="100000"/>
                        </a:lnSpc>
                        <a:spcBef>
                          <a:spcPts val="30"/>
                        </a:spcBef>
                      </a:pPr>
                      <a:r>
                        <a:rPr sz="1600" b="1" dirty="0">
                          <a:solidFill>
                            <a:srgbClr val="FFFFFF"/>
                          </a:solidFill>
                          <a:latin typeface="Times New Roman" panose="02020603050405020304" pitchFamily="18" charset="0"/>
                          <a:cs typeface="Times New Roman" panose="02020603050405020304" pitchFamily="18" charset="0"/>
                        </a:rPr>
                        <a:t>Price</a:t>
                      </a:r>
                      <a:r>
                        <a:rPr sz="1600" b="1" spc="50" dirty="0">
                          <a:solidFill>
                            <a:srgbClr val="FFFFFF"/>
                          </a:solidFill>
                          <a:latin typeface="Times New Roman" panose="02020603050405020304" pitchFamily="18" charset="0"/>
                          <a:cs typeface="Times New Roman" panose="02020603050405020304" pitchFamily="18" charset="0"/>
                        </a:rPr>
                        <a:t> </a:t>
                      </a:r>
                      <a:r>
                        <a:rPr sz="1600" b="1" dirty="0">
                          <a:solidFill>
                            <a:srgbClr val="FFFFFF"/>
                          </a:solidFill>
                          <a:latin typeface="Times New Roman" panose="02020603050405020304" pitchFamily="18" charset="0"/>
                          <a:cs typeface="Times New Roman" panose="02020603050405020304" pitchFamily="18" charset="0"/>
                        </a:rPr>
                        <a:t>after</a:t>
                      </a:r>
                      <a:r>
                        <a:rPr sz="1600" b="1" spc="30" dirty="0">
                          <a:solidFill>
                            <a:srgbClr val="FFFFFF"/>
                          </a:solidFill>
                          <a:latin typeface="Times New Roman" panose="02020603050405020304" pitchFamily="18" charset="0"/>
                          <a:cs typeface="Times New Roman" panose="02020603050405020304" pitchFamily="18" charset="0"/>
                        </a:rPr>
                        <a:t> </a:t>
                      </a:r>
                      <a:r>
                        <a:rPr sz="1600" b="1" spc="-10" dirty="0">
                          <a:solidFill>
                            <a:srgbClr val="FFFFFF"/>
                          </a:solidFill>
                          <a:latin typeface="Times New Roman" panose="02020603050405020304" pitchFamily="18" charset="0"/>
                          <a:cs typeface="Times New Roman" panose="02020603050405020304" pitchFamily="18" charset="0"/>
                        </a:rPr>
                        <a:t>scholarships</a:t>
                      </a:r>
                      <a:endParaRPr sz="1600" dirty="0">
                        <a:latin typeface="Times New Roman" panose="02020603050405020304" pitchFamily="18" charset="0"/>
                        <a:cs typeface="Times New Roman" panose="02020603050405020304" pitchFamily="18" charset="0"/>
                      </a:endParaRPr>
                    </a:p>
                  </a:txBody>
                  <a:tcPr marL="0" marR="0" marT="3685" marB="0" anchor="ctr">
                    <a:lnL w="9525">
                      <a:noFill/>
                      <a:prstDash val="solid"/>
                    </a:lnL>
                    <a:lnR w="9525">
                      <a:noFill/>
                      <a:prstDash val="solid"/>
                    </a:lnR>
                    <a:lnT>
                      <a:noFill/>
                    </a:lnT>
                    <a:lnB w="9525">
                      <a:noFill/>
                      <a:prstDash val="solid"/>
                    </a:lnB>
                    <a:lnTlToBr w="12700" cmpd="sng">
                      <a:noFill/>
                      <a:prstDash val="solid"/>
                    </a:lnTlToBr>
                    <a:lnBlToTr w="12700" cmpd="sng">
                      <a:noFill/>
                      <a:prstDash val="solid"/>
                    </a:lnBlToTr>
                    <a:solidFill>
                      <a:srgbClr val="2E3192"/>
                    </a:solidFill>
                  </a:tcPr>
                </a:tc>
                <a:tc>
                  <a:txBody>
                    <a:bodyPr/>
                    <a:lstStyle/>
                    <a:p>
                      <a:pPr algn="l">
                        <a:lnSpc>
                          <a:spcPct val="100000"/>
                        </a:lnSpc>
                        <a:spcBef>
                          <a:spcPts val="30"/>
                        </a:spcBef>
                      </a:pPr>
                      <a:r>
                        <a:rPr sz="1600" b="1" dirty="0">
                          <a:solidFill>
                            <a:srgbClr val="FFFFFF"/>
                          </a:solidFill>
                          <a:latin typeface="Times New Roman" panose="02020603050405020304" pitchFamily="18" charset="0"/>
                          <a:cs typeface="Times New Roman" panose="02020603050405020304" pitchFamily="18" charset="0"/>
                        </a:rPr>
                        <a:t>Total</a:t>
                      </a:r>
                      <a:r>
                        <a:rPr sz="1600" b="1" spc="40" dirty="0">
                          <a:solidFill>
                            <a:srgbClr val="FFFFFF"/>
                          </a:solidFill>
                          <a:latin typeface="Times New Roman" panose="02020603050405020304" pitchFamily="18" charset="0"/>
                          <a:cs typeface="Times New Roman" panose="02020603050405020304" pitchFamily="18" charset="0"/>
                        </a:rPr>
                        <a:t> </a:t>
                      </a:r>
                      <a:r>
                        <a:rPr sz="1600" b="1" spc="-10" dirty="0">
                          <a:solidFill>
                            <a:srgbClr val="FFFFFF"/>
                          </a:solidFill>
                          <a:latin typeface="Times New Roman" panose="02020603050405020304" pitchFamily="18" charset="0"/>
                          <a:cs typeface="Times New Roman" panose="02020603050405020304" pitchFamily="18" charset="0"/>
                        </a:rPr>
                        <a:t>Price</a:t>
                      </a:r>
                      <a:endParaRPr sz="1600" dirty="0">
                        <a:latin typeface="Times New Roman" panose="02020603050405020304" pitchFamily="18" charset="0"/>
                        <a:cs typeface="Times New Roman" panose="02020603050405020304" pitchFamily="18" charset="0"/>
                      </a:endParaRPr>
                    </a:p>
                  </a:txBody>
                  <a:tcPr marL="0" marR="0" marT="3685" marB="0" anchor="ctr">
                    <a:lnL w="9525">
                      <a:noFill/>
                      <a:prstDash val="solid"/>
                    </a:lnL>
                    <a:lnR w="9525">
                      <a:noFill/>
                      <a:prstDash val="solid"/>
                    </a:lnR>
                    <a:lnT>
                      <a:noFill/>
                    </a:lnT>
                    <a:lnB w="9525">
                      <a:noFill/>
                      <a:prstDash val="solid"/>
                    </a:lnB>
                    <a:lnTlToBr w="12700" cmpd="sng">
                      <a:noFill/>
                      <a:prstDash val="solid"/>
                    </a:lnTlToBr>
                    <a:lnBlToTr w="12700" cmpd="sng">
                      <a:noFill/>
                      <a:prstDash val="solid"/>
                    </a:lnBlToTr>
                    <a:solidFill>
                      <a:srgbClr val="2E3192"/>
                    </a:solidFill>
                  </a:tcPr>
                </a:tc>
                <a:extLst>
                  <a:ext uri="{0D108BD9-81ED-4DB2-BD59-A6C34878D82A}">
                    <a16:rowId xmlns:a16="http://schemas.microsoft.com/office/drawing/2014/main" val="2820657919"/>
                  </a:ext>
                </a:extLst>
              </a:tr>
              <a:tr h="865271">
                <a:tc>
                  <a:txBody>
                    <a:bodyPr/>
                    <a:lstStyle/>
                    <a:p>
                      <a:pPr marL="273050" indent="0" algn="l">
                        <a:lnSpc>
                          <a:spcPct val="100000"/>
                        </a:lnSpc>
                        <a:spcBef>
                          <a:spcPts val="785"/>
                        </a:spcBef>
                      </a:pPr>
                      <a:r>
                        <a:rPr sz="1600" dirty="0">
                          <a:latin typeface="Times New Roman" panose="02020603050405020304" pitchFamily="18" charset="0"/>
                          <a:cs typeface="Times New Roman" panose="02020603050405020304" pitchFamily="18" charset="0"/>
                        </a:rPr>
                        <a:t>B.A</a:t>
                      </a:r>
                      <a:r>
                        <a:rPr sz="1600" spc="1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Digital</a:t>
                      </a:r>
                      <a:endParaRPr lang="en-IN" sz="1600" spc="30" dirty="0">
                        <a:latin typeface="Times New Roman" panose="02020603050405020304" pitchFamily="18" charset="0"/>
                        <a:cs typeface="Times New Roman" panose="02020603050405020304" pitchFamily="18" charset="0"/>
                      </a:endParaRPr>
                    </a:p>
                    <a:p>
                      <a:pPr marL="273050" indent="0" algn="l">
                        <a:lnSpc>
                          <a:spcPct val="100000"/>
                        </a:lnSpc>
                        <a:spcBef>
                          <a:spcPts val="785"/>
                        </a:spcBef>
                      </a:pPr>
                      <a:r>
                        <a:rPr sz="1600" dirty="0">
                          <a:latin typeface="Times New Roman" panose="02020603050405020304" pitchFamily="18" charset="0"/>
                          <a:cs typeface="Times New Roman" panose="02020603050405020304" pitchFamily="18" charset="0"/>
                        </a:rPr>
                        <a:t>Film</a:t>
                      </a:r>
                      <a:r>
                        <a:rPr sz="1600" spc="1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Design</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79375" algn="l">
                        <a:lnSpc>
                          <a:spcPct val="100000"/>
                        </a:lnSpc>
                        <a:spcBef>
                          <a:spcPts val="785"/>
                        </a:spcBef>
                      </a:pPr>
                      <a:r>
                        <a:rPr sz="1600" dirty="0">
                          <a:latin typeface="Times New Roman" panose="02020603050405020304" pitchFamily="18" charset="0"/>
                          <a:cs typeface="Times New Roman" panose="02020603050405020304" pitchFamily="18" charset="0"/>
                        </a:rPr>
                        <a:t>3.5</a:t>
                      </a:r>
                      <a:r>
                        <a:rPr sz="1600" spc="2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Years</a:t>
                      </a:r>
                      <a:r>
                        <a:rPr sz="1600" spc="3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a:t>
                      </a:r>
                      <a:r>
                        <a:rPr sz="1600" spc="7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7</a:t>
                      </a:r>
                      <a:r>
                        <a:rPr sz="1600" spc="2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Semesters</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7620" algn="l">
                        <a:lnSpc>
                          <a:spcPct val="100000"/>
                        </a:lnSpc>
                        <a:spcBef>
                          <a:spcPts val="785"/>
                        </a:spcBef>
                      </a:pPr>
                      <a:r>
                        <a:rPr sz="1600" dirty="0">
                          <a:latin typeface="Times New Roman" panose="02020603050405020304" pitchFamily="18" charset="0"/>
                          <a:cs typeface="Times New Roman" panose="02020603050405020304" pitchFamily="18" charset="0"/>
                        </a:rPr>
                        <a:t>Oct</a:t>
                      </a:r>
                      <a:r>
                        <a:rPr sz="1600" spc="55" dirty="0">
                          <a:latin typeface="Times New Roman" panose="02020603050405020304" pitchFamily="18" charset="0"/>
                          <a:cs typeface="Times New Roman" panose="02020603050405020304" pitchFamily="18" charset="0"/>
                        </a:rPr>
                        <a:t> </a:t>
                      </a:r>
                      <a:r>
                        <a:rPr sz="1600" spc="-20" dirty="0">
                          <a:latin typeface="Times New Roman" panose="02020603050405020304" pitchFamily="18" charset="0"/>
                          <a:cs typeface="Times New Roman" panose="02020603050405020304" pitchFamily="18" charset="0"/>
                        </a:rPr>
                        <a:t>202</a:t>
                      </a:r>
                      <a:r>
                        <a:rPr lang="en-IN" sz="1600" spc="-20" dirty="0">
                          <a:latin typeface="Times New Roman" panose="02020603050405020304" pitchFamily="18" charset="0"/>
                          <a:cs typeface="Times New Roman" panose="02020603050405020304" pitchFamily="18" charset="0"/>
                        </a:rPr>
                        <a:t>4</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9525" algn="l">
                        <a:lnSpc>
                          <a:spcPct val="100000"/>
                        </a:lnSpc>
                        <a:spcBef>
                          <a:spcPts val="60"/>
                        </a:spcBef>
                      </a:pPr>
                      <a:r>
                        <a:rPr lang="en-IN" sz="1600" dirty="0">
                          <a:latin typeface="Times New Roman" panose="02020603050405020304" pitchFamily="18" charset="0"/>
                          <a:cs typeface="Times New Roman" panose="02020603050405020304" pitchFamily="18" charset="0"/>
                        </a:rPr>
                        <a:t>High School Certificate (50%)</a:t>
                      </a:r>
                      <a:r>
                        <a:rPr lang="en-US" sz="1600" spc="-10" dirty="0">
                          <a:latin typeface="Times New Roman" panose="02020603050405020304" pitchFamily="18" charset="0"/>
                          <a:cs typeface="Times New Roman" panose="02020603050405020304" pitchFamily="18" charset="0"/>
                        </a:rPr>
                        <a:t> (50%)</a:t>
                      </a:r>
                      <a:r>
                        <a:rPr sz="1600" spc="-10" dirty="0">
                          <a:latin typeface="Times New Roman" panose="02020603050405020304" pitchFamily="18" charset="0"/>
                          <a:cs typeface="Times New Roman" panose="02020603050405020304" pitchFamily="18" charset="0"/>
                        </a:rPr>
                        <a:t>,</a:t>
                      </a:r>
                      <a:endParaRPr sz="1600" dirty="0">
                        <a:latin typeface="Times New Roman" panose="02020603050405020304" pitchFamily="18" charset="0"/>
                        <a:cs typeface="Times New Roman" panose="02020603050405020304" pitchFamily="18" charset="0"/>
                      </a:endParaRPr>
                    </a:p>
                    <a:p>
                      <a:pPr marL="1905" algn="l">
                        <a:lnSpc>
                          <a:spcPct val="100000"/>
                        </a:lnSpc>
                        <a:spcBef>
                          <a:spcPts val="185"/>
                        </a:spcBef>
                      </a:pPr>
                      <a:r>
                        <a:rPr sz="1600" dirty="0">
                          <a:latin typeface="Times New Roman" panose="02020603050405020304" pitchFamily="18" charset="0"/>
                          <a:cs typeface="Times New Roman" panose="02020603050405020304" pitchFamily="18" charset="0"/>
                        </a:rPr>
                        <a:t>Portfolio</a:t>
                      </a:r>
                      <a:r>
                        <a:rPr sz="1600" spc="6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(Min.</a:t>
                      </a:r>
                      <a:r>
                        <a:rPr sz="1600" spc="6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3</a:t>
                      </a:r>
                      <a:r>
                        <a:rPr sz="1600" spc="2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Samples)</a:t>
                      </a:r>
                      <a:endParaRPr sz="16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600" dirty="0">
                          <a:latin typeface="Times New Roman" panose="02020603050405020304" pitchFamily="18" charset="0"/>
                          <a:cs typeface="Times New Roman" panose="02020603050405020304" pitchFamily="18" charset="0"/>
                        </a:rPr>
                        <a:t>IELTS</a:t>
                      </a:r>
                      <a:r>
                        <a:rPr sz="1600" spc="30" dirty="0">
                          <a:latin typeface="Times New Roman" panose="02020603050405020304" pitchFamily="18" charset="0"/>
                          <a:cs typeface="Times New Roman" panose="02020603050405020304" pitchFamily="18" charset="0"/>
                        </a:rPr>
                        <a:t> </a:t>
                      </a:r>
                      <a:r>
                        <a:rPr sz="1600" spc="-25" dirty="0">
                          <a:latin typeface="Times New Roman" panose="02020603050405020304" pitchFamily="18" charset="0"/>
                          <a:cs typeface="Times New Roman" panose="02020603050405020304" pitchFamily="18" charset="0"/>
                        </a:rPr>
                        <a:t>6.0</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8890" algn="l">
                        <a:lnSpc>
                          <a:spcPct val="100000"/>
                        </a:lnSpc>
                        <a:spcBef>
                          <a:spcPts val="785"/>
                        </a:spcBef>
                      </a:pPr>
                      <a:r>
                        <a:rPr sz="1600" spc="-10" dirty="0">
                          <a:latin typeface="Times New Roman" panose="02020603050405020304" pitchFamily="18" charset="0"/>
                          <a:cs typeface="Times New Roman" panose="02020603050405020304" pitchFamily="18" charset="0"/>
                        </a:rPr>
                        <a:t>€12,600</a:t>
                      </a:r>
                      <a:r>
                        <a:rPr lang="en-IN" sz="1600" spc="-10" dirty="0">
                          <a:latin typeface="Times New Roman" panose="02020603050405020304" pitchFamily="18" charset="0"/>
                          <a:cs typeface="Times New Roman" panose="02020603050405020304" pitchFamily="18" charset="0"/>
                        </a:rPr>
                        <a:t>,</a:t>
                      </a:r>
                    </a:p>
                    <a:p>
                      <a:pPr marL="8890" algn="l">
                        <a:lnSpc>
                          <a:spcPct val="100000"/>
                        </a:lnSpc>
                        <a:spcBef>
                          <a:spcPts val="785"/>
                        </a:spcBef>
                      </a:pPr>
                      <a:r>
                        <a:rPr sz="1600" spc="-10" dirty="0">
                          <a:latin typeface="Times New Roman" panose="02020603050405020304" pitchFamily="18" charset="0"/>
                          <a:cs typeface="Times New Roman" panose="02020603050405020304" pitchFamily="18" charset="0"/>
                        </a:rPr>
                        <a:t>Year</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600" dirty="0">
                          <a:latin typeface="Times New Roman" panose="02020603050405020304" pitchFamily="18" charset="0"/>
                          <a:cs typeface="Times New Roman" panose="02020603050405020304" pitchFamily="18" charset="0"/>
                        </a:rPr>
                        <a:t>20%</a:t>
                      </a:r>
                      <a:r>
                        <a:rPr sz="1600" spc="6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for</a:t>
                      </a:r>
                      <a:r>
                        <a:rPr sz="1600" spc="3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all</a:t>
                      </a:r>
                      <a:r>
                        <a:rPr sz="1600" spc="4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years</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600" spc="-10" dirty="0">
                          <a:latin typeface="Times New Roman" panose="02020603050405020304" pitchFamily="18" charset="0"/>
                          <a:cs typeface="Times New Roman" panose="02020603050405020304" pitchFamily="18" charset="0"/>
                        </a:rPr>
                        <a:t>€10,080/Year</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600" spc="-10" dirty="0">
                          <a:latin typeface="Times New Roman" panose="02020603050405020304" pitchFamily="18" charset="0"/>
                          <a:cs typeface="Times New Roman" panose="02020603050405020304" pitchFamily="18" charset="0"/>
                        </a:rPr>
                        <a:t>€35,280</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845208975"/>
                  </a:ext>
                </a:extLst>
              </a:tr>
              <a:tr h="865271">
                <a:tc>
                  <a:txBody>
                    <a:bodyPr/>
                    <a:lstStyle/>
                    <a:p>
                      <a:pPr marL="270510" algn="l">
                        <a:lnSpc>
                          <a:spcPct val="100000"/>
                        </a:lnSpc>
                        <a:spcBef>
                          <a:spcPts val="780"/>
                        </a:spcBef>
                      </a:pPr>
                      <a:r>
                        <a:rPr sz="1600" dirty="0">
                          <a:latin typeface="Times New Roman" panose="02020603050405020304" pitchFamily="18" charset="0"/>
                          <a:cs typeface="Times New Roman" panose="02020603050405020304" pitchFamily="18" charset="0"/>
                        </a:rPr>
                        <a:t>B.A.</a:t>
                      </a:r>
                      <a:r>
                        <a:rPr sz="1600" spc="5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Media</a:t>
                      </a:r>
                      <a:r>
                        <a:rPr sz="1600" spc="50"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Design</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chemeClr val="bg1"/>
                    </a:solidFill>
                  </a:tcPr>
                </a:tc>
                <a:tc>
                  <a:txBody>
                    <a:bodyPr/>
                    <a:lstStyle/>
                    <a:p>
                      <a:pPr marL="79375" algn="l">
                        <a:lnSpc>
                          <a:spcPct val="100000"/>
                        </a:lnSpc>
                        <a:spcBef>
                          <a:spcPts val="780"/>
                        </a:spcBef>
                      </a:pPr>
                      <a:r>
                        <a:rPr sz="1600" dirty="0">
                          <a:latin typeface="Times New Roman" panose="02020603050405020304" pitchFamily="18" charset="0"/>
                          <a:cs typeface="Times New Roman" panose="02020603050405020304" pitchFamily="18" charset="0"/>
                        </a:rPr>
                        <a:t>3.5</a:t>
                      </a:r>
                      <a:r>
                        <a:rPr sz="1600" spc="2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Years</a:t>
                      </a:r>
                      <a:r>
                        <a:rPr sz="1600" spc="3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a:t>
                      </a:r>
                      <a:r>
                        <a:rPr sz="1600" spc="7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7</a:t>
                      </a:r>
                      <a:r>
                        <a:rPr sz="1600" spc="2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Semesters</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chemeClr val="bg1"/>
                    </a:solidFill>
                  </a:tcPr>
                </a:tc>
                <a:tc>
                  <a:txBody>
                    <a:bodyPr/>
                    <a:lstStyle/>
                    <a:p>
                      <a:pPr marL="7620" algn="l">
                        <a:lnSpc>
                          <a:spcPct val="100000"/>
                        </a:lnSpc>
                        <a:spcBef>
                          <a:spcPts val="780"/>
                        </a:spcBef>
                      </a:pPr>
                      <a:r>
                        <a:rPr sz="1600" dirty="0">
                          <a:latin typeface="Times New Roman" panose="02020603050405020304" pitchFamily="18" charset="0"/>
                          <a:cs typeface="Times New Roman" panose="02020603050405020304" pitchFamily="18" charset="0"/>
                        </a:rPr>
                        <a:t>Oct</a:t>
                      </a:r>
                      <a:r>
                        <a:rPr sz="1600" spc="55" dirty="0">
                          <a:latin typeface="Times New Roman" panose="02020603050405020304" pitchFamily="18" charset="0"/>
                          <a:cs typeface="Times New Roman" panose="02020603050405020304" pitchFamily="18" charset="0"/>
                        </a:rPr>
                        <a:t> </a:t>
                      </a:r>
                      <a:r>
                        <a:rPr sz="1600" spc="-20" dirty="0">
                          <a:latin typeface="Times New Roman" panose="02020603050405020304" pitchFamily="18" charset="0"/>
                          <a:cs typeface="Times New Roman" panose="02020603050405020304" pitchFamily="18" charset="0"/>
                        </a:rPr>
                        <a:t>202</a:t>
                      </a:r>
                      <a:r>
                        <a:rPr lang="en-IN" sz="1600" spc="-20" dirty="0">
                          <a:latin typeface="Times New Roman" panose="02020603050405020304" pitchFamily="18" charset="0"/>
                          <a:cs typeface="Times New Roman" panose="02020603050405020304" pitchFamily="18" charset="0"/>
                        </a:rPr>
                        <a:t>4</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chemeClr val="bg1"/>
                    </a:solidFill>
                  </a:tcPr>
                </a:tc>
                <a:tc>
                  <a:txBody>
                    <a:bodyPr/>
                    <a:lstStyle/>
                    <a:p>
                      <a:pPr marL="9525" algn="l">
                        <a:lnSpc>
                          <a:spcPct val="100000"/>
                        </a:lnSpc>
                        <a:spcBef>
                          <a:spcPts val="60"/>
                        </a:spcBef>
                      </a:pPr>
                      <a:r>
                        <a:rPr lang="en-IN" sz="1600" dirty="0">
                          <a:latin typeface="Times New Roman" panose="02020603050405020304" pitchFamily="18" charset="0"/>
                          <a:cs typeface="Times New Roman" panose="02020603050405020304" pitchFamily="18" charset="0"/>
                        </a:rPr>
                        <a:t>High School Certificate (50%)</a:t>
                      </a:r>
                      <a:r>
                        <a:rPr sz="1600" spc="-10" dirty="0">
                          <a:latin typeface="Times New Roman" panose="02020603050405020304" pitchFamily="18" charset="0"/>
                          <a:cs typeface="Times New Roman" panose="02020603050405020304" pitchFamily="18" charset="0"/>
                        </a:rPr>
                        <a:t>,</a:t>
                      </a:r>
                      <a:endParaRPr sz="1600" dirty="0">
                        <a:latin typeface="Times New Roman" panose="02020603050405020304" pitchFamily="18" charset="0"/>
                        <a:cs typeface="Times New Roman" panose="02020603050405020304" pitchFamily="18" charset="0"/>
                      </a:endParaRPr>
                    </a:p>
                    <a:p>
                      <a:pPr marL="1905" algn="l">
                        <a:lnSpc>
                          <a:spcPct val="100000"/>
                        </a:lnSpc>
                        <a:spcBef>
                          <a:spcPts val="185"/>
                        </a:spcBef>
                      </a:pPr>
                      <a:r>
                        <a:rPr sz="1600" dirty="0">
                          <a:latin typeface="Times New Roman" panose="02020603050405020304" pitchFamily="18" charset="0"/>
                          <a:cs typeface="Times New Roman" panose="02020603050405020304" pitchFamily="18" charset="0"/>
                        </a:rPr>
                        <a:t>Portfolio</a:t>
                      </a:r>
                      <a:r>
                        <a:rPr sz="1600" spc="6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(Min.</a:t>
                      </a:r>
                      <a:r>
                        <a:rPr sz="1600" spc="6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3</a:t>
                      </a:r>
                      <a:r>
                        <a:rPr sz="1600" spc="2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Samples)</a:t>
                      </a:r>
                      <a:endParaRPr sz="16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chemeClr val="bg1"/>
                    </a:solidFill>
                  </a:tcPr>
                </a:tc>
                <a:tc>
                  <a:txBody>
                    <a:bodyPr/>
                    <a:lstStyle/>
                    <a:p>
                      <a:pPr algn="l">
                        <a:lnSpc>
                          <a:spcPct val="100000"/>
                        </a:lnSpc>
                        <a:spcBef>
                          <a:spcPts val="780"/>
                        </a:spcBef>
                      </a:pPr>
                      <a:r>
                        <a:rPr sz="1600" dirty="0">
                          <a:latin typeface="Times New Roman" panose="02020603050405020304" pitchFamily="18" charset="0"/>
                          <a:cs typeface="Times New Roman" panose="02020603050405020304" pitchFamily="18" charset="0"/>
                        </a:rPr>
                        <a:t>IELTS</a:t>
                      </a:r>
                      <a:r>
                        <a:rPr sz="1600" spc="30" dirty="0">
                          <a:latin typeface="Times New Roman" panose="02020603050405020304" pitchFamily="18" charset="0"/>
                          <a:cs typeface="Times New Roman" panose="02020603050405020304" pitchFamily="18" charset="0"/>
                        </a:rPr>
                        <a:t> </a:t>
                      </a:r>
                      <a:r>
                        <a:rPr sz="1600" spc="-25" dirty="0">
                          <a:latin typeface="Times New Roman" panose="02020603050405020304" pitchFamily="18" charset="0"/>
                          <a:cs typeface="Times New Roman" panose="02020603050405020304" pitchFamily="18" charset="0"/>
                        </a:rPr>
                        <a:t>6.0</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chemeClr val="bg1"/>
                    </a:solidFill>
                  </a:tcPr>
                </a:tc>
                <a:tc>
                  <a:txBody>
                    <a:bodyPr/>
                    <a:lstStyle/>
                    <a:p>
                      <a:pPr marL="8890" algn="l">
                        <a:lnSpc>
                          <a:spcPct val="100000"/>
                        </a:lnSpc>
                        <a:spcBef>
                          <a:spcPts val="780"/>
                        </a:spcBef>
                      </a:pPr>
                      <a:r>
                        <a:rPr sz="1600" spc="-10" dirty="0">
                          <a:latin typeface="Times New Roman" panose="02020603050405020304" pitchFamily="18" charset="0"/>
                          <a:cs typeface="Times New Roman" panose="02020603050405020304" pitchFamily="18" charset="0"/>
                        </a:rPr>
                        <a:t>€12,600</a:t>
                      </a:r>
                      <a:r>
                        <a:rPr lang="en-IN" sz="1600" spc="-10" dirty="0">
                          <a:latin typeface="Times New Roman" panose="02020603050405020304" pitchFamily="18" charset="0"/>
                          <a:cs typeface="Times New Roman" panose="02020603050405020304" pitchFamily="18" charset="0"/>
                        </a:rPr>
                        <a:t>,</a:t>
                      </a:r>
                    </a:p>
                    <a:p>
                      <a:pPr marL="8890" algn="l">
                        <a:lnSpc>
                          <a:spcPct val="100000"/>
                        </a:lnSpc>
                        <a:spcBef>
                          <a:spcPts val="780"/>
                        </a:spcBef>
                      </a:pPr>
                      <a:r>
                        <a:rPr sz="1600" spc="-10" dirty="0">
                          <a:latin typeface="Times New Roman" panose="02020603050405020304" pitchFamily="18" charset="0"/>
                          <a:cs typeface="Times New Roman" panose="02020603050405020304" pitchFamily="18" charset="0"/>
                        </a:rPr>
                        <a:t>Year</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chemeClr val="bg1"/>
                    </a:solidFill>
                  </a:tcPr>
                </a:tc>
                <a:tc>
                  <a:txBody>
                    <a:bodyPr/>
                    <a:lstStyle/>
                    <a:p>
                      <a:pPr algn="l">
                        <a:lnSpc>
                          <a:spcPct val="100000"/>
                        </a:lnSpc>
                        <a:spcBef>
                          <a:spcPts val="780"/>
                        </a:spcBef>
                      </a:pPr>
                      <a:r>
                        <a:rPr sz="1600" dirty="0">
                          <a:latin typeface="Times New Roman" panose="02020603050405020304" pitchFamily="18" charset="0"/>
                          <a:cs typeface="Times New Roman" panose="02020603050405020304" pitchFamily="18" charset="0"/>
                        </a:rPr>
                        <a:t>20%</a:t>
                      </a:r>
                      <a:r>
                        <a:rPr sz="1600" spc="6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for</a:t>
                      </a:r>
                      <a:r>
                        <a:rPr sz="1600" spc="3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all</a:t>
                      </a:r>
                      <a:r>
                        <a:rPr sz="1600" spc="4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years</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chemeClr val="bg1"/>
                    </a:solidFill>
                  </a:tcPr>
                </a:tc>
                <a:tc>
                  <a:txBody>
                    <a:bodyPr/>
                    <a:lstStyle/>
                    <a:p>
                      <a:pPr algn="l">
                        <a:lnSpc>
                          <a:spcPct val="100000"/>
                        </a:lnSpc>
                        <a:spcBef>
                          <a:spcPts val="780"/>
                        </a:spcBef>
                      </a:pPr>
                      <a:r>
                        <a:rPr sz="1600" spc="-10" dirty="0">
                          <a:latin typeface="Times New Roman" panose="02020603050405020304" pitchFamily="18" charset="0"/>
                          <a:cs typeface="Times New Roman" panose="02020603050405020304" pitchFamily="18" charset="0"/>
                        </a:rPr>
                        <a:t>€10,080/Year</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chemeClr val="bg1"/>
                    </a:solidFill>
                  </a:tcPr>
                </a:tc>
                <a:tc>
                  <a:txBody>
                    <a:bodyPr/>
                    <a:lstStyle/>
                    <a:p>
                      <a:pPr algn="l">
                        <a:lnSpc>
                          <a:spcPct val="100000"/>
                        </a:lnSpc>
                        <a:spcBef>
                          <a:spcPts val="780"/>
                        </a:spcBef>
                      </a:pPr>
                      <a:r>
                        <a:rPr sz="1600" spc="-10" dirty="0">
                          <a:latin typeface="Times New Roman" panose="02020603050405020304" pitchFamily="18" charset="0"/>
                          <a:cs typeface="Times New Roman" panose="02020603050405020304" pitchFamily="18" charset="0"/>
                        </a:rPr>
                        <a:t>€35,280</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04118246"/>
                  </a:ext>
                </a:extLst>
              </a:tr>
              <a:tr h="865271">
                <a:tc>
                  <a:txBody>
                    <a:bodyPr/>
                    <a:lstStyle/>
                    <a:p>
                      <a:pPr marL="300990" algn="l">
                        <a:lnSpc>
                          <a:spcPct val="100000"/>
                        </a:lnSpc>
                        <a:spcBef>
                          <a:spcPts val="785"/>
                        </a:spcBef>
                      </a:pPr>
                      <a:r>
                        <a:rPr sz="1600" dirty="0">
                          <a:latin typeface="Times New Roman" panose="02020603050405020304" pitchFamily="18" charset="0"/>
                          <a:cs typeface="Times New Roman" panose="02020603050405020304" pitchFamily="18" charset="0"/>
                        </a:rPr>
                        <a:t>BSc</a:t>
                      </a:r>
                      <a:r>
                        <a:rPr sz="1600" spc="5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Game</a:t>
                      </a:r>
                      <a:r>
                        <a:rPr sz="1600" spc="40"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Design</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79375" algn="l">
                        <a:lnSpc>
                          <a:spcPct val="100000"/>
                        </a:lnSpc>
                        <a:spcBef>
                          <a:spcPts val="785"/>
                        </a:spcBef>
                      </a:pPr>
                      <a:r>
                        <a:rPr sz="1600" dirty="0">
                          <a:latin typeface="Times New Roman" panose="02020603050405020304" pitchFamily="18" charset="0"/>
                          <a:cs typeface="Times New Roman" panose="02020603050405020304" pitchFamily="18" charset="0"/>
                        </a:rPr>
                        <a:t>3.5</a:t>
                      </a:r>
                      <a:r>
                        <a:rPr sz="1600" spc="2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Years</a:t>
                      </a:r>
                      <a:r>
                        <a:rPr sz="1600" spc="3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a:t>
                      </a:r>
                      <a:r>
                        <a:rPr sz="1600" spc="7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7</a:t>
                      </a:r>
                      <a:r>
                        <a:rPr sz="1600" spc="2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Semesters</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7620" algn="l">
                        <a:lnSpc>
                          <a:spcPct val="100000"/>
                        </a:lnSpc>
                        <a:spcBef>
                          <a:spcPts val="785"/>
                        </a:spcBef>
                      </a:pPr>
                      <a:r>
                        <a:rPr sz="1600" dirty="0">
                          <a:latin typeface="Times New Roman" panose="02020603050405020304" pitchFamily="18" charset="0"/>
                          <a:cs typeface="Times New Roman" panose="02020603050405020304" pitchFamily="18" charset="0"/>
                        </a:rPr>
                        <a:t>Oct</a:t>
                      </a:r>
                      <a:r>
                        <a:rPr sz="1600" spc="55" dirty="0">
                          <a:latin typeface="Times New Roman" panose="02020603050405020304" pitchFamily="18" charset="0"/>
                          <a:cs typeface="Times New Roman" panose="02020603050405020304" pitchFamily="18" charset="0"/>
                        </a:rPr>
                        <a:t> </a:t>
                      </a:r>
                      <a:r>
                        <a:rPr sz="1600" spc="-20" dirty="0">
                          <a:latin typeface="Times New Roman" panose="02020603050405020304" pitchFamily="18" charset="0"/>
                          <a:cs typeface="Times New Roman" panose="02020603050405020304" pitchFamily="18" charset="0"/>
                        </a:rPr>
                        <a:t>202</a:t>
                      </a:r>
                      <a:r>
                        <a:rPr lang="en-IN" sz="1600" spc="-20" dirty="0">
                          <a:latin typeface="Times New Roman" panose="02020603050405020304" pitchFamily="18" charset="0"/>
                          <a:cs typeface="Times New Roman" panose="02020603050405020304" pitchFamily="18" charset="0"/>
                        </a:rPr>
                        <a:t>4</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9525" algn="l">
                        <a:lnSpc>
                          <a:spcPct val="100000"/>
                        </a:lnSpc>
                        <a:spcBef>
                          <a:spcPts val="60"/>
                        </a:spcBef>
                      </a:pPr>
                      <a:r>
                        <a:rPr lang="en-IN" sz="1600" dirty="0">
                          <a:latin typeface="Times New Roman" panose="02020603050405020304" pitchFamily="18" charset="0"/>
                          <a:cs typeface="Times New Roman" panose="02020603050405020304" pitchFamily="18" charset="0"/>
                        </a:rPr>
                        <a:t>High School Certificate (50%)</a:t>
                      </a:r>
                      <a:r>
                        <a:rPr sz="1600" spc="-10" dirty="0">
                          <a:latin typeface="Times New Roman" panose="02020603050405020304" pitchFamily="18" charset="0"/>
                          <a:cs typeface="Times New Roman" panose="02020603050405020304" pitchFamily="18" charset="0"/>
                        </a:rPr>
                        <a:t>,</a:t>
                      </a:r>
                      <a:endParaRPr sz="1600" dirty="0">
                        <a:latin typeface="Times New Roman" panose="02020603050405020304" pitchFamily="18" charset="0"/>
                        <a:cs typeface="Times New Roman" panose="02020603050405020304" pitchFamily="18" charset="0"/>
                      </a:endParaRPr>
                    </a:p>
                    <a:p>
                      <a:pPr marL="1270" algn="l">
                        <a:lnSpc>
                          <a:spcPct val="100000"/>
                        </a:lnSpc>
                        <a:spcBef>
                          <a:spcPts val="185"/>
                        </a:spcBef>
                      </a:pPr>
                      <a:r>
                        <a:rPr sz="1600" dirty="0">
                          <a:latin typeface="Times New Roman" panose="02020603050405020304" pitchFamily="18" charset="0"/>
                          <a:cs typeface="Times New Roman" panose="02020603050405020304" pitchFamily="18" charset="0"/>
                        </a:rPr>
                        <a:t>Motivation</a:t>
                      </a:r>
                      <a:r>
                        <a:rPr sz="1600" spc="4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Letter</a:t>
                      </a:r>
                      <a:r>
                        <a:rPr sz="1600" spc="6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(1</a:t>
                      </a:r>
                      <a:r>
                        <a:rPr sz="1600" spc="70" dirty="0">
                          <a:latin typeface="Times New Roman" panose="02020603050405020304" pitchFamily="18" charset="0"/>
                          <a:cs typeface="Times New Roman" panose="02020603050405020304" pitchFamily="18" charset="0"/>
                        </a:rPr>
                        <a:t> </a:t>
                      </a:r>
                      <a:r>
                        <a:rPr sz="1600" spc="-20" dirty="0">
                          <a:latin typeface="Times New Roman" panose="02020603050405020304" pitchFamily="18" charset="0"/>
                          <a:cs typeface="Times New Roman" panose="02020603050405020304" pitchFamily="18" charset="0"/>
                        </a:rPr>
                        <a:t>Page)</a:t>
                      </a:r>
                      <a:endParaRPr sz="16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600" dirty="0">
                          <a:latin typeface="Times New Roman" panose="02020603050405020304" pitchFamily="18" charset="0"/>
                          <a:cs typeface="Times New Roman" panose="02020603050405020304" pitchFamily="18" charset="0"/>
                        </a:rPr>
                        <a:t>IELTS</a:t>
                      </a:r>
                      <a:r>
                        <a:rPr sz="1600" spc="30" dirty="0">
                          <a:latin typeface="Times New Roman" panose="02020603050405020304" pitchFamily="18" charset="0"/>
                          <a:cs typeface="Times New Roman" panose="02020603050405020304" pitchFamily="18" charset="0"/>
                        </a:rPr>
                        <a:t> </a:t>
                      </a:r>
                      <a:r>
                        <a:rPr sz="1600" spc="-25" dirty="0">
                          <a:latin typeface="Times New Roman" panose="02020603050405020304" pitchFamily="18" charset="0"/>
                          <a:cs typeface="Times New Roman" panose="02020603050405020304" pitchFamily="18" charset="0"/>
                        </a:rPr>
                        <a:t>6.0</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8890" algn="l">
                        <a:lnSpc>
                          <a:spcPct val="100000"/>
                        </a:lnSpc>
                        <a:spcBef>
                          <a:spcPts val="785"/>
                        </a:spcBef>
                      </a:pPr>
                      <a:r>
                        <a:rPr sz="1600" spc="-10" dirty="0">
                          <a:latin typeface="Times New Roman" panose="02020603050405020304" pitchFamily="18" charset="0"/>
                          <a:cs typeface="Times New Roman" panose="02020603050405020304" pitchFamily="18" charset="0"/>
                        </a:rPr>
                        <a:t>€12,600</a:t>
                      </a:r>
                      <a:r>
                        <a:rPr lang="en-IN" sz="1600" spc="-10" dirty="0">
                          <a:latin typeface="Times New Roman" panose="02020603050405020304" pitchFamily="18" charset="0"/>
                          <a:cs typeface="Times New Roman" panose="02020603050405020304" pitchFamily="18" charset="0"/>
                        </a:rPr>
                        <a:t>,</a:t>
                      </a:r>
                    </a:p>
                    <a:p>
                      <a:pPr marL="8890" algn="l">
                        <a:lnSpc>
                          <a:spcPct val="100000"/>
                        </a:lnSpc>
                        <a:spcBef>
                          <a:spcPts val="785"/>
                        </a:spcBef>
                      </a:pPr>
                      <a:r>
                        <a:rPr sz="1600" spc="-10" dirty="0">
                          <a:latin typeface="Times New Roman" panose="02020603050405020304" pitchFamily="18" charset="0"/>
                          <a:cs typeface="Times New Roman" panose="02020603050405020304" pitchFamily="18" charset="0"/>
                        </a:rPr>
                        <a:t>Year</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600" dirty="0">
                          <a:latin typeface="Times New Roman" panose="02020603050405020304" pitchFamily="18" charset="0"/>
                          <a:cs typeface="Times New Roman" panose="02020603050405020304" pitchFamily="18" charset="0"/>
                        </a:rPr>
                        <a:t>20%</a:t>
                      </a:r>
                      <a:r>
                        <a:rPr sz="1600" spc="6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for</a:t>
                      </a:r>
                      <a:r>
                        <a:rPr sz="1600" spc="3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all</a:t>
                      </a:r>
                      <a:r>
                        <a:rPr sz="1600" spc="4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years</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600" spc="-10" dirty="0">
                          <a:latin typeface="Times New Roman" panose="02020603050405020304" pitchFamily="18" charset="0"/>
                          <a:cs typeface="Times New Roman" panose="02020603050405020304" pitchFamily="18" charset="0"/>
                        </a:rPr>
                        <a:t>€10,080/Year</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600" spc="-10" dirty="0">
                          <a:latin typeface="Times New Roman" panose="02020603050405020304" pitchFamily="18" charset="0"/>
                          <a:cs typeface="Times New Roman" panose="02020603050405020304" pitchFamily="18" charset="0"/>
                        </a:rPr>
                        <a:t>€35,280</a:t>
                      </a:r>
                      <a:endParaRPr sz="16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24930377"/>
                  </a:ext>
                </a:extLst>
              </a:tr>
              <a:tr h="865271">
                <a:tc>
                  <a:txBody>
                    <a:bodyPr/>
                    <a:lstStyle/>
                    <a:p>
                      <a:pPr marL="273050" marR="35560" indent="0" algn="l">
                        <a:lnSpc>
                          <a:spcPct val="100000"/>
                        </a:lnSpc>
                        <a:spcBef>
                          <a:spcPts val="780"/>
                        </a:spcBef>
                      </a:pPr>
                      <a:r>
                        <a:rPr lang="en-IN" sz="160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B.A.</a:t>
                      </a:r>
                      <a:r>
                        <a:rPr sz="1600" spc="9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Fashion</a:t>
                      </a:r>
                      <a:r>
                        <a:rPr sz="1600" spc="30" dirty="0">
                          <a:latin typeface="Times New Roman" panose="02020603050405020304" pitchFamily="18" charset="0"/>
                          <a:cs typeface="Times New Roman" panose="02020603050405020304" pitchFamily="18" charset="0"/>
                        </a:rPr>
                        <a:t> </a:t>
                      </a:r>
                      <a:r>
                        <a:rPr lang="en-IN" sz="1600" spc="30"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Management</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79375" algn="l">
                        <a:lnSpc>
                          <a:spcPct val="100000"/>
                        </a:lnSpc>
                        <a:spcBef>
                          <a:spcPts val="780"/>
                        </a:spcBef>
                      </a:pPr>
                      <a:r>
                        <a:rPr sz="1600" dirty="0">
                          <a:latin typeface="Times New Roman" panose="02020603050405020304" pitchFamily="18" charset="0"/>
                          <a:cs typeface="Times New Roman" panose="02020603050405020304" pitchFamily="18" charset="0"/>
                        </a:rPr>
                        <a:t>3.5</a:t>
                      </a:r>
                      <a:r>
                        <a:rPr sz="1600" spc="2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Years</a:t>
                      </a:r>
                      <a:r>
                        <a:rPr sz="1600" spc="3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a:t>
                      </a:r>
                      <a:r>
                        <a:rPr sz="1600" spc="7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7</a:t>
                      </a:r>
                      <a:r>
                        <a:rPr sz="1600" spc="2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Semesters</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7620" algn="l">
                        <a:lnSpc>
                          <a:spcPct val="100000"/>
                        </a:lnSpc>
                        <a:spcBef>
                          <a:spcPts val="780"/>
                        </a:spcBef>
                      </a:pPr>
                      <a:r>
                        <a:rPr sz="1600" dirty="0">
                          <a:latin typeface="Times New Roman" panose="02020603050405020304" pitchFamily="18" charset="0"/>
                          <a:cs typeface="Times New Roman" panose="02020603050405020304" pitchFamily="18" charset="0"/>
                        </a:rPr>
                        <a:t>Oct</a:t>
                      </a:r>
                      <a:r>
                        <a:rPr sz="1600" spc="55" dirty="0">
                          <a:latin typeface="Times New Roman" panose="02020603050405020304" pitchFamily="18" charset="0"/>
                          <a:cs typeface="Times New Roman" panose="02020603050405020304" pitchFamily="18" charset="0"/>
                        </a:rPr>
                        <a:t> </a:t>
                      </a:r>
                      <a:r>
                        <a:rPr sz="1600" spc="-20" dirty="0">
                          <a:latin typeface="Times New Roman" panose="02020603050405020304" pitchFamily="18" charset="0"/>
                          <a:cs typeface="Times New Roman" panose="02020603050405020304" pitchFamily="18" charset="0"/>
                        </a:rPr>
                        <a:t>202</a:t>
                      </a:r>
                      <a:r>
                        <a:rPr lang="en-IN" sz="1600" spc="-20" dirty="0">
                          <a:latin typeface="Times New Roman" panose="02020603050405020304" pitchFamily="18" charset="0"/>
                          <a:cs typeface="Times New Roman" panose="02020603050405020304" pitchFamily="18" charset="0"/>
                        </a:rPr>
                        <a:t>4</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9525" algn="l">
                        <a:lnSpc>
                          <a:spcPct val="100000"/>
                        </a:lnSpc>
                        <a:spcBef>
                          <a:spcPts val="60"/>
                        </a:spcBef>
                      </a:pPr>
                      <a:r>
                        <a:rPr lang="en-IN" sz="1600" dirty="0">
                          <a:latin typeface="Times New Roman" panose="02020603050405020304" pitchFamily="18" charset="0"/>
                          <a:cs typeface="Times New Roman" panose="02020603050405020304" pitchFamily="18" charset="0"/>
                        </a:rPr>
                        <a:t>High School Certificate (50%)</a:t>
                      </a:r>
                      <a:r>
                        <a:rPr sz="1600" spc="-10" dirty="0">
                          <a:latin typeface="Times New Roman" panose="02020603050405020304" pitchFamily="18" charset="0"/>
                          <a:cs typeface="Times New Roman" panose="02020603050405020304" pitchFamily="18" charset="0"/>
                        </a:rPr>
                        <a:t>,</a:t>
                      </a:r>
                      <a:endParaRPr sz="1600" dirty="0">
                        <a:latin typeface="Times New Roman" panose="02020603050405020304" pitchFamily="18" charset="0"/>
                        <a:cs typeface="Times New Roman" panose="02020603050405020304" pitchFamily="18" charset="0"/>
                      </a:endParaRPr>
                    </a:p>
                    <a:p>
                      <a:pPr marL="1270" algn="l">
                        <a:lnSpc>
                          <a:spcPct val="100000"/>
                        </a:lnSpc>
                        <a:spcBef>
                          <a:spcPts val="185"/>
                        </a:spcBef>
                      </a:pPr>
                      <a:r>
                        <a:rPr sz="1600" dirty="0">
                          <a:latin typeface="Times New Roman" panose="02020603050405020304" pitchFamily="18" charset="0"/>
                          <a:cs typeface="Times New Roman" panose="02020603050405020304" pitchFamily="18" charset="0"/>
                        </a:rPr>
                        <a:t>Motivation</a:t>
                      </a:r>
                      <a:r>
                        <a:rPr sz="1600" spc="4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Letter</a:t>
                      </a:r>
                      <a:r>
                        <a:rPr sz="1600" spc="6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(1</a:t>
                      </a:r>
                      <a:r>
                        <a:rPr sz="1600" spc="70" dirty="0">
                          <a:latin typeface="Times New Roman" panose="02020603050405020304" pitchFamily="18" charset="0"/>
                          <a:cs typeface="Times New Roman" panose="02020603050405020304" pitchFamily="18" charset="0"/>
                        </a:rPr>
                        <a:t> </a:t>
                      </a:r>
                      <a:r>
                        <a:rPr sz="1600" spc="-20" dirty="0">
                          <a:latin typeface="Times New Roman" panose="02020603050405020304" pitchFamily="18" charset="0"/>
                          <a:cs typeface="Times New Roman" panose="02020603050405020304" pitchFamily="18" charset="0"/>
                        </a:rPr>
                        <a:t>Page)</a:t>
                      </a:r>
                      <a:endParaRPr sz="16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algn="l">
                        <a:lnSpc>
                          <a:spcPct val="100000"/>
                        </a:lnSpc>
                        <a:spcBef>
                          <a:spcPts val="780"/>
                        </a:spcBef>
                      </a:pPr>
                      <a:r>
                        <a:rPr sz="1600" dirty="0">
                          <a:latin typeface="Times New Roman" panose="02020603050405020304" pitchFamily="18" charset="0"/>
                          <a:cs typeface="Times New Roman" panose="02020603050405020304" pitchFamily="18" charset="0"/>
                        </a:rPr>
                        <a:t>IELTS</a:t>
                      </a:r>
                      <a:r>
                        <a:rPr sz="1600" spc="30" dirty="0">
                          <a:latin typeface="Times New Roman" panose="02020603050405020304" pitchFamily="18" charset="0"/>
                          <a:cs typeface="Times New Roman" panose="02020603050405020304" pitchFamily="18" charset="0"/>
                        </a:rPr>
                        <a:t> </a:t>
                      </a:r>
                      <a:r>
                        <a:rPr sz="1600" spc="-25" dirty="0">
                          <a:latin typeface="Times New Roman" panose="02020603050405020304" pitchFamily="18" charset="0"/>
                          <a:cs typeface="Times New Roman" panose="02020603050405020304" pitchFamily="18" charset="0"/>
                        </a:rPr>
                        <a:t>6.0</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8890" algn="l">
                        <a:lnSpc>
                          <a:spcPct val="100000"/>
                        </a:lnSpc>
                        <a:spcBef>
                          <a:spcPts val="780"/>
                        </a:spcBef>
                      </a:pPr>
                      <a:r>
                        <a:rPr sz="1600" spc="-10" dirty="0">
                          <a:latin typeface="Times New Roman" panose="02020603050405020304" pitchFamily="18" charset="0"/>
                          <a:cs typeface="Times New Roman" panose="02020603050405020304" pitchFamily="18" charset="0"/>
                        </a:rPr>
                        <a:t>€12,600</a:t>
                      </a:r>
                      <a:r>
                        <a:rPr lang="en-IN" sz="1600" spc="-10" dirty="0">
                          <a:latin typeface="Times New Roman" panose="02020603050405020304" pitchFamily="18" charset="0"/>
                          <a:cs typeface="Times New Roman" panose="02020603050405020304" pitchFamily="18" charset="0"/>
                        </a:rPr>
                        <a:t>,</a:t>
                      </a:r>
                    </a:p>
                    <a:p>
                      <a:pPr marL="8890" algn="l">
                        <a:lnSpc>
                          <a:spcPct val="100000"/>
                        </a:lnSpc>
                        <a:spcBef>
                          <a:spcPts val="780"/>
                        </a:spcBef>
                      </a:pPr>
                      <a:r>
                        <a:rPr sz="1600" spc="-10" dirty="0">
                          <a:latin typeface="Times New Roman" panose="02020603050405020304" pitchFamily="18" charset="0"/>
                          <a:cs typeface="Times New Roman" panose="02020603050405020304" pitchFamily="18" charset="0"/>
                        </a:rPr>
                        <a:t>Year</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algn="l">
                        <a:lnSpc>
                          <a:spcPct val="100000"/>
                        </a:lnSpc>
                        <a:spcBef>
                          <a:spcPts val="780"/>
                        </a:spcBef>
                      </a:pPr>
                      <a:r>
                        <a:rPr sz="1600" dirty="0">
                          <a:latin typeface="Times New Roman" panose="02020603050405020304" pitchFamily="18" charset="0"/>
                          <a:cs typeface="Times New Roman" panose="02020603050405020304" pitchFamily="18" charset="0"/>
                        </a:rPr>
                        <a:t>20%</a:t>
                      </a:r>
                      <a:r>
                        <a:rPr sz="1600" spc="6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for</a:t>
                      </a:r>
                      <a:r>
                        <a:rPr sz="1600" spc="3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all</a:t>
                      </a:r>
                      <a:r>
                        <a:rPr sz="1600" spc="4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years</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algn="l">
                        <a:lnSpc>
                          <a:spcPct val="100000"/>
                        </a:lnSpc>
                        <a:spcBef>
                          <a:spcPts val="780"/>
                        </a:spcBef>
                      </a:pPr>
                      <a:r>
                        <a:rPr sz="1600" spc="-10" dirty="0">
                          <a:latin typeface="Times New Roman" panose="02020603050405020304" pitchFamily="18" charset="0"/>
                          <a:cs typeface="Times New Roman" panose="02020603050405020304" pitchFamily="18" charset="0"/>
                        </a:rPr>
                        <a:t>€10,080/Year</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algn="l">
                        <a:lnSpc>
                          <a:spcPct val="100000"/>
                        </a:lnSpc>
                        <a:spcBef>
                          <a:spcPts val="780"/>
                        </a:spcBef>
                      </a:pPr>
                      <a:r>
                        <a:rPr sz="1600" spc="-10" dirty="0">
                          <a:latin typeface="Times New Roman" panose="02020603050405020304" pitchFamily="18" charset="0"/>
                          <a:cs typeface="Times New Roman" panose="02020603050405020304" pitchFamily="18" charset="0"/>
                        </a:rPr>
                        <a:t>€35,280</a:t>
                      </a:r>
                      <a:endParaRPr sz="16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59238674"/>
                  </a:ext>
                </a:extLst>
              </a:tr>
            </a:tbl>
          </a:graphicData>
        </a:graphic>
      </p:graphicFrame>
    </p:spTree>
    <p:extLst>
      <p:ext uri="{BB962C8B-B14F-4D97-AF65-F5344CB8AC3E}">
        <p14:creationId xmlns:p14="http://schemas.microsoft.com/office/powerpoint/2010/main" val="3175494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EA90D6B-E4D6-E9CE-693D-FA046092C25A}"/>
              </a:ext>
            </a:extLst>
          </p:cNvPr>
          <p:cNvGraphicFramePr>
            <a:graphicFrameLocks noGrp="1"/>
          </p:cNvGraphicFramePr>
          <p:nvPr>
            <p:extLst>
              <p:ext uri="{D42A27DB-BD31-4B8C-83A1-F6EECF244321}">
                <p14:modId xmlns:p14="http://schemas.microsoft.com/office/powerpoint/2010/main" val="3131648036"/>
              </p:ext>
            </p:extLst>
          </p:nvPr>
        </p:nvGraphicFramePr>
        <p:xfrm>
          <a:off x="527945" y="1738983"/>
          <a:ext cx="11166069" cy="4431050"/>
        </p:xfrm>
        <a:graphic>
          <a:graphicData uri="http://schemas.openxmlformats.org/drawingml/2006/table">
            <a:tbl>
              <a:tblPr firstRow="1" bandRow="1">
                <a:tableStyleId>{2D5ABB26-0587-4C30-8999-92F81FD0307C}</a:tableStyleId>
              </a:tblPr>
              <a:tblGrid>
                <a:gridCol w="1281400">
                  <a:extLst>
                    <a:ext uri="{9D8B030D-6E8A-4147-A177-3AD203B41FA5}">
                      <a16:colId xmlns:a16="http://schemas.microsoft.com/office/drawing/2014/main" val="1726847552"/>
                    </a:ext>
                  </a:extLst>
                </a:gridCol>
                <a:gridCol w="1177046">
                  <a:extLst>
                    <a:ext uri="{9D8B030D-6E8A-4147-A177-3AD203B41FA5}">
                      <a16:colId xmlns:a16="http://schemas.microsoft.com/office/drawing/2014/main" val="3100515043"/>
                    </a:ext>
                  </a:extLst>
                </a:gridCol>
                <a:gridCol w="1138137">
                  <a:extLst>
                    <a:ext uri="{9D8B030D-6E8A-4147-A177-3AD203B41FA5}">
                      <a16:colId xmlns:a16="http://schemas.microsoft.com/office/drawing/2014/main" val="2204377856"/>
                    </a:ext>
                  </a:extLst>
                </a:gridCol>
                <a:gridCol w="1556425">
                  <a:extLst>
                    <a:ext uri="{9D8B030D-6E8A-4147-A177-3AD203B41FA5}">
                      <a16:colId xmlns:a16="http://schemas.microsoft.com/office/drawing/2014/main" val="4044476752"/>
                    </a:ext>
                  </a:extLst>
                </a:gridCol>
                <a:gridCol w="1157592">
                  <a:extLst>
                    <a:ext uri="{9D8B030D-6E8A-4147-A177-3AD203B41FA5}">
                      <a16:colId xmlns:a16="http://schemas.microsoft.com/office/drawing/2014/main" val="2655512804"/>
                    </a:ext>
                  </a:extLst>
                </a:gridCol>
                <a:gridCol w="1118681">
                  <a:extLst>
                    <a:ext uri="{9D8B030D-6E8A-4147-A177-3AD203B41FA5}">
                      <a16:colId xmlns:a16="http://schemas.microsoft.com/office/drawing/2014/main" val="3247411692"/>
                    </a:ext>
                  </a:extLst>
                </a:gridCol>
                <a:gridCol w="1478604">
                  <a:extLst>
                    <a:ext uri="{9D8B030D-6E8A-4147-A177-3AD203B41FA5}">
                      <a16:colId xmlns:a16="http://schemas.microsoft.com/office/drawing/2014/main" val="168744800"/>
                    </a:ext>
                  </a:extLst>
                </a:gridCol>
                <a:gridCol w="1409366">
                  <a:extLst>
                    <a:ext uri="{9D8B030D-6E8A-4147-A177-3AD203B41FA5}">
                      <a16:colId xmlns:a16="http://schemas.microsoft.com/office/drawing/2014/main" val="869978754"/>
                    </a:ext>
                  </a:extLst>
                </a:gridCol>
                <a:gridCol w="848818">
                  <a:extLst>
                    <a:ext uri="{9D8B030D-6E8A-4147-A177-3AD203B41FA5}">
                      <a16:colId xmlns:a16="http://schemas.microsoft.com/office/drawing/2014/main" val="36966947"/>
                    </a:ext>
                  </a:extLst>
                </a:gridCol>
              </a:tblGrid>
              <a:tr h="858049">
                <a:tc>
                  <a:txBody>
                    <a:bodyPr/>
                    <a:lstStyle/>
                    <a:p>
                      <a:pPr marL="87313" marR="73660" indent="0" algn="l">
                        <a:lnSpc>
                          <a:spcPct val="100000"/>
                        </a:lnSpc>
                        <a:spcBef>
                          <a:spcPts val="785"/>
                        </a:spcBef>
                      </a:pPr>
                      <a:r>
                        <a:rPr sz="1400" dirty="0">
                          <a:latin typeface="Times New Roman" panose="02020603050405020304" pitchFamily="18" charset="0"/>
                          <a:cs typeface="Times New Roman" panose="02020603050405020304" pitchFamily="18" charset="0"/>
                        </a:rPr>
                        <a:t>B.A.</a:t>
                      </a:r>
                      <a:r>
                        <a:rPr sz="1400" spc="5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Media</a:t>
                      </a:r>
                      <a:r>
                        <a:rPr sz="1400" spc="50"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Management</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cap="flat" cmpd="sng" algn="ctr">
                      <a:noFill/>
                      <a:prstDash val="solid"/>
                      <a:round/>
                      <a:headEnd type="none" w="med" len="med"/>
                      <a:tailEnd type="none" w="med" len="me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79375" algn="l">
                        <a:lnSpc>
                          <a:spcPct val="100000"/>
                        </a:lnSpc>
                        <a:spcBef>
                          <a:spcPts val="785"/>
                        </a:spcBef>
                      </a:pPr>
                      <a:r>
                        <a:rPr sz="1400" dirty="0">
                          <a:latin typeface="Times New Roman" panose="02020603050405020304" pitchFamily="18" charset="0"/>
                          <a:cs typeface="Times New Roman" panose="02020603050405020304" pitchFamily="18" charset="0"/>
                        </a:rPr>
                        <a:t>3.5</a:t>
                      </a:r>
                      <a:r>
                        <a:rPr sz="1400" spc="2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Years</a:t>
                      </a:r>
                      <a:r>
                        <a:rPr sz="1400" spc="3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t>
                      </a:r>
                      <a:r>
                        <a:rPr sz="1400" spc="7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7</a:t>
                      </a:r>
                      <a:r>
                        <a:rPr sz="1400" spc="2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Semesters</a:t>
                      </a:r>
                      <a:endParaRPr sz="1400" dirty="0">
                        <a:latin typeface="Times New Roman" panose="02020603050405020304" pitchFamily="18" charset="0"/>
                        <a:cs typeface="Times New Roman" panose="02020603050405020304" pitchFamily="18" charset="0"/>
                      </a:endParaRPr>
                    </a:p>
                  </a:txBody>
                  <a:tcPr marL="0" marR="0" marT="9642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7620" algn="l">
                        <a:lnSpc>
                          <a:spcPct val="100000"/>
                        </a:lnSpc>
                        <a:spcBef>
                          <a:spcPts val="785"/>
                        </a:spcBef>
                      </a:pPr>
                      <a:r>
                        <a:rPr sz="1400" dirty="0">
                          <a:latin typeface="Times New Roman" panose="02020603050405020304" pitchFamily="18" charset="0"/>
                          <a:cs typeface="Times New Roman" panose="02020603050405020304" pitchFamily="18" charset="0"/>
                        </a:rPr>
                        <a:t>Oct</a:t>
                      </a:r>
                      <a:r>
                        <a:rPr sz="1400" spc="55"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202</a:t>
                      </a:r>
                      <a:r>
                        <a:rPr lang="en-IN" sz="1400" spc="-20" dirty="0">
                          <a:latin typeface="Times New Roman" panose="02020603050405020304" pitchFamily="18" charset="0"/>
                          <a:cs typeface="Times New Roman" panose="02020603050405020304" pitchFamily="18" charset="0"/>
                        </a:rPr>
                        <a:t>4</a:t>
                      </a:r>
                      <a:endParaRPr sz="1400" dirty="0">
                        <a:latin typeface="Times New Roman" panose="02020603050405020304" pitchFamily="18" charset="0"/>
                        <a:cs typeface="Times New Roman" panose="02020603050405020304" pitchFamily="18" charset="0"/>
                      </a:endParaRPr>
                    </a:p>
                  </a:txBody>
                  <a:tcPr marL="0" marR="0" marT="9642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5715" algn="l">
                        <a:lnSpc>
                          <a:spcPct val="100000"/>
                        </a:lnSpc>
                        <a:spcBef>
                          <a:spcPts val="60"/>
                        </a:spcBef>
                      </a:pPr>
                      <a:r>
                        <a:rPr lang="en-IN" sz="1400" dirty="0">
                          <a:latin typeface="Times New Roman" panose="02020603050405020304" pitchFamily="18" charset="0"/>
                          <a:cs typeface="Times New Roman" panose="02020603050405020304" pitchFamily="18" charset="0"/>
                        </a:rPr>
                        <a:t>High School Certificate (50%)</a:t>
                      </a:r>
                      <a:endParaRPr sz="1400" dirty="0">
                        <a:latin typeface="Times New Roman" panose="02020603050405020304" pitchFamily="18" charset="0"/>
                        <a:cs typeface="Times New Roman" panose="02020603050405020304" pitchFamily="18" charset="0"/>
                      </a:endParaRPr>
                    </a:p>
                    <a:p>
                      <a:pPr marL="1270" algn="l">
                        <a:lnSpc>
                          <a:spcPct val="100000"/>
                        </a:lnSpc>
                        <a:spcBef>
                          <a:spcPts val="185"/>
                        </a:spcBef>
                      </a:pPr>
                      <a:r>
                        <a:rPr sz="1400" dirty="0">
                          <a:latin typeface="Times New Roman" panose="02020603050405020304" pitchFamily="18" charset="0"/>
                          <a:cs typeface="Times New Roman" panose="02020603050405020304" pitchFamily="18" charset="0"/>
                        </a:rPr>
                        <a:t>Motivation</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Letter</a:t>
                      </a:r>
                      <a:r>
                        <a:rPr sz="1400" spc="6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(1</a:t>
                      </a:r>
                      <a:r>
                        <a:rPr sz="1400" spc="70"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Page)</a:t>
                      </a:r>
                      <a:endParaRPr sz="1400" dirty="0">
                        <a:latin typeface="Times New Roman" panose="02020603050405020304" pitchFamily="18" charset="0"/>
                        <a:cs typeface="Times New Roman" panose="02020603050405020304" pitchFamily="18" charset="0"/>
                      </a:endParaRPr>
                    </a:p>
                  </a:txBody>
                  <a:tcPr marL="0" marR="0" marT="737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400" dirty="0">
                          <a:latin typeface="Times New Roman" panose="02020603050405020304" pitchFamily="18" charset="0"/>
                          <a:cs typeface="Times New Roman" panose="02020603050405020304" pitchFamily="18" charset="0"/>
                        </a:rPr>
                        <a:t>IELTS</a:t>
                      </a:r>
                      <a:r>
                        <a:rPr sz="1400" spc="30" dirty="0">
                          <a:latin typeface="Times New Roman" panose="02020603050405020304" pitchFamily="18" charset="0"/>
                          <a:cs typeface="Times New Roman" panose="02020603050405020304" pitchFamily="18" charset="0"/>
                        </a:rPr>
                        <a:t> </a:t>
                      </a:r>
                      <a:r>
                        <a:rPr sz="1400" spc="-25" dirty="0">
                          <a:latin typeface="Times New Roman" panose="02020603050405020304" pitchFamily="18" charset="0"/>
                          <a:cs typeface="Times New Roman" panose="02020603050405020304" pitchFamily="18" charset="0"/>
                        </a:rPr>
                        <a:t>6.0</a:t>
                      </a:r>
                      <a:endParaRPr sz="1400" dirty="0">
                        <a:latin typeface="Times New Roman" panose="02020603050405020304" pitchFamily="18" charset="0"/>
                        <a:cs typeface="Times New Roman" panose="02020603050405020304" pitchFamily="18" charset="0"/>
                      </a:endParaRPr>
                    </a:p>
                  </a:txBody>
                  <a:tcPr marL="0" marR="0" marT="9642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8890" algn="l">
                        <a:lnSpc>
                          <a:spcPct val="100000"/>
                        </a:lnSpc>
                        <a:spcBef>
                          <a:spcPts val="785"/>
                        </a:spcBef>
                      </a:pPr>
                      <a:r>
                        <a:rPr sz="1400" spc="-10" dirty="0">
                          <a:latin typeface="Times New Roman" panose="02020603050405020304" pitchFamily="18" charset="0"/>
                          <a:cs typeface="Times New Roman" panose="02020603050405020304" pitchFamily="18" charset="0"/>
                        </a:rPr>
                        <a:t>€12,600/Year</a:t>
                      </a:r>
                      <a:endParaRPr sz="1400" dirty="0">
                        <a:latin typeface="Times New Roman" panose="02020603050405020304" pitchFamily="18" charset="0"/>
                        <a:cs typeface="Times New Roman" panose="02020603050405020304" pitchFamily="18" charset="0"/>
                      </a:endParaRPr>
                    </a:p>
                  </a:txBody>
                  <a:tcPr marL="0" marR="0" marT="9642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400" dirty="0">
                          <a:latin typeface="Times New Roman" panose="02020603050405020304" pitchFamily="18" charset="0"/>
                          <a:cs typeface="Times New Roman" panose="02020603050405020304" pitchFamily="18" charset="0"/>
                        </a:rPr>
                        <a:t>20%</a:t>
                      </a:r>
                      <a:r>
                        <a:rPr sz="1400" spc="6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for</a:t>
                      </a:r>
                      <a:r>
                        <a:rPr sz="1400" spc="3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all</a:t>
                      </a:r>
                      <a:r>
                        <a:rPr sz="1400" spc="4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years</a:t>
                      </a:r>
                      <a:endParaRPr sz="1400" dirty="0">
                        <a:latin typeface="Times New Roman" panose="02020603050405020304" pitchFamily="18" charset="0"/>
                        <a:cs typeface="Times New Roman" panose="02020603050405020304" pitchFamily="18" charset="0"/>
                      </a:endParaRPr>
                    </a:p>
                  </a:txBody>
                  <a:tcPr marL="0" marR="0" marT="9642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400" spc="-10" dirty="0">
                          <a:latin typeface="Times New Roman" panose="02020603050405020304" pitchFamily="18" charset="0"/>
                          <a:cs typeface="Times New Roman" panose="02020603050405020304" pitchFamily="18" charset="0"/>
                        </a:rPr>
                        <a:t>€10,080/Year</a:t>
                      </a:r>
                      <a:endParaRPr sz="1400" dirty="0">
                        <a:latin typeface="Times New Roman" panose="02020603050405020304" pitchFamily="18" charset="0"/>
                        <a:cs typeface="Times New Roman" panose="02020603050405020304" pitchFamily="18" charset="0"/>
                      </a:endParaRPr>
                    </a:p>
                  </a:txBody>
                  <a:tcPr marL="0" marR="0" marT="9642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400" spc="-10" dirty="0">
                          <a:latin typeface="Times New Roman" panose="02020603050405020304" pitchFamily="18" charset="0"/>
                          <a:cs typeface="Times New Roman" panose="02020603050405020304" pitchFamily="18" charset="0"/>
                        </a:rPr>
                        <a:t>€35,280</a:t>
                      </a:r>
                      <a:endParaRPr sz="1400" dirty="0">
                        <a:latin typeface="Times New Roman" panose="02020603050405020304" pitchFamily="18" charset="0"/>
                        <a:cs typeface="Times New Roman" panose="02020603050405020304" pitchFamily="18" charset="0"/>
                      </a:endParaRPr>
                    </a:p>
                  </a:txBody>
                  <a:tcPr marL="0" marR="0" marT="96429" marB="0" anchor="ctr">
                    <a:lnL w="9525" cap="flat" cmpd="sng" algn="ctr">
                      <a:noFill/>
                      <a:prstDash val="solid"/>
                      <a:round/>
                      <a:headEnd type="none" w="med" len="med"/>
                      <a:tailEnd type="none" w="med" len="me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713616078"/>
                  </a:ext>
                </a:extLst>
              </a:tr>
              <a:tr h="858049">
                <a:tc>
                  <a:txBody>
                    <a:bodyPr/>
                    <a:lstStyle/>
                    <a:p>
                      <a:pPr marL="87313" marR="50165" indent="0" algn="l">
                        <a:lnSpc>
                          <a:spcPct val="100000"/>
                        </a:lnSpc>
                        <a:spcBef>
                          <a:spcPts val="780"/>
                        </a:spcBef>
                      </a:pPr>
                      <a:r>
                        <a:rPr sz="1400" dirty="0">
                          <a:latin typeface="Times New Roman" panose="02020603050405020304" pitchFamily="18" charset="0"/>
                          <a:cs typeface="Times New Roman" panose="02020603050405020304" pitchFamily="18" charset="0"/>
                        </a:rPr>
                        <a:t>M.A.</a:t>
                      </a:r>
                      <a:r>
                        <a:rPr sz="1400" spc="5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Design</a:t>
                      </a:r>
                      <a:r>
                        <a:rPr sz="1400" spc="-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Management</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79375" algn="l">
                        <a:lnSpc>
                          <a:spcPct val="100000"/>
                        </a:lnSpc>
                        <a:spcBef>
                          <a:spcPts val="780"/>
                        </a:spcBef>
                      </a:pPr>
                      <a:r>
                        <a:rPr sz="1400" dirty="0">
                          <a:latin typeface="Times New Roman" panose="02020603050405020304" pitchFamily="18" charset="0"/>
                          <a:cs typeface="Times New Roman" panose="02020603050405020304" pitchFamily="18" charset="0"/>
                        </a:rPr>
                        <a:t>1.5</a:t>
                      </a:r>
                      <a:r>
                        <a:rPr sz="1400" spc="2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Years</a:t>
                      </a:r>
                      <a:r>
                        <a:rPr sz="1400" spc="3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t>
                      </a:r>
                      <a:r>
                        <a:rPr sz="1400" spc="7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3</a:t>
                      </a:r>
                      <a:r>
                        <a:rPr sz="1400" spc="2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Semesters</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26670" algn="l">
                        <a:lnSpc>
                          <a:spcPct val="100000"/>
                        </a:lnSpc>
                        <a:spcBef>
                          <a:spcPts val="60"/>
                        </a:spcBef>
                      </a:pPr>
                      <a:r>
                        <a:rPr sz="1400" dirty="0">
                          <a:latin typeface="Times New Roman" panose="02020603050405020304" pitchFamily="18" charset="0"/>
                          <a:cs typeface="Times New Roman" panose="02020603050405020304" pitchFamily="18" charset="0"/>
                        </a:rPr>
                        <a:t>Oct</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202</a:t>
                      </a:r>
                      <a:r>
                        <a:rPr lang="en-IN" sz="1400" dirty="0">
                          <a:latin typeface="Times New Roman" panose="02020603050405020304" pitchFamily="18" charset="0"/>
                          <a:cs typeface="Times New Roman" panose="02020603050405020304" pitchFamily="18" charset="0"/>
                        </a:rPr>
                        <a:t>4 </a:t>
                      </a:r>
                      <a:r>
                        <a:rPr sz="1400" spc="-50" dirty="0">
                          <a:latin typeface="Times New Roman" panose="02020603050405020304" pitchFamily="18" charset="0"/>
                          <a:cs typeface="Times New Roman" panose="02020603050405020304" pitchFamily="18" charset="0"/>
                        </a:rPr>
                        <a:t>&amp;</a:t>
                      </a:r>
                      <a:endParaRPr sz="1400" dirty="0">
                        <a:latin typeface="Times New Roman" panose="02020603050405020304" pitchFamily="18" charset="0"/>
                        <a:cs typeface="Times New Roman" panose="02020603050405020304" pitchFamily="18" charset="0"/>
                      </a:endParaRPr>
                    </a:p>
                    <a:p>
                      <a:pPr marL="95250" algn="l">
                        <a:lnSpc>
                          <a:spcPct val="100000"/>
                        </a:lnSpc>
                        <a:spcBef>
                          <a:spcPts val="185"/>
                        </a:spcBef>
                      </a:pPr>
                      <a:r>
                        <a:rPr sz="1400" dirty="0">
                          <a:latin typeface="Times New Roman" panose="02020603050405020304" pitchFamily="18" charset="0"/>
                          <a:cs typeface="Times New Roman" panose="02020603050405020304" pitchFamily="18" charset="0"/>
                        </a:rPr>
                        <a:t>Apr</a:t>
                      </a:r>
                      <a:r>
                        <a:rPr sz="1400" spc="-30"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2024</a:t>
                      </a:r>
                      <a:endParaRPr sz="14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49530" algn="l">
                        <a:lnSpc>
                          <a:spcPct val="100000"/>
                        </a:lnSpc>
                        <a:spcBef>
                          <a:spcPts val="60"/>
                        </a:spcBef>
                      </a:pPr>
                      <a:r>
                        <a:rPr sz="1400" dirty="0">
                          <a:latin typeface="Times New Roman" panose="02020603050405020304" pitchFamily="18" charset="0"/>
                          <a:cs typeface="Times New Roman" panose="02020603050405020304" pitchFamily="18" charset="0"/>
                        </a:rPr>
                        <a:t>3.5</a:t>
                      </a:r>
                      <a:r>
                        <a:rPr sz="1400" spc="5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Year</a:t>
                      </a:r>
                      <a:r>
                        <a:rPr sz="1400" spc="4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Bachelor's</a:t>
                      </a:r>
                      <a:r>
                        <a:rPr sz="1400" spc="5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t>
                      </a:r>
                      <a:r>
                        <a:rPr sz="1400" spc="10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210</a:t>
                      </a:r>
                      <a:r>
                        <a:rPr sz="1400" spc="50"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ECTS,</a:t>
                      </a:r>
                      <a:endParaRPr sz="1400" dirty="0">
                        <a:latin typeface="Times New Roman" panose="02020603050405020304" pitchFamily="18" charset="0"/>
                        <a:cs typeface="Times New Roman" panose="02020603050405020304" pitchFamily="18" charset="0"/>
                      </a:endParaRPr>
                    </a:p>
                    <a:p>
                      <a:pPr marL="179070" algn="l">
                        <a:lnSpc>
                          <a:spcPct val="100000"/>
                        </a:lnSpc>
                        <a:spcBef>
                          <a:spcPts val="185"/>
                        </a:spcBef>
                      </a:pPr>
                      <a:r>
                        <a:rPr sz="1400" dirty="0">
                          <a:latin typeface="Times New Roman" panose="02020603050405020304" pitchFamily="18" charset="0"/>
                          <a:cs typeface="Times New Roman" panose="02020603050405020304" pitchFamily="18" charset="0"/>
                        </a:rPr>
                        <a:t>Motivation</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Letter</a:t>
                      </a:r>
                      <a:r>
                        <a:rPr sz="1400" spc="6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(1</a:t>
                      </a:r>
                      <a:r>
                        <a:rPr sz="1400" spc="70"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Page)</a:t>
                      </a:r>
                      <a:endParaRPr sz="14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algn="l">
                        <a:lnSpc>
                          <a:spcPct val="100000"/>
                        </a:lnSpc>
                        <a:spcBef>
                          <a:spcPts val="780"/>
                        </a:spcBef>
                      </a:pPr>
                      <a:r>
                        <a:rPr sz="1400" dirty="0">
                          <a:latin typeface="Times New Roman" panose="02020603050405020304" pitchFamily="18" charset="0"/>
                          <a:cs typeface="Times New Roman" panose="02020603050405020304" pitchFamily="18" charset="0"/>
                        </a:rPr>
                        <a:t>IELTS</a:t>
                      </a:r>
                      <a:r>
                        <a:rPr sz="1400" spc="30" dirty="0">
                          <a:latin typeface="Times New Roman" panose="02020603050405020304" pitchFamily="18" charset="0"/>
                          <a:cs typeface="Times New Roman" panose="02020603050405020304" pitchFamily="18" charset="0"/>
                        </a:rPr>
                        <a:t> </a:t>
                      </a:r>
                      <a:r>
                        <a:rPr sz="1400" spc="-25" dirty="0">
                          <a:latin typeface="Times New Roman" panose="02020603050405020304" pitchFamily="18" charset="0"/>
                          <a:cs typeface="Times New Roman" panose="02020603050405020304" pitchFamily="18" charset="0"/>
                        </a:rPr>
                        <a:t>6.0</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8890" algn="l">
                        <a:lnSpc>
                          <a:spcPct val="100000"/>
                        </a:lnSpc>
                        <a:spcBef>
                          <a:spcPts val="780"/>
                        </a:spcBef>
                      </a:pPr>
                      <a:r>
                        <a:rPr sz="1400" spc="-10" dirty="0">
                          <a:latin typeface="Times New Roman" panose="02020603050405020304" pitchFamily="18" charset="0"/>
                          <a:cs typeface="Times New Roman" panose="02020603050405020304" pitchFamily="18" charset="0"/>
                        </a:rPr>
                        <a:t>€12,600/Year</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6985" algn="l">
                        <a:lnSpc>
                          <a:spcPct val="100000"/>
                        </a:lnSpc>
                        <a:spcBef>
                          <a:spcPts val="780"/>
                        </a:spcBef>
                      </a:pPr>
                      <a:r>
                        <a:rPr sz="1400" dirty="0">
                          <a:latin typeface="Times New Roman" panose="02020603050405020304" pitchFamily="18" charset="0"/>
                          <a:cs typeface="Times New Roman" panose="02020603050405020304" pitchFamily="18" charset="0"/>
                        </a:rPr>
                        <a:t>20%</a:t>
                      </a:r>
                      <a:r>
                        <a:rPr sz="1400" spc="6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for</a:t>
                      </a:r>
                      <a:r>
                        <a:rPr sz="1400" spc="3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all</a:t>
                      </a:r>
                      <a:r>
                        <a:rPr sz="1400" spc="4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years</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8890" algn="l">
                        <a:lnSpc>
                          <a:spcPct val="100000"/>
                        </a:lnSpc>
                        <a:spcBef>
                          <a:spcPts val="780"/>
                        </a:spcBef>
                      </a:pPr>
                      <a:r>
                        <a:rPr sz="1400" spc="-10" dirty="0">
                          <a:latin typeface="Times New Roman" panose="02020603050405020304" pitchFamily="18" charset="0"/>
                          <a:cs typeface="Times New Roman" panose="02020603050405020304" pitchFamily="18" charset="0"/>
                        </a:rPr>
                        <a:t>€10,080/Year</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algn="l">
                        <a:lnSpc>
                          <a:spcPct val="100000"/>
                        </a:lnSpc>
                        <a:spcBef>
                          <a:spcPts val="780"/>
                        </a:spcBef>
                      </a:pPr>
                      <a:r>
                        <a:rPr sz="1400" spc="-10" dirty="0">
                          <a:latin typeface="Times New Roman" panose="02020603050405020304" pitchFamily="18" charset="0"/>
                          <a:cs typeface="Times New Roman" panose="02020603050405020304" pitchFamily="18" charset="0"/>
                        </a:rPr>
                        <a:t>€15,120</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30566512"/>
                  </a:ext>
                </a:extLst>
              </a:tr>
              <a:tr h="858049">
                <a:tc>
                  <a:txBody>
                    <a:bodyPr/>
                    <a:lstStyle/>
                    <a:p>
                      <a:pPr marL="133350" algn="l">
                        <a:lnSpc>
                          <a:spcPct val="100000"/>
                        </a:lnSpc>
                        <a:spcBef>
                          <a:spcPts val="785"/>
                        </a:spcBef>
                      </a:pPr>
                      <a:r>
                        <a:rPr sz="1400" dirty="0">
                          <a:latin typeface="Times New Roman" panose="02020603050405020304" pitchFamily="18" charset="0"/>
                          <a:cs typeface="Times New Roman" panose="02020603050405020304" pitchFamily="18" charset="0"/>
                        </a:rPr>
                        <a:t>M.A.</a:t>
                      </a:r>
                      <a:r>
                        <a:rPr sz="1400" spc="5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Digital</a:t>
                      </a:r>
                      <a:r>
                        <a:rPr sz="1400" spc="20"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Leadership</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79375" algn="l">
                        <a:lnSpc>
                          <a:spcPct val="100000"/>
                        </a:lnSpc>
                        <a:spcBef>
                          <a:spcPts val="785"/>
                        </a:spcBef>
                      </a:pPr>
                      <a:r>
                        <a:rPr sz="1400" dirty="0">
                          <a:latin typeface="Times New Roman" panose="02020603050405020304" pitchFamily="18" charset="0"/>
                          <a:cs typeface="Times New Roman" panose="02020603050405020304" pitchFamily="18" charset="0"/>
                        </a:rPr>
                        <a:t>1.5</a:t>
                      </a:r>
                      <a:r>
                        <a:rPr sz="1400" spc="2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Years</a:t>
                      </a:r>
                      <a:r>
                        <a:rPr sz="1400" spc="3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t>
                      </a:r>
                      <a:r>
                        <a:rPr sz="1400" spc="7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3</a:t>
                      </a:r>
                      <a:r>
                        <a:rPr sz="1400" spc="2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Semesters</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26670" algn="l">
                        <a:lnSpc>
                          <a:spcPct val="100000"/>
                        </a:lnSpc>
                        <a:spcBef>
                          <a:spcPts val="60"/>
                        </a:spcBef>
                      </a:pPr>
                      <a:r>
                        <a:rPr sz="1400" dirty="0">
                          <a:latin typeface="Times New Roman" panose="02020603050405020304" pitchFamily="18" charset="0"/>
                          <a:cs typeface="Times New Roman" panose="02020603050405020304" pitchFamily="18" charset="0"/>
                        </a:rPr>
                        <a:t>Oct</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202</a:t>
                      </a:r>
                      <a:r>
                        <a:rPr lang="en-IN" sz="1400" dirty="0">
                          <a:latin typeface="Times New Roman" panose="02020603050405020304" pitchFamily="18" charset="0"/>
                          <a:cs typeface="Times New Roman" panose="02020603050405020304" pitchFamily="18" charset="0"/>
                        </a:rPr>
                        <a:t>4 </a:t>
                      </a:r>
                      <a:r>
                        <a:rPr sz="1400" spc="-50" dirty="0">
                          <a:latin typeface="Times New Roman" panose="02020603050405020304" pitchFamily="18" charset="0"/>
                          <a:cs typeface="Times New Roman" panose="02020603050405020304" pitchFamily="18" charset="0"/>
                        </a:rPr>
                        <a:t>&amp;</a:t>
                      </a:r>
                      <a:endParaRPr sz="1400" dirty="0">
                        <a:latin typeface="Times New Roman" panose="02020603050405020304" pitchFamily="18" charset="0"/>
                        <a:cs typeface="Times New Roman" panose="02020603050405020304" pitchFamily="18" charset="0"/>
                      </a:endParaRPr>
                    </a:p>
                    <a:p>
                      <a:pPr marL="95250" algn="l">
                        <a:lnSpc>
                          <a:spcPct val="100000"/>
                        </a:lnSpc>
                        <a:spcBef>
                          <a:spcPts val="185"/>
                        </a:spcBef>
                      </a:pPr>
                      <a:r>
                        <a:rPr sz="1400" dirty="0">
                          <a:latin typeface="Times New Roman" panose="02020603050405020304" pitchFamily="18" charset="0"/>
                          <a:cs typeface="Times New Roman" panose="02020603050405020304" pitchFamily="18" charset="0"/>
                        </a:rPr>
                        <a:t>Apr</a:t>
                      </a:r>
                      <a:r>
                        <a:rPr sz="1400" spc="-30"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2024</a:t>
                      </a:r>
                      <a:endParaRPr sz="14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49530" algn="l">
                        <a:lnSpc>
                          <a:spcPct val="100000"/>
                        </a:lnSpc>
                        <a:spcBef>
                          <a:spcPts val="60"/>
                        </a:spcBef>
                      </a:pPr>
                      <a:r>
                        <a:rPr sz="1400" dirty="0">
                          <a:latin typeface="Times New Roman" panose="02020603050405020304" pitchFamily="18" charset="0"/>
                          <a:cs typeface="Times New Roman" panose="02020603050405020304" pitchFamily="18" charset="0"/>
                        </a:rPr>
                        <a:t>3.5</a:t>
                      </a:r>
                      <a:r>
                        <a:rPr sz="1400" spc="5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Year</a:t>
                      </a:r>
                      <a:r>
                        <a:rPr sz="1400" spc="4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Bachelor's</a:t>
                      </a:r>
                      <a:r>
                        <a:rPr sz="1400" spc="5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t>
                      </a:r>
                      <a:r>
                        <a:rPr sz="1400" spc="10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210</a:t>
                      </a:r>
                      <a:r>
                        <a:rPr sz="1400" spc="50"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ECTS,</a:t>
                      </a:r>
                      <a:endParaRPr sz="1400" dirty="0">
                        <a:latin typeface="Times New Roman" panose="02020603050405020304" pitchFamily="18" charset="0"/>
                        <a:cs typeface="Times New Roman" panose="02020603050405020304" pitchFamily="18" charset="0"/>
                      </a:endParaRPr>
                    </a:p>
                    <a:p>
                      <a:pPr marL="179070" algn="l">
                        <a:lnSpc>
                          <a:spcPct val="100000"/>
                        </a:lnSpc>
                        <a:spcBef>
                          <a:spcPts val="185"/>
                        </a:spcBef>
                      </a:pPr>
                      <a:r>
                        <a:rPr sz="1400" dirty="0">
                          <a:latin typeface="Times New Roman" panose="02020603050405020304" pitchFamily="18" charset="0"/>
                          <a:cs typeface="Times New Roman" panose="02020603050405020304" pitchFamily="18" charset="0"/>
                        </a:rPr>
                        <a:t>Motivation</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Letter</a:t>
                      </a:r>
                      <a:r>
                        <a:rPr sz="1400" spc="6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(1</a:t>
                      </a:r>
                      <a:r>
                        <a:rPr sz="1400" spc="70"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Page)</a:t>
                      </a:r>
                      <a:endParaRPr sz="14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400" dirty="0">
                          <a:latin typeface="Times New Roman" panose="02020603050405020304" pitchFamily="18" charset="0"/>
                          <a:cs typeface="Times New Roman" panose="02020603050405020304" pitchFamily="18" charset="0"/>
                        </a:rPr>
                        <a:t>IELTS</a:t>
                      </a:r>
                      <a:r>
                        <a:rPr sz="1400" spc="30" dirty="0">
                          <a:latin typeface="Times New Roman" panose="02020603050405020304" pitchFamily="18" charset="0"/>
                          <a:cs typeface="Times New Roman" panose="02020603050405020304" pitchFamily="18" charset="0"/>
                        </a:rPr>
                        <a:t> </a:t>
                      </a:r>
                      <a:r>
                        <a:rPr sz="1400" spc="-25" dirty="0">
                          <a:latin typeface="Times New Roman" panose="02020603050405020304" pitchFamily="18" charset="0"/>
                          <a:cs typeface="Times New Roman" panose="02020603050405020304" pitchFamily="18" charset="0"/>
                        </a:rPr>
                        <a:t>6.0</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8890" algn="l">
                        <a:lnSpc>
                          <a:spcPct val="100000"/>
                        </a:lnSpc>
                        <a:spcBef>
                          <a:spcPts val="785"/>
                        </a:spcBef>
                      </a:pPr>
                      <a:r>
                        <a:rPr sz="1400" spc="-10" dirty="0">
                          <a:latin typeface="Times New Roman" panose="02020603050405020304" pitchFamily="18" charset="0"/>
                          <a:cs typeface="Times New Roman" panose="02020603050405020304" pitchFamily="18" charset="0"/>
                        </a:rPr>
                        <a:t>€12,600/Year</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6985" algn="l">
                        <a:lnSpc>
                          <a:spcPct val="100000"/>
                        </a:lnSpc>
                        <a:spcBef>
                          <a:spcPts val="785"/>
                        </a:spcBef>
                      </a:pPr>
                      <a:r>
                        <a:rPr sz="1400" dirty="0">
                          <a:latin typeface="Times New Roman" panose="02020603050405020304" pitchFamily="18" charset="0"/>
                          <a:cs typeface="Times New Roman" panose="02020603050405020304" pitchFamily="18" charset="0"/>
                        </a:rPr>
                        <a:t>20%</a:t>
                      </a:r>
                      <a:r>
                        <a:rPr sz="1400" spc="6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for</a:t>
                      </a:r>
                      <a:r>
                        <a:rPr sz="1400" spc="3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all</a:t>
                      </a:r>
                      <a:r>
                        <a:rPr sz="1400" spc="4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years</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8890" algn="l">
                        <a:lnSpc>
                          <a:spcPct val="100000"/>
                        </a:lnSpc>
                        <a:spcBef>
                          <a:spcPts val="785"/>
                        </a:spcBef>
                      </a:pPr>
                      <a:r>
                        <a:rPr sz="1400" spc="-10" dirty="0">
                          <a:latin typeface="Times New Roman" panose="02020603050405020304" pitchFamily="18" charset="0"/>
                          <a:cs typeface="Times New Roman" panose="02020603050405020304" pitchFamily="18" charset="0"/>
                        </a:rPr>
                        <a:t>€10,080/Year</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5"/>
                        </a:spcBef>
                      </a:pPr>
                      <a:r>
                        <a:rPr sz="1400" spc="-10" dirty="0">
                          <a:latin typeface="Times New Roman" panose="02020603050405020304" pitchFamily="18" charset="0"/>
                          <a:cs typeface="Times New Roman" panose="02020603050405020304" pitchFamily="18" charset="0"/>
                        </a:rPr>
                        <a:t>€15,120</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2462121929"/>
                  </a:ext>
                </a:extLst>
              </a:tr>
              <a:tr h="858049">
                <a:tc>
                  <a:txBody>
                    <a:bodyPr/>
                    <a:lstStyle/>
                    <a:p>
                      <a:pPr marL="87313" marR="50165" indent="0" algn="l">
                        <a:lnSpc>
                          <a:spcPct val="100000"/>
                        </a:lnSpc>
                        <a:spcBef>
                          <a:spcPts val="785"/>
                        </a:spcBef>
                      </a:pPr>
                      <a:r>
                        <a:rPr sz="1400" dirty="0">
                          <a:latin typeface="Times New Roman" panose="02020603050405020304" pitchFamily="18" charset="0"/>
                          <a:cs typeface="Times New Roman" panose="02020603050405020304" pitchFamily="18" charset="0"/>
                        </a:rPr>
                        <a:t>M.A.</a:t>
                      </a:r>
                      <a:r>
                        <a:rPr sz="1400" spc="5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Design</a:t>
                      </a:r>
                      <a:r>
                        <a:rPr sz="1400" spc="-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Management</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algn="l">
                        <a:lnSpc>
                          <a:spcPct val="100000"/>
                        </a:lnSpc>
                        <a:spcBef>
                          <a:spcPts val="785"/>
                        </a:spcBef>
                      </a:pPr>
                      <a:r>
                        <a:rPr sz="1400" dirty="0">
                          <a:latin typeface="Times New Roman" panose="02020603050405020304" pitchFamily="18" charset="0"/>
                          <a:cs typeface="Times New Roman" panose="02020603050405020304" pitchFamily="18" charset="0"/>
                        </a:rPr>
                        <a:t>2</a:t>
                      </a:r>
                      <a:r>
                        <a:rPr sz="1400" spc="1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Years</a:t>
                      </a:r>
                      <a:r>
                        <a:rPr sz="1400" spc="2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t>
                      </a:r>
                      <a:r>
                        <a:rPr sz="1400" spc="6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4</a:t>
                      </a:r>
                      <a:r>
                        <a:rPr sz="1400" spc="20"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Semesters</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26670" algn="l">
                        <a:lnSpc>
                          <a:spcPct val="100000"/>
                        </a:lnSpc>
                        <a:spcBef>
                          <a:spcPts val="60"/>
                        </a:spcBef>
                      </a:pPr>
                      <a:r>
                        <a:rPr sz="1400" dirty="0">
                          <a:latin typeface="Times New Roman" panose="02020603050405020304" pitchFamily="18" charset="0"/>
                          <a:cs typeface="Times New Roman" panose="02020603050405020304" pitchFamily="18" charset="0"/>
                        </a:rPr>
                        <a:t>Oct</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202</a:t>
                      </a:r>
                      <a:r>
                        <a:rPr lang="en-IN" sz="1400" dirty="0">
                          <a:latin typeface="Times New Roman" panose="02020603050405020304" pitchFamily="18" charset="0"/>
                          <a:cs typeface="Times New Roman" panose="02020603050405020304" pitchFamily="18" charset="0"/>
                        </a:rPr>
                        <a:t>4 </a:t>
                      </a:r>
                      <a:r>
                        <a:rPr sz="1400" spc="-50" dirty="0">
                          <a:latin typeface="Times New Roman" panose="02020603050405020304" pitchFamily="18" charset="0"/>
                          <a:cs typeface="Times New Roman" panose="02020603050405020304" pitchFamily="18" charset="0"/>
                        </a:rPr>
                        <a:t>&amp;</a:t>
                      </a:r>
                      <a:endParaRPr sz="1400" dirty="0">
                        <a:latin typeface="Times New Roman" panose="02020603050405020304" pitchFamily="18" charset="0"/>
                        <a:cs typeface="Times New Roman" panose="02020603050405020304" pitchFamily="18" charset="0"/>
                      </a:endParaRPr>
                    </a:p>
                    <a:p>
                      <a:pPr marL="95250" algn="l">
                        <a:lnSpc>
                          <a:spcPct val="100000"/>
                        </a:lnSpc>
                        <a:spcBef>
                          <a:spcPts val="185"/>
                        </a:spcBef>
                      </a:pPr>
                      <a:r>
                        <a:rPr sz="1400" dirty="0">
                          <a:latin typeface="Times New Roman" panose="02020603050405020304" pitchFamily="18" charset="0"/>
                          <a:cs typeface="Times New Roman" panose="02020603050405020304" pitchFamily="18" charset="0"/>
                        </a:rPr>
                        <a:t>Apr</a:t>
                      </a:r>
                      <a:r>
                        <a:rPr sz="1400" spc="-30"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2024</a:t>
                      </a:r>
                      <a:endParaRPr sz="14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1270" algn="l">
                        <a:lnSpc>
                          <a:spcPct val="100000"/>
                        </a:lnSpc>
                        <a:spcBef>
                          <a:spcPts val="60"/>
                        </a:spcBef>
                      </a:pPr>
                      <a:r>
                        <a:rPr sz="1400" dirty="0">
                          <a:latin typeface="Times New Roman" panose="02020603050405020304" pitchFamily="18" charset="0"/>
                          <a:cs typeface="Times New Roman" panose="02020603050405020304" pitchFamily="18" charset="0"/>
                        </a:rPr>
                        <a:t>3</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Year</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Bachelor's</a:t>
                      </a:r>
                      <a:r>
                        <a:rPr sz="1400" spc="5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t>
                      </a:r>
                      <a:r>
                        <a:rPr sz="1400" spc="9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180</a:t>
                      </a:r>
                      <a:r>
                        <a:rPr sz="1400" spc="45"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ECTS,</a:t>
                      </a:r>
                      <a:endParaRPr sz="1400" dirty="0">
                        <a:latin typeface="Times New Roman" panose="02020603050405020304" pitchFamily="18" charset="0"/>
                        <a:cs typeface="Times New Roman" panose="02020603050405020304" pitchFamily="18" charset="0"/>
                      </a:endParaRPr>
                    </a:p>
                    <a:p>
                      <a:pPr marL="1270" algn="l">
                        <a:lnSpc>
                          <a:spcPct val="100000"/>
                        </a:lnSpc>
                        <a:spcBef>
                          <a:spcPts val="185"/>
                        </a:spcBef>
                      </a:pPr>
                      <a:r>
                        <a:rPr sz="1400" dirty="0">
                          <a:latin typeface="Times New Roman" panose="02020603050405020304" pitchFamily="18" charset="0"/>
                          <a:cs typeface="Times New Roman" panose="02020603050405020304" pitchFamily="18" charset="0"/>
                        </a:rPr>
                        <a:t>Motivation</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Letter</a:t>
                      </a:r>
                      <a:r>
                        <a:rPr sz="1400" spc="6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(1</a:t>
                      </a:r>
                      <a:r>
                        <a:rPr sz="1400" spc="70"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Page)</a:t>
                      </a:r>
                      <a:endParaRPr sz="14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algn="l">
                        <a:lnSpc>
                          <a:spcPct val="100000"/>
                        </a:lnSpc>
                        <a:spcBef>
                          <a:spcPts val="785"/>
                        </a:spcBef>
                      </a:pPr>
                      <a:r>
                        <a:rPr sz="1400" dirty="0">
                          <a:latin typeface="Times New Roman" panose="02020603050405020304" pitchFamily="18" charset="0"/>
                          <a:cs typeface="Times New Roman" panose="02020603050405020304" pitchFamily="18" charset="0"/>
                        </a:rPr>
                        <a:t>IELTS</a:t>
                      </a:r>
                      <a:r>
                        <a:rPr sz="1400" spc="30" dirty="0">
                          <a:latin typeface="Times New Roman" panose="02020603050405020304" pitchFamily="18" charset="0"/>
                          <a:cs typeface="Times New Roman" panose="02020603050405020304" pitchFamily="18" charset="0"/>
                        </a:rPr>
                        <a:t> </a:t>
                      </a:r>
                      <a:r>
                        <a:rPr sz="1400" spc="-25" dirty="0">
                          <a:latin typeface="Times New Roman" panose="02020603050405020304" pitchFamily="18" charset="0"/>
                          <a:cs typeface="Times New Roman" panose="02020603050405020304" pitchFamily="18" charset="0"/>
                        </a:rPr>
                        <a:t>6.0</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8890" algn="l">
                        <a:lnSpc>
                          <a:spcPct val="100000"/>
                        </a:lnSpc>
                        <a:spcBef>
                          <a:spcPts val="785"/>
                        </a:spcBef>
                      </a:pPr>
                      <a:r>
                        <a:rPr sz="1400" spc="-10" dirty="0">
                          <a:latin typeface="Times New Roman" panose="02020603050405020304" pitchFamily="18" charset="0"/>
                          <a:cs typeface="Times New Roman" panose="02020603050405020304" pitchFamily="18" charset="0"/>
                        </a:rPr>
                        <a:t>€12,600/Year</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6985" algn="l">
                        <a:lnSpc>
                          <a:spcPct val="100000"/>
                        </a:lnSpc>
                        <a:spcBef>
                          <a:spcPts val="785"/>
                        </a:spcBef>
                      </a:pPr>
                      <a:r>
                        <a:rPr sz="1400" dirty="0">
                          <a:latin typeface="Times New Roman" panose="02020603050405020304" pitchFamily="18" charset="0"/>
                          <a:cs typeface="Times New Roman" panose="02020603050405020304" pitchFamily="18" charset="0"/>
                        </a:rPr>
                        <a:t>20%</a:t>
                      </a:r>
                      <a:r>
                        <a:rPr sz="1400" spc="6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for</a:t>
                      </a:r>
                      <a:r>
                        <a:rPr sz="1400" spc="3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all</a:t>
                      </a:r>
                      <a:r>
                        <a:rPr sz="1400" spc="4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years</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marL="8890" algn="l">
                        <a:lnSpc>
                          <a:spcPct val="100000"/>
                        </a:lnSpc>
                        <a:spcBef>
                          <a:spcPts val="785"/>
                        </a:spcBef>
                      </a:pPr>
                      <a:r>
                        <a:rPr sz="1400" spc="-10" dirty="0">
                          <a:latin typeface="Times New Roman" panose="02020603050405020304" pitchFamily="18" charset="0"/>
                          <a:cs typeface="Times New Roman" panose="02020603050405020304" pitchFamily="18" charset="0"/>
                        </a:rPr>
                        <a:t>€10,080/Year</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tc>
                  <a:txBody>
                    <a:bodyPr/>
                    <a:lstStyle/>
                    <a:p>
                      <a:pPr algn="l">
                        <a:lnSpc>
                          <a:spcPct val="100000"/>
                        </a:lnSpc>
                        <a:spcBef>
                          <a:spcPts val="785"/>
                        </a:spcBef>
                      </a:pPr>
                      <a:r>
                        <a:rPr sz="1400" spc="-10" dirty="0">
                          <a:latin typeface="Times New Roman" panose="02020603050405020304" pitchFamily="18" charset="0"/>
                          <a:cs typeface="Times New Roman" panose="02020603050405020304" pitchFamily="18" charset="0"/>
                        </a:rPr>
                        <a:t>€20,160</a:t>
                      </a:r>
                      <a:endParaRPr sz="1400" dirty="0">
                        <a:latin typeface="Times New Roman" panose="02020603050405020304" pitchFamily="18" charset="0"/>
                        <a:cs typeface="Times New Roman" panose="02020603050405020304" pitchFamily="18" charset="0"/>
                      </a:endParaRPr>
                    </a:p>
                  </a:txBody>
                  <a:tcPr marL="0" marR="0" marT="96429"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34911814"/>
                  </a:ext>
                </a:extLst>
              </a:tr>
              <a:tr h="858049">
                <a:tc>
                  <a:txBody>
                    <a:bodyPr/>
                    <a:lstStyle/>
                    <a:p>
                      <a:pPr marL="133350" algn="l">
                        <a:lnSpc>
                          <a:spcPct val="100000"/>
                        </a:lnSpc>
                        <a:spcBef>
                          <a:spcPts val="780"/>
                        </a:spcBef>
                      </a:pPr>
                      <a:r>
                        <a:rPr sz="1400" dirty="0">
                          <a:latin typeface="Times New Roman" panose="02020603050405020304" pitchFamily="18" charset="0"/>
                          <a:cs typeface="Times New Roman" panose="02020603050405020304" pitchFamily="18" charset="0"/>
                        </a:rPr>
                        <a:t>M.A.</a:t>
                      </a:r>
                      <a:r>
                        <a:rPr sz="1400" spc="5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Digital</a:t>
                      </a:r>
                      <a:r>
                        <a:rPr sz="1400" spc="20"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Leadership</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0"/>
                        </a:spcBef>
                      </a:pPr>
                      <a:r>
                        <a:rPr sz="1400" dirty="0">
                          <a:latin typeface="Times New Roman" panose="02020603050405020304" pitchFamily="18" charset="0"/>
                          <a:cs typeface="Times New Roman" panose="02020603050405020304" pitchFamily="18" charset="0"/>
                        </a:rPr>
                        <a:t>2</a:t>
                      </a:r>
                      <a:r>
                        <a:rPr sz="1400" spc="1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Years</a:t>
                      </a:r>
                      <a:r>
                        <a:rPr sz="1400" spc="2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t>
                      </a:r>
                      <a:r>
                        <a:rPr sz="1400" spc="6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4</a:t>
                      </a:r>
                      <a:r>
                        <a:rPr sz="1400" spc="20"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Semesters</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26670" algn="l">
                        <a:lnSpc>
                          <a:spcPct val="100000"/>
                        </a:lnSpc>
                        <a:spcBef>
                          <a:spcPts val="60"/>
                        </a:spcBef>
                      </a:pPr>
                      <a:r>
                        <a:rPr sz="1400" dirty="0">
                          <a:latin typeface="Times New Roman" panose="02020603050405020304" pitchFamily="18" charset="0"/>
                          <a:cs typeface="Times New Roman" panose="02020603050405020304" pitchFamily="18" charset="0"/>
                        </a:rPr>
                        <a:t>Oct</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202</a:t>
                      </a:r>
                      <a:r>
                        <a:rPr lang="en-IN" sz="1400" dirty="0">
                          <a:latin typeface="Times New Roman" panose="02020603050405020304" pitchFamily="18" charset="0"/>
                          <a:cs typeface="Times New Roman" panose="02020603050405020304" pitchFamily="18" charset="0"/>
                        </a:rPr>
                        <a:t>4 </a:t>
                      </a:r>
                      <a:r>
                        <a:rPr sz="1400" spc="-50" dirty="0">
                          <a:latin typeface="Times New Roman" panose="02020603050405020304" pitchFamily="18" charset="0"/>
                          <a:cs typeface="Times New Roman" panose="02020603050405020304" pitchFamily="18" charset="0"/>
                        </a:rPr>
                        <a:t>&amp;</a:t>
                      </a:r>
                      <a:endParaRPr sz="1400" dirty="0">
                        <a:latin typeface="Times New Roman" panose="02020603050405020304" pitchFamily="18" charset="0"/>
                        <a:cs typeface="Times New Roman" panose="02020603050405020304" pitchFamily="18" charset="0"/>
                      </a:endParaRPr>
                    </a:p>
                    <a:p>
                      <a:pPr marL="95250" algn="l">
                        <a:lnSpc>
                          <a:spcPct val="100000"/>
                        </a:lnSpc>
                        <a:spcBef>
                          <a:spcPts val="185"/>
                        </a:spcBef>
                      </a:pPr>
                      <a:r>
                        <a:rPr sz="1400" dirty="0">
                          <a:latin typeface="Times New Roman" panose="02020603050405020304" pitchFamily="18" charset="0"/>
                          <a:cs typeface="Times New Roman" panose="02020603050405020304" pitchFamily="18" charset="0"/>
                        </a:rPr>
                        <a:t>Apr</a:t>
                      </a:r>
                      <a:r>
                        <a:rPr sz="1400" spc="-30"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2024</a:t>
                      </a:r>
                      <a:endParaRPr sz="14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1270" algn="l">
                        <a:lnSpc>
                          <a:spcPct val="100000"/>
                        </a:lnSpc>
                        <a:spcBef>
                          <a:spcPts val="60"/>
                        </a:spcBef>
                      </a:pPr>
                      <a:r>
                        <a:rPr sz="1400" dirty="0">
                          <a:latin typeface="Times New Roman" panose="02020603050405020304" pitchFamily="18" charset="0"/>
                          <a:cs typeface="Times New Roman" panose="02020603050405020304" pitchFamily="18" charset="0"/>
                        </a:rPr>
                        <a:t>3</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Year</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Bachelor's</a:t>
                      </a:r>
                      <a:r>
                        <a:rPr sz="1400" spc="5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t>
                      </a:r>
                      <a:r>
                        <a:rPr sz="1400" spc="9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180</a:t>
                      </a:r>
                      <a:r>
                        <a:rPr sz="1400" spc="45"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ECTS,</a:t>
                      </a:r>
                      <a:endParaRPr sz="1400" dirty="0">
                        <a:latin typeface="Times New Roman" panose="02020603050405020304" pitchFamily="18" charset="0"/>
                        <a:cs typeface="Times New Roman" panose="02020603050405020304" pitchFamily="18" charset="0"/>
                      </a:endParaRPr>
                    </a:p>
                    <a:p>
                      <a:pPr marL="1270" algn="l">
                        <a:lnSpc>
                          <a:spcPct val="100000"/>
                        </a:lnSpc>
                        <a:spcBef>
                          <a:spcPts val="185"/>
                        </a:spcBef>
                      </a:pPr>
                      <a:r>
                        <a:rPr sz="1400" dirty="0">
                          <a:latin typeface="Times New Roman" panose="02020603050405020304" pitchFamily="18" charset="0"/>
                          <a:cs typeface="Times New Roman" panose="02020603050405020304" pitchFamily="18" charset="0"/>
                        </a:rPr>
                        <a:t>Motivation</a:t>
                      </a:r>
                      <a:r>
                        <a:rPr sz="1400" spc="4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Letter</a:t>
                      </a:r>
                      <a:r>
                        <a:rPr sz="1400" spc="6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(1</a:t>
                      </a:r>
                      <a:r>
                        <a:rPr sz="1400" spc="70"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Page)</a:t>
                      </a:r>
                      <a:endParaRPr sz="1400" dirty="0">
                        <a:latin typeface="Times New Roman" panose="02020603050405020304" pitchFamily="18" charset="0"/>
                        <a:cs typeface="Times New Roman" panose="02020603050405020304" pitchFamily="18" charset="0"/>
                      </a:endParaRPr>
                    </a:p>
                  </a:txBody>
                  <a:tcPr marL="0" marR="0" marT="7370"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0"/>
                        </a:spcBef>
                      </a:pPr>
                      <a:r>
                        <a:rPr sz="1400" dirty="0">
                          <a:latin typeface="Times New Roman" panose="02020603050405020304" pitchFamily="18" charset="0"/>
                          <a:cs typeface="Times New Roman" panose="02020603050405020304" pitchFamily="18" charset="0"/>
                        </a:rPr>
                        <a:t>IELTS</a:t>
                      </a:r>
                      <a:r>
                        <a:rPr sz="1400" spc="30" dirty="0">
                          <a:latin typeface="Times New Roman" panose="02020603050405020304" pitchFamily="18" charset="0"/>
                          <a:cs typeface="Times New Roman" panose="02020603050405020304" pitchFamily="18" charset="0"/>
                        </a:rPr>
                        <a:t> </a:t>
                      </a:r>
                      <a:r>
                        <a:rPr sz="1400" spc="-25" dirty="0">
                          <a:latin typeface="Times New Roman" panose="02020603050405020304" pitchFamily="18" charset="0"/>
                          <a:cs typeface="Times New Roman" panose="02020603050405020304" pitchFamily="18" charset="0"/>
                        </a:rPr>
                        <a:t>6.0</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8890" algn="l">
                        <a:lnSpc>
                          <a:spcPct val="100000"/>
                        </a:lnSpc>
                        <a:spcBef>
                          <a:spcPts val="780"/>
                        </a:spcBef>
                      </a:pPr>
                      <a:r>
                        <a:rPr sz="1400" spc="-10" dirty="0">
                          <a:latin typeface="Times New Roman" panose="02020603050405020304" pitchFamily="18" charset="0"/>
                          <a:cs typeface="Times New Roman" panose="02020603050405020304" pitchFamily="18" charset="0"/>
                        </a:rPr>
                        <a:t>€12,600/Year</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6985" algn="l">
                        <a:lnSpc>
                          <a:spcPct val="100000"/>
                        </a:lnSpc>
                        <a:spcBef>
                          <a:spcPts val="780"/>
                        </a:spcBef>
                      </a:pPr>
                      <a:r>
                        <a:rPr sz="1400" dirty="0">
                          <a:latin typeface="Times New Roman" panose="02020603050405020304" pitchFamily="18" charset="0"/>
                          <a:cs typeface="Times New Roman" panose="02020603050405020304" pitchFamily="18" charset="0"/>
                        </a:rPr>
                        <a:t>20%</a:t>
                      </a:r>
                      <a:r>
                        <a:rPr sz="1400" spc="6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for</a:t>
                      </a:r>
                      <a:r>
                        <a:rPr sz="1400" spc="3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all</a:t>
                      </a:r>
                      <a:r>
                        <a:rPr sz="1400" spc="4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years</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marL="8890" algn="l">
                        <a:lnSpc>
                          <a:spcPct val="100000"/>
                        </a:lnSpc>
                        <a:spcBef>
                          <a:spcPts val="780"/>
                        </a:spcBef>
                      </a:pPr>
                      <a:r>
                        <a:rPr sz="1400" spc="-10" dirty="0">
                          <a:latin typeface="Times New Roman" panose="02020603050405020304" pitchFamily="18" charset="0"/>
                          <a:cs typeface="Times New Roman" panose="02020603050405020304" pitchFamily="18" charset="0"/>
                        </a:rPr>
                        <a:t>€10,080/Year</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tc>
                  <a:txBody>
                    <a:bodyPr/>
                    <a:lstStyle/>
                    <a:p>
                      <a:pPr algn="l">
                        <a:lnSpc>
                          <a:spcPct val="100000"/>
                        </a:lnSpc>
                        <a:spcBef>
                          <a:spcPts val="780"/>
                        </a:spcBef>
                      </a:pPr>
                      <a:r>
                        <a:rPr sz="1400" spc="-10" dirty="0">
                          <a:latin typeface="Times New Roman" panose="02020603050405020304" pitchFamily="18" charset="0"/>
                          <a:cs typeface="Times New Roman" panose="02020603050405020304" pitchFamily="18" charset="0"/>
                        </a:rPr>
                        <a:t>€20,160</a:t>
                      </a:r>
                      <a:endParaRPr sz="1400" dirty="0">
                        <a:latin typeface="Times New Roman" panose="02020603050405020304" pitchFamily="18" charset="0"/>
                        <a:cs typeface="Times New Roman" panose="02020603050405020304" pitchFamily="18" charset="0"/>
                      </a:endParaRPr>
                    </a:p>
                  </a:txBody>
                  <a:tcPr marL="0" marR="0" marT="95814" marB="0" anchor="ctr">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599400884"/>
                  </a:ext>
                </a:extLst>
              </a:tr>
            </a:tbl>
          </a:graphicData>
        </a:graphic>
      </p:graphicFrame>
      <p:sp>
        <p:nvSpPr>
          <p:cNvPr id="2" name="TextBox 1">
            <a:extLst>
              <a:ext uri="{FF2B5EF4-FFF2-40B4-BE49-F238E27FC236}">
                <a16:creationId xmlns:a16="http://schemas.microsoft.com/office/drawing/2014/main" id="{3F952135-071F-D1F3-5A78-16422099A932}"/>
              </a:ext>
            </a:extLst>
          </p:cNvPr>
          <p:cNvSpPr txBox="1"/>
          <p:nvPr/>
        </p:nvSpPr>
        <p:spPr>
          <a:xfrm>
            <a:off x="512965" y="828772"/>
            <a:ext cx="11166069" cy="523220"/>
          </a:xfrm>
          <a:prstGeom prst="rect">
            <a:avLst/>
          </a:prstGeom>
          <a:noFill/>
        </p:spPr>
        <p:txBody>
          <a:bodyPr wrap="square" rtlCol="0">
            <a:spAutoFit/>
          </a:bodyPr>
          <a:lstStyle/>
          <a:p>
            <a:pPr algn="ctr"/>
            <a:r>
              <a:rPr lang="en-US" sz="2800" b="1" i="0" u="none" strike="noStrike" baseline="0" dirty="0">
                <a:solidFill>
                  <a:srgbClr val="2E3192"/>
                </a:solidFill>
                <a:latin typeface="Times New Roman" panose="02020603050405020304" pitchFamily="18" charset="0"/>
                <a:cs typeface="Times New Roman" panose="02020603050405020304" pitchFamily="18" charset="0"/>
              </a:rPr>
              <a:t>MDH – Overview (courses, Fee and Entry requirements)</a:t>
            </a:r>
          </a:p>
        </p:txBody>
      </p:sp>
    </p:spTree>
    <p:extLst>
      <p:ext uri="{BB962C8B-B14F-4D97-AF65-F5344CB8AC3E}">
        <p14:creationId xmlns:p14="http://schemas.microsoft.com/office/powerpoint/2010/main" val="793949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3849611-805E-C0F8-9D35-567579F178BE}"/>
              </a:ext>
            </a:extLst>
          </p:cNvPr>
          <p:cNvSpPr/>
          <p:nvPr/>
        </p:nvSpPr>
        <p:spPr>
          <a:xfrm>
            <a:off x="896468" y="960695"/>
            <a:ext cx="10620342" cy="500026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1" name="Picture 20" descr="A black letter and black text&#10;&#10;Description automatically generated">
            <a:extLst>
              <a:ext uri="{FF2B5EF4-FFF2-40B4-BE49-F238E27FC236}">
                <a16:creationId xmlns:a16="http://schemas.microsoft.com/office/drawing/2014/main" id="{66121921-B2DE-FBF7-014C-909AC4D4F2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1770" y="2354094"/>
            <a:ext cx="9428460" cy="2149812"/>
          </a:xfrm>
          <a:prstGeom prst="rect">
            <a:avLst/>
          </a:prstGeom>
        </p:spPr>
      </p:pic>
    </p:spTree>
    <p:extLst>
      <p:ext uri="{BB962C8B-B14F-4D97-AF65-F5344CB8AC3E}">
        <p14:creationId xmlns:p14="http://schemas.microsoft.com/office/powerpoint/2010/main" val="2092908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4" y="368300"/>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Choose CBS ?</a:t>
            </a:r>
          </a:p>
        </p:txBody>
      </p:sp>
      <p:sp>
        <p:nvSpPr>
          <p:cNvPr id="19" name="TextBox 18">
            <a:extLst>
              <a:ext uri="{FF2B5EF4-FFF2-40B4-BE49-F238E27FC236}">
                <a16:creationId xmlns:a16="http://schemas.microsoft.com/office/drawing/2014/main" id="{88DE03AB-2FE1-3B8E-1C8C-65BB758F0772}"/>
              </a:ext>
            </a:extLst>
          </p:cNvPr>
          <p:cNvSpPr txBox="1"/>
          <p:nvPr/>
        </p:nvSpPr>
        <p:spPr>
          <a:xfrm>
            <a:off x="527944" y="1324736"/>
            <a:ext cx="4692811" cy="5028556"/>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Business partnerships: CBS has strong connections with world-leading companies</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Work experience : Plenty of opportunities to secure outstanding internships</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Global education links: The University has partnerships with 180 universities across the world</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Great location: CBS campuses are situated in globally renowned German cities.</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There’s a tight-knit student community at CBS, with over 4,000 students studying there. </a:t>
            </a:r>
          </a:p>
        </p:txBody>
      </p:sp>
      <p:pic>
        <p:nvPicPr>
          <p:cNvPr id="8196" name="Picture 4" descr="CBS International Business School (Berlin/Potsdam) - Courses">
            <a:extLst>
              <a:ext uri="{FF2B5EF4-FFF2-40B4-BE49-F238E27FC236}">
                <a16:creationId xmlns:a16="http://schemas.microsoft.com/office/drawing/2014/main" id="{708874F3-0537-6D2B-437D-E5B3230BE0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7339" y="1324736"/>
            <a:ext cx="5608320" cy="4208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755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455218" y="579315"/>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Campus Life in CBS</a:t>
            </a:r>
          </a:p>
        </p:txBody>
      </p:sp>
      <p:grpSp>
        <p:nvGrpSpPr>
          <p:cNvPr id="28" name="Group 27">
            <a:extLst>
              <a:ext uri="{FF2B5EF4-FFF2-40B4-BE49-F238E27FC236}">
                <a16:creationId xmlns:a16="http://schemas.microsoft.com/office/drawing/2014/main" id="{467C117D-2ED7-EA5F-E179-4199720E5F83}"/>
              </a:ext>
            </a:extLst>
          </p:cNvPr>
          <p:cNvGrpSpPr/>
          <p:nvPr/>
        </p:nvGrpSpPr>
        <p:grpSpPr>
          <a:xfrm>
            <a:off x="816336" y="1743311"/>
            <a:ext cx="10488208" cy="3649758"/>
            <a:chOff x="816336" y="1743311"/>
            <a:chExt cx="10488208" cy="3649758"/>
          </a:xfrm>
        </p:grpSpPr>
        <p:pic>
          <p:nvPicPr>
            <p:cNvPr id="9218" name="Picture 2" descr="Study with us | School of Education | University of Exeter">
              <a:extLst>
                <a:ext uri="{FF2B5EF4-FFF2-40B4-BE49-F238E27FC236}">
                  <a16:creationId xmlns:a16="http://schemas.microsoft.com/office/drawing/2014/main" id="{E5A11495-F07E-8573-AD35-8FA9512DBB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41" b="9282"/>
            <a:stretch/>
          </p:blipFill>
          <p:spPr bwMode="auto">
            <a:xfrm>
              <a:off x="7663109" y="1743311"/>
              <a:ext cx="3641435" cy="1667546"/>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CBS International Business School - Bachelor's Degree - APPLYWAVE">
              <a:extLst>
                <a:ext uri="{FF2B5EF4-FFF2-40B4-BE49-F238E27FC236}">
                  <a16:creationId xmlns:a16="http://schemas.microsoft.com/office/drawing/2014/main" id="{745BB09B-C307-4D36-6730-8561451E07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41" t="9792" r="4063" b="16249"/>
            <a:stretch/>
          </p:blipFill>
          <p:spPr bwMode="auto">
            <a:xfrm>
              <a:off x="816336" y="1743311"/>
              <a:ext cx="6736080" cy="3649758"/>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Why To Choose CBS International Business School? – Global Student Fund">
              <a:extLst>
                <a:ext uri="{FF2B5EF4-FFF2-40B4-BE49-F238E27FC236}">
                  <a16:creationId xmlns:a16="http://schemas.microsoft.com/office/drawing/2014/main" id="{AC1A9AFC-CEB3-938B-A023-8AAB718E580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770" b="22166"/>
            <a:stretch/>
          </p:blipFill>
          <p:spPr bwMode="auto">
            <a:xfrm>
              <a:off x="7663109" y="3429000"/>
              <a:ext cx="3641435" cy="195776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19044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5294" y="677789"/>
            <a:ext cx="8042123" cy="523220"/>
          </a:xfrm>
          <a:prstGeom prst="rect">
            <a:avLst/>
          </a:prstGeom>
          <a:noFill/>
        </p:spPr>
        <p:txBody>
          <a:bodyPr wrap="square" rtlCol="0">
            <a:spAutoFit/>
          </a:bodyPr>
          <a:lstStyle/>
          <a:p>
            <a:r>
              <a:rPr lang="en-US" sz="2800" b="1" i="0" u="none" strike="noStrike" baseline="0" dirty="0">
                <a:solidFill>
                  <a:srgbClr val="2E3192"/>
                </a:solidFill>
                <a:latin typeface="Times New Roman" panose="02020603050405020304" pitchFamily="18" charset="0"/>
                <a:cs typeface="Times New Roman" panose="02020603050405020304" pitchFamily="18" charset="0"/>
              </a:rPr>
              <a:t>CBS –Overview (Course, Fee and Intake)</a:t>
            </a:r>
          </a:p>
        </p:txBody>
      </p:sp>
      <p:graphicFrame>
        <p:nvGraphicFramePr>
          <p:cNvPr id="6" name="Table 5">
            <a:extLst>
              <a:ext uri="{FF2B5EF4-FFF2-40B4-BE49-F238E27FC236}">
                <a16:creationId xmlns:a16="http://schemas.microsoft.com/office/drawing/2014/main" id="{751A6919-6247-F53F-9166-0988A9D993DF}"/>
              </a:ext>
            </a:extLst>
          </p:cNvPr>
          <p:cNvGraphicFramePr>
            <a:graphicFrameLocks noGrp="1"/>
          </p:cNvGraphicFramePr>
          <p:nvPr>
            <p:extLst>
              <p:ext uri="{D42A27DB-BD31-4B8C-83A1-F6EECF244321}">
                <p14:modId xmlns:p14="http://schemas.microsoft.com/office/powerpoint/2010/main" val="4069606048"/>
              </p:ext>
            </p:extLst>
          </p:nvPr>
        </p:nvGraphicFramePr>
        <p:xfrm>
          <a:off x="525294" y="1738982"/>
          <a:ext cx="11150767" cy="4030313"/>
        </p:xfrm>
        <a:graphic>
          <a:graphicData uri="http://schemas.openxmlformats.org/drawingml/2006/table">
            <a:tbl>
              <a:tblPr>
                <a:tableStyleId>{5C22544A-7EE6-4342-B048-85BDC9FD1C3A}</a:tableStyleId>
              </a:tblPr>
              <a:tblGrid>
                <a:gridCol w="3618689">
                  <a:extLst>
                    <a:ext uri="{9D8B030D-6E8A-4147-A177-3AD203B41FA5}">
                      <a16:colId xmlns:a16="http://schemas.microsoft.com/office/drawing/2014/main" val="2987540390"/>
                    </a:ext>
                  </a:extLst>
                </a:gridCol>
                <a:gridCol w="1498060">
                  <a:extLst>
                    <a:ext uri="{9D8B030D-6E8A-4147-A177-3AD203B41FA5}">
                      <a16:colId xmlns:a16="http://schemas.microsoft.com/office/drawing/2014/main" val="1159859440"/>
                    </a:ext>
                  </a:extLst>
                </a:gridCol>
                <a:gridCol w="1926076">
                  <a:extLst>
                    <a:ext uri="{9D8B030D-6E8A-4147-A177-3AD203B41FA5}">
                      <a16:colId xmlns:a16="http://schemas.microsoft.com/office/drawing/2014/main" val="3184513385"/>
                    </a:ext>
                  </a:extLst>
                </a:gridCol>
                <a:gridCol w="3122579">
                  <a:extLst>
                    <a:ext uri="{9D8B030D-6E8A-4147-A177-3AD203B41FA5}">
                      <a16:colId xmlns:a16="http://schemas.microsoft.com/office/drawing/2014/main" val="4074207175"/>
                    </a:ext>
                  </a:extLst>
                </a:gridCol>
                <a:gridCol w="985363">
                  <a:extLst>
                    <a:ext uri="{9D8B030D-6E8A-4147-A177-3AD203B41FA5}">
                      <a16:colId xmlns:a16="http://schemas.microsoft.com/office/drawing/2014/main" val="2798589185"/>
                    </a:ext>
                  </a:extLst>
                </a:gridCol>
              </a:tblGrid>
              <a:tr h="660635">
                <a:tc>
                  <a:txBody>
                    <a:bodyPr/>
                    <a:lstStyle/>
                    <a:p>
                      <a:pPr algn="ctr" fontAlgn="b"/>
                      <a:r>
                        <a:rPr lang="en-IN" sz="1600" b="1" u="none" strike="noStrike" dirty="0">
                          <a:solidFill>
                            <a:schemeClr val="bg1"/>
                          </a:solidFill>
                          <a:effectLst/>
                          <a:latin typeface="Times New Roman" panose="02020603050405020304" pitchFamily="18" charset="0"/>
                          <a:cs typeface="Times New Roman" panose="02020603050405020304" pitchFamily="18" charset="0"/>
                        </a:rPr>
                        <a:t>Programs</a:t>
                      </a:r>
                      <a:endParaRPr lang="en-IN" sz="16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600" b="1" u="none" strike="noStrike" dirty="0">
                          <a:solidFill>
                            <a:schemeClr val="bg1"/>
                          </a:solidFill>
                          <a:effectLst/>
                          <a:latin typeface="Times New Roman" panose="02020603050405020304" pitchFamily="18" charset="0"/>
                          <a:cs typeface="Times New Roman" panose="02020603050405020304" pitchFamily="18" charset="0"/>
                        </a:rPr>
                        <a:t>Duration</a:t>
                      </a:r>
                      <a:endParaRPr lang="en-IN" sz="16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600" b="1" u="none" strike="noStrike" dirty="0">
                          <a:solidFill>
                            <a:schemeClr val="bg1"/>
                          </a:solidFill>
                          <a:effectLst/>
                          <a:latin typeface="Times New Roman" panose="02020603050405020304" pitchFamily="18" charset="0"/>
                          <a:cs typeface="Times New Roman" panose="02020603050405020304" pitchFamily="18" charset="0"/>
                        </a:rPr>
                        <a:t>Tuition fee</a:t>
                      </a:r>
                      <a:endParaRPr lang="en-IN" sz="16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600" b="1" u="none" strike="noStrike" dirty="0">
                          <a:solidFill>
                            <a:schemeClr val="bg1"/>
                          </a:solidFill>
                          <a:effectLst/>
                          <a:latin typeface="Times New Roman" panose="02020603050405020304" pitchFamily="18" charset="0"/>
                          <a:cs typeface="Times New Roman" panose="02020603050405020304" pitchFamily="18" charset="0"/>
                        </a:rPr>
                        <a:t>Campus</a:t>
                      </a:r>
                      <a:endParaRPr lang="en-IN" sz="16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600" b="1" u="none" strike="noStrike" dirty="0">
                          <a:solidFill>
                            <a:schemeClr val="bg1"/>
                          </a:solidFill>
                          <a:effectLst/>
                          <a:latin typeface="Times New Roman" panose="02020603050405020304" pitchFamily="18" charset="0"/>
                          <a:cs typeface="Times New Roman" panose="02020603050405020304" pitchFamily="18" charset="0"/>
                        </a:rPr>
                        <a:t>Intake</a:t>
                      </a:r>
                      <a:endParaRPr lang="en-IN" sz="16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extLst>
                  <a:ext uri="{0D108BD9-81ED-4DB2-BD59-A6C34878D82A}">
                    <a16:rowId xmlns:a16="http://schemas.microsoft.com/office/drawing/2014/main" val="1714000483"/>
                  </a:ext>
                </a:extLst>
              </a:tr>
              <a:tr h="561613">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Business Psychology (B.Sc.)</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3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5370 €/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Cologne,  Mainz,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Mar-24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3801517975"/>
                  </a:ext>
                </a:extLst>
              </a:tr>
              <a:tr h="561613">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Finance &amp; Management (B.Sc.)</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3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5370 €/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Cologne,  Mainz,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Dec-23</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45336840"/>
                  </a:ext>
                </a:extLst>
              </a:tr>
              <a:tr h="561613">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International Business (I.B)</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3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5370 €/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Cologne,  Mainz,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Mar-24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075553090"/>
                  </a:ext>
                </a:extLst>
              </a:tr>
              <a:tr h="561613">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IB -Digital Management(B.A)</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3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5370 €/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Cologne,  Mainz,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Mar-24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567966128"/>
                  </a:ext>
                </a:extLst>
              </a:tr>
              <a:tr h="561613">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IB- Financial Management</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3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5370 €/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Cologne,  Mainz,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Mar-24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58719724"/>
                  </a:ext>
                </a:extLst>
              </a:tr>
              <a:tr h="561613">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IB- HRM &amp; Leadership</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3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5370 €/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de-DE" sz="1600" u="none" strike="noStrike" dirty="0">
                          <a:effectLst/>
                          <a:latin typeface="Times New Roman" panose="02020603050405020304" pitchFamily="18" charset="0"/>
                          <a:cs typeface="Times New Roman" panose="02020603050405020304" pitchFamily="18" charset="0"/>
                        </a:rPr>
                        <a:t>Cologne,Mainz,Berlin,Aachen, Germany</a:t>
                      </a:r>
                      <a:endParaRPr lang="de-DE"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Mar-24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887418139"/>
                  </a:ext>
                </a:extLst>
              </a:tr>
            </a:tbl>
          </a:graphicData>
        </a:graphic>
      </p:graphicFrame>
    </p:spTree>
    <p:extLst>
      <p:ext uri="{BB962C8B-B14F-4D97-AF65-F5344CB8AC3E}">
        <p14:creationId xmlns:p14="http://schemas.microsoft.com/office/powerpoint/2010/main" val="1684151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51A6919-6247-F53F-9166-0988A9D993DF}"/>
              </a:ext>
            </a:extLst>
          </p:cNvPr>
          <p:cNvGraphicFramePr>
            <a:graphicFrameLocks noGrp="1"/>
          </p:cNvGraphicFramePr>
          <p:nvPr>
            <p:extLst>
              <p:ext uri="{D42A27DB-BD31-4B8C-83A1-F6EECF244321}">
                <p14:modId xmlns:p14="http://schemas.microsoft.com/office/powerpoint/2010/main" val="746984312"/>
              </p:ext>
            </p:extLst>
          </p:nvPr>
        </p:nvGraphicFramePr>
        <p:xfrm>
          <a:off x="525295" y="1738982"/>
          <a:ext cx="11150767" cy="3300740"/>
        </p:xfrm>
        <a:graphic>
          <a:graphicData uri="http://schemas.openxmlformats.org/drawingml/2006/table">
            <a:tbl>
              <a:tblPr>
                <a:tableStyleId>{5C22544A-7EE6-4342-B048-85BDC9FD1C3A}</a:tableStyleId>
              </a:tblPr>
              <a:tblGrid>
                <a:gridCol w="3618689">
                  <a:extLst>
                    <a:ext uri="{9D8B030D-6E8A-4147-A177-3AD203B41FA5}">
                      <a16:colId xmlns:a16="http://schemas.microsoft.com/office/drawing/2014/main" val="2987540390"/>
                    </a:ext>
                  </a:extLst>
                </a:gridCol>
                <a:gridCol w="1498060">
                  <a:extLst>
                    <a:ext uri="{9D8B030D-6E8A-4147-A177-3AD203B41FA5}">
                      <a16:colId xmlns:a16="http://schemas.microsoft.com/office/drawing/2014/main" val="1159859440"/>
                    </a:ext>
                  </a:extLst>
                </a:gridCol>
                <a:gridCol w="1926076">
                  <a:extLst>
                    <a:ext uri="{9D8B030D-6E8A-4147-A177-3AD203B41FA5}">
                      <a16:colId xmlns:a16="http://schemas.microsoft.com/office/drawing/2014/main" val="3184513385"/>
                    </a:ext>
                  </a:extLst>
                </a:gridCol>
                <a:gridCol w="3122579">
                  <a:extLst>
                    <a:ext uri="{9D8B030D-6E8A-4147-A177-3AD203B41FA5}">
                      <a16:colId xmlns:a16="http://schemas.microsoft.com/office/drawing/2014/main" val="4074207175"/>
                    </a:ext>
                  </a:extLst>
                </a:gridCol>
                <a:gridCol w="985363">
                  <a:extLst>
                    <a:ext uri="{9D8B030D-6E8A-4147-A177-3AD203B41FA5}">
                      <a16:colId xmlns:a16="http://schemas.microsoft.com/office/drawing/2014/main" val="2798589185"/>
                    </a:ext>
                  </a:extLst>
                </a:gridCol>
              </a:tblGrid>
              <a:tr h="660148">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IB- International  Trade (B.A)</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3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5370 €/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Cologne, Berlin, Aachen,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Mar-24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827756298"/>
                  </a:ext>
                </a:extLst>
              </a:tr>
              <a:tr h="660148">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IB- Management Consulting</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3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5370 €/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Cologne, Berlin, Aachen,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Mar-24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603056119"/>
                  </a:ext>
                </a:extLst>
              </a:tr>
              <a:tr h="660148">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IB- Marketing Management</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3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5370 €/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de-DE" sz="1600" u="none" strike="noStrike" dirty="0">
                          <a:effectLst/>
                          <a:latin typeface="Times New Roman" panose="02020603050405020304" pitchFamily="18" charset="0"/>
                          <a:cs typeface="Times New Roman" panose="02020603050405020304" pitchFamily="18" charset="0"/>
                        </a:rPr>
                        <a:t>Cologne,Mainz,Berlin,Aachen, Germany</a:t>
                      </a:r>
                      <a:endParaRPr lang="de-DE"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Mar-24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413628800"/>
                  </a:ext>
                </a:extLst>
              </a:tr>
              <a:tr h="660148">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International Management Fast Track MBA</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1 year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8250 €/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Cologne,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Dec-23</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408259487"/>
                  </a:ext>
                </a:extLst>
              </a:tr>
              <a:tr h="660148">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International Management MBA</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2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5850 €/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Cologne,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Dec-24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734176082"/>
                  </a:ext>
                </a:extLst>
              </a:tr>
            </a:tbl>
          </a:graphicData>
        </a:graphic>
      </p:graphicFrame>
      <p:sp>
        <p:nvSpPr>
          <p:cNvPr id="2" name="TextBox 1">
            <a:extLst>
              <a:ext uri="{FF2B5EF4-FFF2-40B4-BE49-F238E27FC236}">
                <a16:creationId xmlns:a16="http://schemas.microsoft.com/office/drawing/2014/main" id="{8AD9D292-54EA-693B-D87A-49121CC839DE}"/>
              </a:ext>
            </a:extLst>
          </p:cNvPr>
          <p:cNvSpPr txBox="1"/>
          <p:nvPr/>
        </p:nvSpPr>
        <p:spPr>
          <a:xfrm>
            <a:off x="525294" y="677789"/>
            <a:ext cx="8042123" cy="523220"/>
          </a:xfrm>
          <a:prstGeom prst="rect">
            <a:avLst/>
          </a:prstGeom>
          <a:noFill/>
        </p:spPr>
        <p:txBody>
          <a:bodyPr wrap="square" rtlCol="0">
            <a:spAutoFit/>
          </a:bodyPr>
          <a:lstStyle/>
          <a:p>
            <a:pPr algn="ctr"/>
            <a:r>
              <a:rPr lang="en-US" sz="2800" b="1" i="0" u="none" strike="noStrike" baseline="0" dirty="0">
                <a:solidFill>
                  <a:srgbClr val="2E3192"/>
                </a:solidFill>
                <a:latin typeface="Times New Roman" panose="02020603050405020304" pitchFamily="18" charset="0"/>
                <a:cs typeface="Times New Roman" panose="02020603050405020304" pitchFamily="18" charset="0"/>
              </a:rPr>
              <a:t>CBS –Overview (Course, Fee and Intake)</a:t>
            </a:r>
          </a:p>
        </p:txBody>
      </p:sp>
    </p:spTree>
    <p:extLst>
      <p:ext uri="{BB962C8B-B14F-4D97-AF65-F5344CB8AC3E}">
        <p14:creationId xmlns:p14="http://schemas.microsoft.com/office/powerpoint/2010/main" val="2336241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1441E97-C0F8-B1DC-B1C9-50E88F00299B}"/>
              </a:ext>
            </a:extLst>
          </p:cNvPr>
          <p:cNvSpPr/>
          <p:nvPr/>
        </p:nvSpPr>
        <p:spPr>
          <a:xfrm>
            <a:off x="1053458" y="904262"/>
            <a:ext cx="10085085" cy="49641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c</a:t>
            </a:r>
          </a:p>
        </p:txBody>
      </p:sp>
      <p:pic>
        <p:nvPicPr>
          <p:cNvPr id="20" name="Picture 19" descr="A black and yellow rectangle with blue text&#10;&#10;Description automatically generated">
            <a:extLst>
              <a:ext uri="{FF2B5EF4-FFF2-40B4-BE49-F238E27FC236}">
                <a16:creationId xmlns:a16="http://schemas.microsoft.com/office/drawing/2014/main" id="{9AA1B2CA-63A4-A47D-1C89-8AB4CA7E19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8502" y="1691187"/>
            <a:ext cx="8274996" cy="3343098"/>
          </a:xfrm>
          <a:prstGeom prst="rect">
            <a:avLst/>
          </a:prstGeom>
        </p:spPr>
      </p:pic>
    </p:spTree>
    <p:extLst>
      <p:ext uri="{BB962C8B-B14F-4D97-AF65-F5344CB8AC3E}">
        <p14:creationId xmlns:p14="http://schemas.microsoft.com/office/powerpoint/2010/main" val="3988785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4" y="368300"/>
            <a:ext cx="10360450"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Choose GISMA Business School?</a:t>
            </a:r>
          </a:p>
        </p:txBody>
      </p:sp>
      <p:sp>
        <p:nvSpPr>
          <p:cNvPr id="19" name="TextBox 18">
            <a:extLst>
              <a:ext uri="{FF2B5EF4-FFF2-40B4-BE49-F238E27FC236}">
                <a16:creationId xmlns:a16="http://schemas.microsoft.com/office/drawing/2014/main" id="{88DE03AB-2FE1-3B8E-1C8C-65BB758F0772}"/>
              </a:ext>
            </a:extLst>
          </p:cNvPr>
          <p:cNvSpPr txBox="1"/>
          <p:nvPr/>
        </p:nvSpPr>
        <p:spPr>
          <a:xfrm>
            <a:off x="529429" y="1007678"/>
            <a:ext cx="5964273" cy="5444054"/>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GISMA is partnered with awarded institutions to provide high-quality programs that are delivered entirely in English.</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GISMA Business School is a German university located in Hannover, which secured the ranked #42 in the QS Global MBA Rankings 2022. </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Students are supported in their search for internships and jobs in Germany. With our Career Centre, our students have access to numerous employers ranging from start-ups to SMEs, hidden champions to the world’s largest technology companies. Collaborations between GISMA and employers enable students to find exciting job opportunities and work on joint projects.</a:t>
            </a:r>
          </a:p>
        </p:txBody>
      </p:sp>
      <p:pic>
        <p:nvPicPr>
          <p:cNvPr id="7170" name="Picture 2" descr="GISMA Business School | Grant Study">
            <a:extLst>
              <a:ext uri="{FF2B5EF4-FFF2-40B4-BE49-F238E27FC236}">
                <a16:creationId xmlns:a16="http://schemas.microsoft.com/office/drawing/2014/main" id="{6AF5A044-F4EC-2BD2-DE25-5CB0325E75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4171"/>
          <a:stretch/>
        </p:blipFill>
        <p:spPr bwMode="auto">
          <a:xfrm>
            <a:off x="6780628" y="1803393"/>
            <a:ext cx="4985098" cy="4078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184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89445AF3-E0D6-9D22-2479-792A8E318468}"/>
              </a:ext>
            </a:extLst>
          </p:cNvPr>
          <p:cNvSpPr txBox="1"/>
          <p:nvPr/>
        </p:nvSpPr>
        <p:spPr>
          <a:xfrm>
            <a:off x="1534754" y="605696"/>
            <a:ext cx="9122492" cy="584775"/>
          </a:xfrm>
          <a:prstGeom prst="rect">
            <a:avLst/>
          </a:prstGeom>
          <a:noFill/>
        </p:spPr>
        <p:txBody>
          <a:bodyPr wrap="square" rtlCol="0">
            <a:spAutoFit/>
          </a:bodyPr>
          <a:lstStyle/>
          <a:p>
            <a:pPr algn="ctr"/>
            <a:r>
              <a:rPr lang="en-US" sz="3200" b="1" i="0" u="none" strike="noStrike" baseline="0" dirty="0">
                <a:solidFill>
                  <a:srgbClr val="2E3192"/>
                </a:solidFill>
                <a:latin typeface="Times New Roman" panose="02020603050405020304" pitchFamily="18" charset="0"/>
                <a:cs typeface="Times New Roman" panose="02020603050405020304" pitchFamily="18" charset="0"/>
              </a:rPr>
              <a:t>Campus life in GISMA Business School  </a:t>
            </a:r>
          </a:p>
        </p:txBody>
      </p:sp>
      <p:grpSp>
        <p:nvGrpSpPr>
          <p:cNvPr id="24" name="Group 23">
            <a:extLst>
              <a:ext uri="{FF2B5EF4-FFF2-40B4-BE49-F238E27FC236}">
                <a16:creationId xmlns:a16="http://schemas.microsoft.com/office/drawing/2014/main" id="{72F1D69D-B7F6-1A44-97C6-F9F677BB9FF9}"/>
              </a:ext>
            </a:extLst>
          </p:cNvPr>
          <p:cNvGrpSpPr/>
          <p:nvPr/>
        </p:nvGrpSpPr>
        <p:grpSpPr>
          <a:xfrm>
            <a:off x="1378138" y="1661536"/>
            <a:ext cx="9435724" cy="4298380"/>
            <a:chOff x="1066333" y="1712336"/>
            <a:chExt cx="9113190" cy="4151451"/>
          </a:xfrm>
        </p:grpSpPr>
        <p:pic>
          <p:nvPicPr>
            <p:cNvPr id="6146" name="Picture 2" descr="GISMA Business School - Berlin Campus, Germany | Courses, Fees ...">
              <a:extLst>
                <a:ext uri="{FF2B5EF4-FFF2-40B4-BE49-F238E27FC236}">
                  <a16:creationId xmlns:a16="http://schemas.microsoft.com/office/drawing/2014/main" id="{E1F780DD-E568-8DE9-81B8-642BA74CB8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333" y="1712336"/>
              <a:ext cx="6236085" cy="415145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gisma business school fees - INFOLEARNERS">
              <a:extLst>
                <a:ext uri="{FF2B5EF4-FFF2-40B4-BE49-F238E27FC236}">
                  <a16:creationId xmlns:a16="http://schemas.microsoft.com/office/drawing/2014/main" id="{A3D2C1FE-7295-AB59-688B-E01CBE0468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6323" y="1712336"/>
              <a:ext cx="2743200" cy="2137173"/>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Gisma Business School Hannover (Hanover, Germany) - apply, prices ...">
              <a:extLst>
                <a:ext uri="{FF2B5EF4-FFF2-40B4-BE49-F238E27FC236}">
                  <a16:creationId xmlns:a16="http://schemas.microsoft.com/office/drawing/2014/main" id="{7210ABD9-FD16-BCE7-244E-AE894093B7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085" t="16787" r="6795" b="6731"/>
            <a:stretch/>
          </p:blipFill>
          <p:spPr bwMode="auto">
            <a:xfrm>
              <a:off x="7436323" y="3993215"/>
              <a:ext cx="2743200" cy="18705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17241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A2759C7-855A-D343-E757-523CF29ADC52}"/>
              </a:ext>
            </a:extLst>
          </p:cNvPr>
          <p:cNvSpPr txBox="1"/>
          <p:nvPr/>
        </p:nvSpPr>
        <p:spPr>
          <a:xfrm>
            <a:off x="527944" y="368300"/>
            <a:ext cx="11664056" cy="1077218"/>
          </a:xfrm>
          <a:prstGeom prst="rect">
            <a:avLst/>
          </a:prstGeom>
          <a:noFill/>
        </p:spPr>
        <p:txBody>
          <a:bodyPr wrap="square" rtlCol="0">
            <a:spAutoFit/>
          </a:bodyPr>
          <a:lstStyle/>
          <a:p>
            <a:pPr algn="ctr"/>
            <a:r>
              <a:rPr lang="en-US" sz="3200" b="1" i="0" u="none" strike="noStrike" baseline="0" dirty="0">
                <a:solidFill>
                  <a:srgbClr val="2E3192"/>
                </a:solidFill>
                <a:latin typeface="Times New Roman" panose="02020603050405020304" pitchFamily="18" charset="0"/>
                <a:cs typeface="Times New Roman" panose="02020603050405020304" pitchFamily="18" charset="0"/>
              </a:rPr>
              <a:t>GISMA Business School Overview </a:t>
            </a:r>
          </a:p>
          <a:p>
            <a:pPr algn="ctr"/>
            <a:r>
              <a:rPr lang="en-US" sz="3200" b="1" i="0" u="none" strike="noStrike" baseline="0" dirty="0">
                <a:solidFill>
                  <a:srgbClr val="2E3192"/>
                </a:solidFill>
                <a:latin typeface="Times New Roman" panose="02020603050405020304" pitchFamily="18" charset="0"/>
                <a:cs typeface="Times New Roman" panose="02020603050405020304" pitchFamily="18" charset="0"/>
              </a:rPr>
              <a:t>(Course, Fee and Intake)</a:t>
            </a:r>
          </a:p>
        </p:txBody>
      </p:sp>
      <p:graphicFrame>
        <p:nvGraphicFramePr>
          <p:cNvPr id="20" name="Table 19">
            <a:extLst>
              <a:ext uri="{FF2B5EF4-FFF2-40B4-BE49-F238E27FC236}">
                <a16:creationId xmlns:a16="http://schemas.microsoft.com/office/drawing/2014/main" id="{612911AD-EA31-1F36-954A-A8B94CA665D4}"/>
              </a:ext>
            </a:extLst>
          </p:cNvPr>
          <p:cNvGraphicFramePr>
            <a:graphicFrameLocks noGrp="1"/>
          </p:cNvGraphicFramePr>
          <p:nvPr>
            <p:extLst>
              <p:ext uri="{D42A27DB-BD31-4B8C-83A1-F6EECF244321}">
                <p14:modId xmlns:p14="http://schemas.microsoft.com/office/powerpoint/2010/main" val="1155194174"/>
              </p:ext>
            </p:extLst>
          </p:nvPr>
        </p:nvGraphicFramePr>
        <p:xfrm>
          <a:off x="527944" y="1788335"/>
          <a:ext cx="11148118" cy="4048261"/>
        </p:xfrm>
        <a:graphic>
          <a:graphicData uri="http://schemas.openxmlformats.org/drawingml/2006/table">
            <a:tbl>
              <a:tblPr>
                <a:tableStyleId>{5C22544A-7EE6-4342-B048-85BDC9FD1C3A}</a:tableStyleId>
              </a:tblPr>
              <a:tblGrid>
                <a:gridCol w="4564561">
                  <a:extLst>
                    <a:ext uri="{9D8B030D-6E8A-4147-A177-3AD203B41FA5}">
                      <a16:colId xmlns:a16="http://schemas.microsoft.com/office/drawing/2014/main" val="409933528"/>
                    </a:ext>
                  </a:extLst>
                </a:gridCol>
                <a:gridCol w="1406769">
                  <a:extLst>
                    <a:ext uri="{9D8B030D-6E8A-4147-A177-3AD203B41FA5}">
                      <a16:colId xmlns:a16="http://schemas.microsoft.com/office/drawing/2014/main" val="4035363993"/>
                    </a:ext>
                  </a:extLst>
                </a:gridCol>
                <a:gridCol w="2194560">
                  <a:extLst>
                    <a:ext uri="{9D8B030D-6E8A-4147-A177-3AD203B41FA5}">
                      <a16:colId xmlns:a16="http://schemas.microsoft.com/office/drawing/2014/main" val="537319750"/>
                    </a:ext>
                  </a:extLst>
                </a:gridCol>
                <a:gridCol w="2982228">
                  <a:extLst>
                    <a:ext uri="{9D8B030D-6E8A-4147-A177-3AD203B41FA5}">
                      <a16:colId xmlns:a16="http://schemas.microsoft.com/office/drawing/2014/main" val="1696946497"/>
                    </a:ext>
                  </a:extLst>
                </a:gridCol>
              </a:tblGrid>
              <a:tr h="578323">
                <a:tc>
                  <a:txBody>
                    <a:bodyPr/>
                    <a:lstStyle/>
                    <a:p>
                      <a:pPr algn="ctr" fontAlgn="b"/>
                      <a:r>
                        <a:rPr lang="en-IN" sz="1800" b="1" u="none" strike="noStrike" dirty="0">
                          <a:solidFill>
                            <a:schemeClr val="bg1"/>
                          </a:solidFill>
                          <a:effectLst/>
                          <a:latin typeface="Times New Roman" panose="02020603050405020304" pitchFamily="18" charset="0"/>
                          <a:cs typeface="Times New Roman" panose="02020603050405020304" pitchFamily="18" charset="0"/>
                        </a:rPr>
                        <a:t>Programs</a:t>
                      </a:r>
                      <a:endParaRPr lang="en-IN"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chemeClr val="bg1"/>
                          </a:solidFill>
                          <a:effectLst/>
                          <a:latin typeface="Times New Roman" panose="02020603050405020304" pitchFamily="18" charset="0"/>
                          <a:cs typeface="Times New Roman" panose="02020603050405020304" pitchFamily="18" charset="0"/>
                        </a:rPr>
                        <a:t>Duration</a:t>
                      </a:r>
                      <a:endParaRPr lang="en-IN"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chemeClr val="bg1"/>
                          </a:solidFill>
                          <a:effectLst/>
                          <a:latin typeface="Times New Roman" panose="02020603050405020304" pitchFamily="18" charset="0"/>
                          <a:cs typeface="Times New Roman" panose="02020603050405020304" pitchFamily="18" charset="0"/>
                        </a:rPr>
                        <a:t>Campus</a:t>
                      </a:r>
                      <a:endParaRPr lang="en-IN"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chemeClr val="bg1"/>
                          </a:solidFill>
                          <a:effectLst/>
                          <a:latin typeface="Times New Roman" panose="02020603050405020304" pitchFamily="18" charset="0"/>
                          <a:cs typeface="Times New Roman" panose="02020603050405020304" pitchFamily="18" charset="0"/>
                        </a:rPr>
                        <a:t>Tuition fee</a:t>
                      </a:r>
                      <a:endParaRPr lang="en-IN"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extLst>
                  <a:ext uri="{0D108BD9-81ED-4DB2-BD59-A6C34878D82A}">
                    <a16:rowId xmlns:a16="http://schemas.microsoft.com/office/drawing/2014/main" val="1505765470"/>
                  </a:ext>
                </a:extLst>
              </a:tr>
              <a:tr h="578323">
                <a:tc>
                  <a:txBody>
                    <a:bodyPr/>
                    <a:lstStyle/>
                    <a:p>
                      <a:pPr algn="ctr" fontAlgn="b"/>
                      <a:r>
                        <a:rPr lang="en-IN" sz="2800" b="1" u="none" strike="noStrike" dirty="0">
                          <a:solidFill>
                            <a:schemeClr val="bg1"/>
                          </a:solidFill>
                          <a:effectLst/>
                          <a:latin typeface="Times New Roman" panose="02020603050405020304" pitchFamily="18" charset="0"/>
                          <a:cs typeface="Times New Roman" panose="02020603050405020304" pitchFamily="18" charset="0"/>
                        </a:rPr>
                        <a:t>Bachelors :-</a:t>
                      </a:r>
                      <a:endParaRPr lang="en-IN" sz="2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F83E93"/>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83E93"/>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83E93"/>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83E93"/>
                    </a:solidFill>
                  </a:tcPr>
                </a:tc>
                <a:extLst>
                  <a:ext uri="{0D108BD9-81ED-4DB2-BD59-A6C34878D82A}">
                    <a16:rowId xmlns:a16="http://schemas.microsoft.com/office/drawing/2014/main" val="3374350526"/>
                  </a:ext>
                </a:extLst>
              </a:tr>
              <a:tr h="578323">
                <a:tc>
                  <a:txBody>
                    <a:bodyPr/>
                    <a:lstStyle/>
                    <a:p>
                      <a:pPr algn="l" fontAlgn="b"/>
                      <a:r>
                        <a:rPr lang="it-IT" sz="1800" u="none" strike="noStrike" dirty="0">
                          <a:effectLst/>
                          <a:latin typeface="Times New Roman" panose="02020603050405020304" pitchFamily="18" charset="0"/>
                          <a:cs typeface="Times New Roman" panose="02020603050405020304" pitchFamily="18" charset="0"/>
                        </a:rPr>
                        <a:t>BSc Data Science , AI &amp; Digital Business </a:t>
                      </a:r>
                      <a:endParaRPr lang="it-IT"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3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Potsdam,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from 9,600 per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76994240"/>
                  </a:ext>
                </a:extLst>
              </a:tr>
              <a:tr h="578323">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BSc International Business Management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3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Potsdam,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from 9,600 per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458899337"/>
                  </a:ext>
                </a:extLst>
              </a:tr>
              <a:tr h="578323">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BENG Software Engineering</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3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Potsdam,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from 9,600 per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513590696"/>
                  </a:ext>
                </a:extLst>
              </a:tr>
              <a:tr h="578323">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BSc Computer Science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3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Potsdam,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from 9,600 per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61313670"/>
                  </a:ext>
                </a:extLst>
              </a:tr>
              <a:tr h="578323">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BSc Business Management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3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Potsdam,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from 9,600 per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603495336"/>
                  </a:ext>
                </a:extLst>
              </a:tr>
            </a:tbl>
          </a:graphicData>
        </a:graphic>
      </p:graphicFrame>
    </p:spTree>
    <p:extLst>
      <p:ext uri="{BB962C8B-B14F-4D97-AF65-F5344CB8AC3E}">
        <p14:creationId xmlns:p14="http://schemas.microsoft.com/office/powerpoint/2010/main" val="1532445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612911AD-EA31-1F36-954A-A8B94CA665D4}"/>
              </a:ext>
            </a:extLst>
          </p:cNvPr>
          <p:cNvGraphicFramePr>
            <a:graphicFrameLocks noGrp="1"/>
          </p:cNvGraphicFramePr>
          <p:nvPr>
            <p:extLst>
              <p:ext uri="{D42A27DB-BD31-4B8C-83A1-F6EECF244321}">
                <p14:modId xmlns:p14="http://schemas.microsoft.com/office/powerpoint/2010/main" val="2282765139"/>
              </p:ext>
            </p:extLst>
          </p:nvPr>
        </p:nvGraphicFramePr>
        <p:xfrm>
          <a:off x="527944" y="1749423"/>
          <a:ext cx="11148118" cy="4346820"/>
        </p:xfrm>
        <a:graphic>
          <a:graphicData uri="http://schemas.openxmlformats.org/drawingml/2006/table">
            <a:tbl>
              <a:tblPr>
                <a:tableStyleId>{5C22544A-7EE6-4342-B048-85BDC9FD1C3A}</a:tableStyleId>
              </a:tblPr>
              <a:tblGrid>
                <a:gridCol w="3987785">
                  <a:extLst>
                    <a:ext uri="{9D8B030D-6E8A-4147-A177-3AD203B41FA5}">
                      <a16:colId xmlns:a16="http://schemas.microsoft.com/office/drawing/2014/main" val="409933528"/>
                    </a:ext>
                  </a:extLst>
                </a:gridCol>
                <a:gridCol w="1069145">
                  <a:extLst>
                    <a:ext uri="{9D8B030D-6E8A-4147-A177-3AD203B41FA5}">
                      <a16:colId xmlns:a16="http://schemas.microsoft.com/office/drawing/2014/main" val="4035363993"/>
                    </a:ext>
                  </a:extLst>
                </a:gridCol>
                <a:gridCol w="1758461">
                  <a:extLst>
                    <a:ext uri="{9D8B030D-6E8A-4147-A177-3AD203B41FA5}">
                      <a16:colId xmlns:a16="http://schemas.microsoft.com/office/drawing/2014/main" val="537319750"/>
                    </a:ext>
                  </a:extLst>
                </a:gridCol>
                <a:gridCol w="4332727">
                  <a:extLst>
                    <a:ext uri="{9D8B030D-6E8A-4147-A177-3AD203B41FA5}">
                      <a16:colId xmlns:a16="http://schemas.microsoft.com/office/drawing/2014/main" val="1696946497"/>
                    </a:ext>
                  </a:extLst>
                </a:gridCol>
              </a:tblGrid>
              <a:tr h="521840">
                <a:tc>
                  <a:txBody>
                    <a:bodyPr/>
                    <a:lstStyle/>
                    <a:p>
                      <a:pPr algn="ctr" fontAlgn="b"/>
                      <a:r>
                        <a:rPr lang="en-IN" sz="1800" b="0" u="none" strike="noStrike" dirty="0">
                          <a:solidFill>
                            <a:schemeClr val="bg1"/>
                          </a:solidFill>
                          <a:effectLst/>
                          <a:latin typeface="Times New Roman" panose="02020603050405020304" pitchFamily="18" charset="0"/>
                          <a:cs typeface="Times New Roman" panose="02020603050405020304" pitchFamily="18" charset="0"/>
                        </a:rPr>
                        <a:t>Programs</a:t>
                      </a:r>
                      <a:endParaRPr lang="en-IN" sz="1800" b="0"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0" u="none" strike="noStrike" dirty="0">
                          <a:solidFill>
                            <a:schemeClr val="bg1"/>
                          </a:solidFill>
                          <a:effectLst/>
                          <a:latin typeface="Times New Roman" panose="02020603050405020304" pitchFamily="18" charset="0"/>
                          <a:cs typeface="Times New Roman" panose="02020603050405020304" pitchFamily="18" charset="0"/>
                        </a:rPr>
                        <a:t>Duration</a:t>
                      </a:r>
                      <a:endParaRPr lang="en-IN" sz="1800" b="0"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0" u="none" strike="noStrike" dirty="0">
                          <a:solidFill>
                            <a:schemeClr val="bg1"/>
                          </a:solidFill>
                          <a:effectLst/>
                          <a:latin typeface="Times New Roman" panose="02020603050405020304" pitchFamily="18" charset="0"/>
                          <a:cs typeface="Times New Roman" panose="02020603050405020304" pitchFamily="18" charset="0"/>
                        </a:rPr>
                        <a:t>Campus</a:t>
                      </a:r>
                      <a:endParaRPr lang="en-IN" sz="1800" b="0"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0" u="none" strike="noStrike" dirty="0">
                          <a:solidFill>
                            <a:schemeClr val="bg1"/>
                          </a:solidFill>
                          <a:effectLst/>
                          <a:latin typeface="Times New Roman" panose="02020603050405020304" pitchFamily="18" charset="0"/>
                          <a:cs typeface="Times New Roman" panose="02020603050405020304" pitchFamily="18" charset="0"/>
                        </a:rPr>
                        <a:t>Tuition fee</a:t>
                      </a:r>
                      <a:endParaRPr lang="en-IN" sz="1800" b="0"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extLst>
                  <a:ext uri="{0D108BD9-81ED-4DB2-BD59-A6C34878D82A}">
                    <a16:rowId xmlns:a16="http://schemas.microsoft.com/office/drawing/2014/main" val="1505765470"/>
                  </a:ext>
                </a:extLst>
              </a:tr>
              <a:tr h="521840">
                <a:tc>
                  <a:txBody>
                    <a:bodyPr/>
                    <a:lstStyle/>
                    <a:p>
                      <a:pPr algn="ctr" fontAlgn="b"/>
                      <a:r>
                        <a:rPr lang="en-IN" sz="2800" b="1" u="none" strike="noStrike" dirty="0">
                          <a:solidFill>
                            <a:schemeClr val="bg1"/>
                          </a:solidFill>
                          <a:effectLst/>
                          <a:latin typeface="Times New Roman" panose="02020603050405020304" pitchFamily="18" charset="0"/>
                          <a:cs typeface="Times New Roman" panose="02020603050405020304" pitchFamily="18" charset="0"/>
                        </a:rPr>
                        <a:t>Masters</a:t>
                      </a:r>
                      <a:r>
                        <a:rPr lang="en-IN" sz="2400" b="1" u="none" strike="noStrike" dirty="0">
                          <a:solidFill>
                            <a:schemeClr val="bg1"/>
                          </a:solidFill>
                          <a:effectLst/>
                          <a:latin typeface="Times New Roman" panose="02020603050405020304" pitchFamily="18" charset="0"/>
                          <a:cs typeface="Times New Roman" panose="02020603050405020304" pitchFamily="18" charset="0"/>
                        </a:rPr>
                        <a:t> :-</a:t>
                      </a:r>
                      <a:endParaRPr lang="en-IN" sz="2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7620" marR="7620" marT="7620" marB="0" anchor="ctr">
                    <a:solidFill>
                      <a:srgbClr val="F83E93"/>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83E93"/>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83E93"/>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83E93"/>
                    </a:solidFill>
                  </a:tcPr>
                </a:tc>
                <a:extLst>
                  <a:ext uri="{0D108BD9-81ED-4DB2-BD59-A6C34878D82A}">
                    <a16:rowId xmlns:a16="http://schemas.microsoft.com/office/drawing/2014/main" val="2526232166"/>
                  </a:ext>
                </a:extLst>
              </a:tr>
              <a:tr h="521840">
                <a:tc>
                  <a:txBody>
                    <a:bodyPr/>
                    <a:lstStyle/>
                    <a:p>
                      <a:pPr algn="l" fontAlgn="b"/>
                      <a:r>
                        <a:rPr lang="en-IN" sz="1800" b="0" u="none" strike="noStrike" dirty="0">
                          <a:effectLst/>
                          <a:latin typeface="Times New Roman" panose="02020603050405020304" pitchFamily="18" charset="0"/>
                          <a:cs typeface="Times New Roman" panose="02020603050405020304" pitchFamily="18" charset="0"/>
                        </a:rPr>
                        <a:t>MSc Business Management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1Year-2Year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Potsdam,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 from 13,000 per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653386100"/>
                  </a:ext>
                </a:extLst>
              </a:tr>
              <a:tr h="521840">
                <a:tc>
                  <a:txBody>
                    <a:bodyPr/>
                    <a:lstStyle/>
                    <a:p>
                      <a:pPr algn="l" fontAlgn="b"/>
                      <a:r>
                        <a:rPr lang="en-IN" sz="1800" b="0" u="none" strike="noStrike" dirty="0">
                          <a:effectLst/>
                          <a:latin typeface="Times New Roman" panose="02020603050405020304" pitchFamily="18" charset="0"/>
                          <a:cs typeface="Times New Roman" panose="02020603050405020304" pitchFamily="18" charset="0"/>
                        </a:rPr>
                        <a:t>MSc International Business Management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Hamburg</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 from 16,500 per course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105666353"/>
                  </a:ext>
                </a:extLst>
              </a:tr>
              <a:tr h="521840">
                <a:tc>
                  <a:txBody>
                    <a:bodyPr/>
                    <a:lstStyle/>
                    <a:p>
                      <a:pPr algn="l" fontAlgn="b"/>
                      <a:r>
                        <a:rPr lang="en-IN" sz="1800" b="0" u="none" strike="noStrike" dirty="0">
                          <a:effectLst/>
                          <a:latin typeface="Times New Roman" panose="02020603050405020304" pitchFamily="18" charset="0"/>
                          <a:cs typeface="Times New Roman" panose="02020603050405020304" pitchFamily="18" charset="0"/>
                        </a:rPr>
                        <a:t>MSc Data Science , AI&amp; Digital Business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1Year-2Year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Potsdam,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 from 13,000 per course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077482266"/>
                  </a:ext>
                </a:extLst>
              </a:tr>
              <a:tr h="521840">
                <a:tc>
                  <a:txBody>
                    <a:bodyPr/>
                    <a:lstStyle/>
                    <a:p>
                      <a:pPr algn="l" fontAlgn="b"/>
                      <a:r>
                        <a:rPr lang="en-IN" sz="1800" b="0" u="none" strike="noStrike" dirty="0">
                          <a:effectLst/>
                          <a:latin typeface="Times New Roman" panose="02020603050405020304" pitchFamily="18" charset="0"/>
                          <a:cs typeface="Times New Roman" panose="02020603050405020304" pitchFamily="18" charset="0"/>
                        </a:rPr>
                        <a:t>Global MBA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1Year-2Year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Potsdam,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 from 18,000 per course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19899116"/>
                  </a:ext>
                </a:extLst>
              </a:tr>
              <a:tr h="521840">
                <a:tc>
                  <a:txBody>
                    <a:bodyPr/>
                    <a:lstStyle/>
                    <a:p>
                      <a:pPr algn="l" fontAlgn="b"/>
                      <a:r>
                        <a:rPr lang="en-US" sz="1800" b="0" u="none" strike="noStrike" dirty="0">
                          <a:effectLst/>
                          <a:latin typeface="Times New Roman" panose="02020603050405020304" pitchFamily="18" charset="0"/>
                          <a:cs typeface="Times New Roman" panose="02020603050405020304" pitchFamily="18" charset="0"/>
                        </a:rPr>
                        <a:t>Computer Science Masters of Engineering</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1Year-2Year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Potsdam,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US" sz="1800" b="0" u="none" strike="noStrike" dirty="0">
                          <a:effectLst/>
                          <a:latin typeface="Times New Roman" panose="02020603050405020304" pitchFamily="18" charset="0"/>
                          <a:cs typeface="Times New Roman" panose="02020603050405020304" pitchFamily="18" charset="0"/>
                        </a:rPr>
                        <a:t>€ from 13,000 per year / 15500 for international students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192384070"/>
                  </a:ext>
                </a:extLst>
              </a:tr>
              <a:tr h="521840">
                <a:tc>
                  <a:txBody>
                    <a:bodyPr/>
                    <a:lstStyle/>
                    <a:p>
                      <a:pPr algn="l" fontAlgn="b"/>
                      <a:r>
                        <a:rPr lang="en-US" sz="1800" b="0" u="none" strike="noStrike" dirty="0">
                          <a:effectLst/>
                          <a:latin typeface="Times New Roman" panose="02020603050405020304" pitchFamily="18" charset="0"/>
                          <a:cs typeface="Times New Roman" panose="02020603050405020304" pitchFamily="18" charset="0"/>
                        </a:rPr>
                        <a:t>MSc Leadership of Digital Transformation</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1Year-2Year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Potsdam,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b="0" u="none" strike="noStrike" dirty="0">
                          <a:effectLst/>
                          <a:latin typeface="Times New Roman" panose="02020603050405020304" pitchFamily="18" charset="0"/>
                          <a:cs typeface="Times New Roman" panose="02020603050405020304" pitchFamily="18" charset="0"/>
                        </a:rPr>
                        <a:t>€ from 13,000 per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773497472"/>
                  </a:ext>
                </a:extLst>
              </a:tr>
            </a:tbl>
          </a:graphicData>
        </a:graphic>
      </p:graphicFrame>
      <p:sp>
        <p:nvSpPr>
          <p:cNvPr id="2" name="TextBox 1">
            <a:extLst>
              <a:ext uri="{FF2B5EF4-FFF2-40B4-BE49-F238E27FC236}">
                <a16:creationId xmlns:a16="http://schemas.microsoft.com/office/drawing/2014/main" id="{908E23FB-858D-DAB2-B688-3F32A4E8B3E9}"/>
              </a:ext>
            </a:extLst>
          </p:cNvPr>
          <p:cNvSpPr txBox="1"/>
          <p:nvPr/>
        </p:nvSpPr>
        <p:spPr>
          <a:xfrm>
            <a:off x="527944" y="368300"/>
            <a:ext cx="10543330" cy="1077218"/>
          </a:xfrm>
          <a:prstGeom prst="rect">
            <a:avLst/>
          </a:prstGeom>
          <a:noFill/>
        </p:spPr>
        <p:txBody>
          <a:bodyPr wrap="square" rtlCol="0">
            <a:spAutoFit/>
          </a:bodyPr>
          <a:lstStyle/>
          <a:p>
            <a:pPr algn="ctr"/>
            <a:r>
              <a:rPr lang="en-US" sz="3200" b="1" i="0" u="none" strike="noStrike" baseline="0" dirty="0">
                <a:solidFill>
                  <a:srgbClr val="2E3192"/>
                </a:solidFill>
                <a:latin typeface="Times New Roman" panose="02020603050405020304" pitchFamily="18" charset="0"/>
                <a:cs typeface="Times New Roman" panose="02020603050405020304" pitchFamily="18" charset="0"/>
              </a:rPr>
              <a:t>GISMA Business School Overview </a:t>
            </a:r>
          </a:p>
          <a:p>
            <a:pPr algn="ctr"/>
            <a:r>
              <a:rPr lang="en-US" sz="3200" b="1" i="0" u="none" strike="noStrike" baseline="0" dirty="0">
                <a:solidFill>
                  <a:srgbClr val="2E3192"/>
                </a:solidFill>
                <a:latin typeface="Times New Roman" panose="02020603050405020304" pitchFamily="18" charset="0"/>
                <a:cs typeface="Times New Roman" panose="02020603050405020304" pitchFamily="18" charset="0"/>
              </a:rPr>
              <a:t>(Course, Fee and Intake)</a:t>
            </a:r>
          </a:p>
        </p:txBody>
      </p:sp>
    </p:spTree>
    <p:extLst>
      <p:ext uri="{BB962C8B-B14F-4D97-AF65-F5344CB8AC3E}">
        <p14:creationId xmlns:p14="http://schemas.microsoft.com/office/powerpoint/2010/main" val="2046066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B149D9B-2906-7C06-AAF7-D0339773C106}"/>
              </a:ext>
            </a:extLst>
          </p:cNvPr>
          <p:cNvSpPr/>
          <p:nvPr/>
        </p:nvSpPr>
        <p:spPr>
          <a:xfrm>
            <a:off x="1053458" y="904262"/>
            <a:ext cx="10085085" cy="49641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Content Placeholder 3" descr="A logo on a red background&#10;&#10;Description automatically generated">
            <a:extLst>
              <a:ext uri="{FF2B5EF4-FFF2-40B4-BE49-F238E27FC236}">
                <a16:creationId xmlns:a16="http://schemas.microsoft.com/office/drawing/2014/main" id="{F86B3E2B-8F02-0C18-9630-A6E1BF27C0E8}"/>
              </a:ext>
            </a:extLst>
          </p:cNvPr>
          <p:cNvPicPr>
            <a:picLocks noChangeAspect="1"/>
          </p:cNvPicPr>
          <p:nvPr/>
        </p:nvPicPr>
        <p:blipFill rotWithShape="1">
          <a:blip r:embed="rId2"/>
          <a:srcRect l="4375" t="23973" r="13467" b="28239"/>
          <a:stretch/>
        </p:blipFill>
        <p:spPr>
          <a:xfrm>
            <a:off x="1917259" y="2300592"/>
            <a:ext cx="8357482" cy="2256816"/>
          </a:xfrm>
          <a:prstGeom prst="rect">
            <a:avLst/>
          </a:prstGeom>
        </p:spPr>
      </p:pic>
    </p:spTree>
    <p:extLst>
      <p:ext uri="{BB962C8B-B14F-4D97-AF65-F5344CB8AC3E}">
        <p14:creationId xmlns:p14="http://schemas.microsoft.com/office/powerpoint/2010/main" val="1335226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272338" y="429456"/>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Choose SRH?</a:t>
            </a:r>
          </a:p>
        </p:txBody>
      </p:sp>
      <p:sp>
        <p:nvSpPr>
          <p:cNvPr id="19" name="TextBox 18">
            <a:extLst>
              <a:ext uri="{FF2B5EF4-FFF2-40B4-BE49-F238E27FC236}">
                <a16:creationId xmlns:a16="http://schemas.microsoft.com/office/drawing/2014/main" id="{88DE03AB-2FE1-3B8E-1C8C-65BB758F0772}"/>
              </a:ext>
            </a:extLst>
          </p:cNvPr>
          <p:cNvSpPr txBox="1"/>
          <p:nvPr/>
        </p:nvSpPr>
        <p:spPr>
          <a:xfrm>
            <a:off x="527944" y="1185984"/>
            <a:ext cx="5078892" cy="5444054"/>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The schools of the SRH Berlin University of Applied Sciences offer a great variety of courses. We have designed unique programs under the slogan "our semesters are colorful" so that our students can benefit from this diversity.</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SRH Hochschule Berlin is considered one of the world's most famous and renowned institutions for its excellent structure of knowledge system and friendly environment. SRH  berlin ranking is 148 in the country.</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Excellent study conditions - Teaching at SRH is characterized by innovative course contents, small groups and mutual exchange.</a:t>
            </a:r>
          </a:p>
        </p:txBody>
      </p:sp>
      <p:pic>
        <p:nvPicPr>
          <p:cNvPr id="4098" name="Picture 2" descr="🏛️ SRH Berlin University of Applied Sciences (Berlin, Germany) - apply ...">
            <a:extLst>
              <a:ext uri="{FF2B5EF4-FFF2-40B4-BE49-F238E27FC236}">
                <a16:creationId xmlns:a16="http://schemas.microsoft.com/office/drawing/2014/main" id="{7BBB435B-C5F0-6312-6732-8A69FAC7F6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549" b="23128"/>
          <a:stretch/>
        </p:blipFill>
        <p:spPr bwMode="auto">
          <a:xfrm>
            <a:off x="5910400" y="1585833"/>
            <a:ext cx="5486823" cy="4519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794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567759" y="522547"/>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Campus life in SRH  </a:t>
            </a:r>
          </a:p>
        </p:txBody>
      </p:sp>
      <p:grpSp>
        <p:nvGrpSpPr>
          <p:cNvPr id="22" name="Group 21">
            <a:extLst>
              <a:ext uri="{FF2B5EF4-FFF2-40B4-BE49-F238E27FC236}">
                <a16:creationId xmlns:a16="http://schemas.microsoft.com/office/drawing/2014/main" id="{2CF75273-0C06-1B98-F7E3-D0338911AC3B}"/>
              </a:ext>
            </a:extLst>
          </p:cNvPr>
          <p:cNvGrpSpPr/>
          <p:nvPr/>
        </p:nvGrpSpPr>
        <p:grpSpPr>
          <a:xfrm>
            <a:off x="1135029" y="1362950"/>
            <a:ext cx="9921942" cy="4397140"/>
            <a:chOff x="698500" y="1602145"/>
            <a:chExt cx="8616063" cy="3818410"/>
          </a:xfrm>
        </p:grpSpPr>
        <p:pic>
          <p:nvPicPr>
            <p:cNvPr id="5122" name="Picture 2" descr="SRH Berlin University of Applied Sciences | Обучение в Германии ...">
              <a:extLst>
                <a:ext uri="{FF2B5EF4-FFF2-40B4-BE49-F238E27FC236}">
                  <a16:creationId xmlns:a16="http://schemas.microsoft.com/office/drawing/2014/main" id="{4D6E9F7C-2CE5-2839-0176-49C4DA0F68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879"/>
            <a:stretch/>
          </p:blipFill>
          <p:spPr bwMode="auto">
            <a:xfrm>
              <a:off x="6494093" y="1602145"/>
              <a:ext cx="2820470" cy="208597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Geisinger Commonwealth School of Medicine">
              <a:extLst>
                <a:ext uri="{FF2B5EF4-FFF2-40B4-BE49-F238E27FC236}">
                  <a16:creationId xmlns:a16="http://schemas.microsoft.com/office/drawing/2014/main" id="{66CD4FD7-147D-BF88-BA31-DAC40F45DF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 y="1602145"/>
              <a:ext cx="5715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SRH Campus Berlin - a new location for all Berlin Schools of SRH Berlin">
              <a:extLst>
                <a:ext uri="{FF2B5EF4-FFF2-40B4-BE49-F238E27FC236}">
                  <a16:creationId xmlns:a16="http://schemas.microsoft.com/office/drawing/2014/main" id="{418E769E-338A-23AF-319D-3BC72F1257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4093" y="3790157"/>
              <a:ext cx="2820470" cy="163039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74512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4" y="368300"/>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 Offered by SRH </a:t>
            </a:r>
          </a:p>
        </p:txBody>
      </p:sp>
      <p:graphicFrame>
        <p:nvGraphicFramePr>
          <p:cNvPr id="6" name="Table 5">
            <a:extLst>
              <a:ext uri="{FF2B5EF4-FFF2-40B4-BE49-F238E27FC236}">
                <a16:creationId xmlns:a16="http://schemas.microsoft.com/office/drawing/2014/main" id="{737FEEEC-4ED0-778D-5F5E-4B9B2E79652D}"/>
              </a:ext>
            </a:extLst>
          </p:cNvPr>
          <p:cNvGraphicFramePr>
            <a:graphicFrameLocks noGrp="1"/>
          </p:cNvGraphicFramePr>
          <p:nvPr>
            <p:extLst>
              <p:ext uri="{D42A27DB-BD31-4B8C-83A1-F6EECF244321}">
                <p14:modId xmlns:p14="http://schemas.microsoft.com/office/powerpoint/2010/main" val="2109432775"/>
              </p:ext>
            </p:extLst>
          </p:nvPr>
        </p:nvGraphicFramePr>
        <p:xfrm>
          <a:off x="515938" y="1113735"/>
          <a:ext cx="11160125" cy="5445474"/>
        </p:xfrm>
        <a:graphic>
          <a:graphicData uri="http://schemas.openxmlformats.org/drawingml/2006/table">
            <a:tbl>
              <a:tblPr>
                <a:tableStyleId>{5C22544A-7EE6-4342-B048-85BDC9FD1C3A}</a:tableStyleId>
              </a:tblPr>
              <a:tblGrid>
                <a:gridCol w="5447117">
                  <a:extLst>
                    <a:ext uri="{9D8B030D-6E8A-4147-A177-3AD203B41FA5}">
                      <a16:colId xmlns:a16="http://schemas.microsoft.com/office/drawing/2014/main" val="3130271028"/>
                    </a:ext>
                  </a:extLst>
                </a:gridCol>
                <a:gridCol w="1459149">
                  <a:extLst>
                    <a:ext uri="{9D8B030D-6E8A-4147-A177-3AD203B41FA5}">
                      <a16:colId xmlns:a16="http://schemas.microsoft.com/office/drawing/2014/main" val="1585064444"/>
                    </a:ext>
                  </a:extLst>
                </a:gridCol>
                <a:gridCol w="2324911">
                  <a:extLst>
                    <a:ext uri="{9D8B030D-6E8A-4147-A177-3AD203B41FA5}">
                      <a16:colId xmlns:a16="http://schemas.microsoft.com/office/drawing/2014/main" val="3165056692"/>
                    </a:ext>
                  </a:extLst>
                </a:gridCol>
                <a:gridCol w="1928948">
                  <a:extLst>
                    <a:ext uri="{9D8B030D-6E8A-4147-A177-3AD203B41FA5}">
                      <a16:colId xmlns:a16="http://schemas.microsoft.com/office/drawing/2014/main" val="3814444762"/>
                    </a:ext>
                  </a:extLst>
                </a:gridCol>
              </a:tblGrid>
              <a:tr h="444029">
                <a:tc>
                  <a:txBody>
                    <a:bodyPr/>
                    <a:lstStyle/>
                    <a:p>
                      <a:pPr marL="0" indent="0" algn="ctr" fontAlgn="b">
                        <a:buFont typeface="Arial" panose="020B0604020202020204" pitchFamily="34" charset="0"/>
                        <a:buNone/>
                      </a:pPr>
                      <a:r>
                        <a:rPr lang="en-IN" sz="1800" b="1" u="none" strike="noStrike" dirty="0">
                          <a:solidFill>
                            <a:srgbClr val="FFFFFF"/>
                          </a:solidFill>
                          <a:effectLst/>
                          <a:latin typeface="Times New Roman" panose="02020603050405020304" pitchFamily="18" charset="0"/>
                          <a:cs typeface="Times New Roman" panose="02020603050405020304" pitchFamily="18" charset="0"/>
                        </a:rPr>
                        <a:t>Programs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marL="0" indent="0" algn="ctr" fontAlgn="b">
                        <a:buFont typeface="Arial" panose="020B0604020202020204" pitchFamily="34" charset="0"/>
                        <a:buNone/>
                      </a:pPr>
                      <a:r>
                        <a:rPr lang="en-IN" sz="1800" b="1" u="none" strike="noStrike" dirty="0">
                          <a:solidFill>
                            <a:srgbClr val="FFFFFF"/>
                          </a:solidFill>
                          <a:effectLst/>
                          <a:latin typeface="Times New Roman" panose="02020603050405020304" pitchFamily="18" charset="0"/>
                          <a:cs typeface="Times New Roman" panose="02020603050405020304" pitchFamily="18" charset="0"/>
                        </a:rPr>
                        <a:t>Duration</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marL="0" indent="0" algn="ctr" fontAlgn="b">
                        <a:buFont typeface="Arial" panose="020B0604020202020204" pitchFamily="34" charset="0"/>
                        <a:buNone/>
                      </a:pPr>
                      <a:r>
                        <a:rPr lang="en-IN" sz="1800" b="1" u="none" strike="noStrike" dirty="0">
                          <a:solidFill>
                            <a:srgbClr val="FFFFFF"/>
                          </a:solidFill>
                          <a:effectLst/>
                          <a:latin typeface="Times New Roman" panose="02020603050405020304" pitchFamily="18" charset="0"/>
                          <a:cs typeface="Times New Roman" panose="02020603050405020304" pitchFamily="18" charset="0"/>
                        </a:rPr>
                        <a:t>Tuition fee</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marL="0" indent="0" algn="ctr" fontAlgn="b">
                        <a:buFont typeface="Arial" panose="020B0604020202020204" pitchFamily="34" charset="0"/>
                        <a:buNone/>
                      </a:pPr>
                      <a:r>
                        <a:rPr lang="en-IN" sz="1800" b="1" u="none" strike="noStrike" dirty="0">
                          <a:solidFill>
                            <a:srgbClr val="FFFFFF"/>
                          </a:solidFill>
                          <a:effectLst/>
                          <a:latin typeface="Times New Roman" panose="02020603050405020304" pitchFamily="18" charset="0"/>
                          <a:cs typeface="Times New Roman" panose="02020603050405020304" pitchFamily="18" charset="0"/>
                        </a:rPr>
                        <a:t>Campus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extLst>
                  <a:ext uri="{0D108BD9-81ED-4DB2-BD59-A6C34878D82A}">
                    <a16:rowId xmlns:a16="http://schemas.microsoft.com/office/drawing/2014/main" val="2866638469"/>
                  </a:ext>
                </a:extLst>
              </a:tr>
              <a:tr h="444029">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Business &amp; Hotel Management</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53954973"/>
                  </a:ext>
                </a:extLst>
              </a:tr>
              <a:tr h="444029">
                <a:tc>
                  <a:txBody>
                    <a:bodyPr/>
                    <a:lstStyle/>
                    <a:p>
                      <a:pPr marL="285750" indent="-285750" algn="l" fontAlgn="b">
                        <a:buFont typeface="Arial" panose="020B0604020202020204" pitchFamily="34" charset="0"/>
                        <a:buChar char="•"/>
                      </a:pPr>
                      <a:r>
                        <a:rPr lang="en-US" sz="1800" u="none" strike="noStrike" dirty="0">
                          <a:effectLst/>
                          <a:latin typeface="Times New Roman" panose="02020603050405020304" pitchFamily="18" charset="0"/>
                          <a:cs typeface="Times New Roman" panose="02020603050405020304" pitchFamily="18" charset="0"/>
                        </a:rPr>
                        <a:t>B.A. International Business Administration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8280EUR/Year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3954424532"/>
                  </a:ext>
                </a:extLst>
              </a:tr>
              <a:tr h="444029">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B.A. International Business Administration- Digital marketing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8280EUR/Year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250473855"/>
                  </a:ext>
                </a:extLst>
              </a:tr>
              <a:tr h="444029">
                <a:tc>
                  <a:txBody>
                    <a:bodyPr/>
                    <a:lstStyle/>
                    <a:p>
                      <a:pPr marL="285750" indent="-285750" algn="l" fontAlgn="b">
                        <a:buFont typeface="Arial" panose="020B0604020202020204" pitchFamily="34" charset="0"/>
                        <a:buChar char="•"/>
                      </a:pPr>
                      <a:r>
                        <a:rPr lang="en-US" sz="1800" u="none" strike="noStrike" dirty="0">
                          <a:effectLst/>
                          <a:latin typeface="Times New Roman" panose="02020603050405020304" pitchFamily="18" charset="0"/>
                          <a:cs typeface="Times New Roman" panose="02020603050405020304" pitchFamily="18" charset="0"/>
                        </a:rPr>
                        <a:t>B.A. International Business Administration- Business Psychology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8280EUR/Year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776050014"/>
                  </a:ext>
                </a:extLst>
              </a:tr>
              <a:tr h="444029">
                <a:tc>
                  <a:txBody>
                    <a:bodyPr/>
                    <a:lstStyle/>
                    <a:p>
                      <a:pPr marL="285750" indent="-285750" algn="l" fontAlgn="b">
                        <a:buFont typeface="Arial" panose="020B0604020202020204" pitchFamily="34" charset="0"/>
                        <a:buChar char="•"/>
                      </a:pPr>
                      <a:r>
                        <a:rPr lang="en-US" sz="1800" u="none" strike="noStrike" dirty="0">
                          <a:effectLst/>
                          <a:latin typeface="Times New Roman" panose="02020603050405020304" pitchFamily="18" charset="0"/>
                          <a:cs typeface="Times New Roman" panose="02020603050405020304" pitchFamily="18" charset="0"/>
                        </a:rPr>
                        <a:t>B.A. International Business Administration- Healthcare Management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8280EUR/Year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17786881"/>
                  </a:ext>
                </a:extLst>
              </a:tr>
              <a:tr h="444029">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B.A. International Business Administration- Supply Chain Management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8280EUR/Year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61300187"/>
                  </a:ext>
                </a:extLst>
              </a:tr>
              <a:tr h="444029">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B.A. Creative Industries Management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8280EUR/Year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624129574"/>
                  </a:ext>
                </a:extLst>
              </a:tr>
              <a:tr h="444029">
                <a:tc>
                  <a:txBody>
                    <a:bodyPr/>
                    <a:lstStyle/>
                    <a:p>
                      <a:pPr marL="285750" indent="-285750" algn="l" fontAlgn="b">
                        <a:buFont typeface="Arial" panose="020B0604020202020204" pitchFamily="34" charset="0"/>
                        <a:buChar char="•"/>
                      </a:pPr>
                      <a:r>
                        <a:rPr lang="en-US" sz="1800" u="none" strike="noStrike" dirty="0">
                          <a:effectLst/>
                          <a:latin typeface="Times New Roman" panose="02020603050405020304" pitchFamily="18" charset="0"/>
                          <a:cs typeface="Times New Roman" panose="02020603050405020304" pitchFamily="18" charset="0"/>
                        </a:rPr>
                        <a:t>B.A. Global Hospitality management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8280EUR/Year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Dresden,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2896122570"/>
                  </a:ext>
                </a:extLst>
              </a:tr>
              <a:tr h="444029">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Health &amp; Psychology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8280EUR/Year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165886297"/>
                  </a:ext>
                </a:extLst>
              </a:tr>
              <a:tr h="444029">
                <a:tc>
                  <a:txBody>
                    <a:bodyPr/>
                    <a:lstStyle/>
                    <a:p>
                      <a:pPr marL="285750" indent="-285750" algn="l" fontAlgn="b">
                        <a:buFont typeface="Arial" panose="020B0604020202020204" pitchFamily="34" charset="0"/>
                        <a:buChar char="•"/>
                      </a:pPr>
                      <a:r>
                        <a:rPr lang="en-US" sz="1800" u="none" strike="noStrike" dirty="0">
                          <a:effectLst/>
                          <a:latin typeface="Times New Roman" panose="02020603050405020304" pitchFamily="18" charset="0"/>
                          <a:cs typeface="Times New Roman" panose="02020603050405020304" pitchFamily="18" charset="0"/>
                        </a:rPr>
                        <a:t>B.Sc. Computer Science- Healthcare Management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8280EUR/Year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2804661881"/>
                  </a:ext>
                </a:extLst>
              </a:tr>
            </a:tbl>
          </a:graphicData>
        </a:graphic>
      </p:graphicFrame>
    </p:spTree>
    <p:extLst>
      <p:ext uri="{BB962C8B-B14F-4D97-AF65-F5344CB8AC3E}">
        <p14:creationId xmlns:p14="http://schemas.microsoft.com/office/powerpoint/2010/main" val="2998008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4" y="368300"/>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 Offered by SRH </a:t>
            </a:r>
          </a:p>
        </p:txBody>
      </p:sp>
      <p:graphicFrame>
        <p:nvGraphicFramePr>
          <p:cNvPr id="6" name="Table 5">
            <a:extLst>
              <a:ext uri="{FF2B5EF4-FFF2-40B4-BE49-F238E27FC236}">
                <a16:creationId xmlns:a16="http://schemas.microsoft.com/office/drawing/2014/main" id="{737FEEEC-4ED0-778D-5F5E-4B9B2E79652D}"/>
              </a:ext>
            </a:extLst>
          </p:cNvPr>
          <p:cNvGraphicFramePr>
            <a:graphicFrameLocks noGrp="1"/>
          </p:cNvGraphicFramePr>
          <p:nvPr>
            <p:extLst>
              <p:ext uri="{D42A27DB-BD31-4B8C-83A1-F6EECF244321}">
                <p14:modId xmlns:p14="http://schemas.microsoft.com/office/powerpoint/2010/main" val="3275975757"/>
              </p:ext>
            </p:extLst>
          </p:nvPr>
        </p:nvGraphicFramePr>
        <p:xfrm>
          <a:off x="515937" y="1368093"/>
          <a:ext cx="11160125" cy="5024890"/>
        </p:xfrm>
        <a:graphic>
          <a:graphicData uri="http://schemas.openxmlformats.org/drawingml/2006/table">
            <a:tbl>
              <a:tblPr>
                <a:tableStyleId>{5C22544A-7EE6-4342-B048-85BDC9FD1C3A}</a:tableStyleId>
              </a:tblPr>
              <a:tblGrid>
                <a:gridCol w="5447117">
                  <a:extLst>
                    <a:ext uri="{9D8B030D-6E8A-4147-A177-3AD203B41FA5}">
                      <a16:colId xmlns:a16="http://schemas.microsoft.com/office/drawing/2014/main" val="3130271028"/>
                    </a:ext>
                  </a:extLst>
                </a:gridCol>
                <a:gridCol w="1459149">
                  <a:extLst>
                    <a:ext uri="{9D8B030D-6E8A-4147-A177-3AD203B41FA5}">
                      <a16:colId xmlns:a16="http://schemas.microsoft.com/office/drawing/2014/main" val="1585064444"/>
                    </a:ext>
                  </a:extLst>
                </a:gridCol>
                <a:gridCol w="2324911">
                  <a:extLst>
                    <a:ext uri="{9D8B030D-6E8A-4147-A177-3AD203B41FA5}">
                      <a16:colId xmlns:a16="http://schemas.microsoft.com/office/drawing/2014/main" val="3165056692"/>
                    </a:ext>
                  </a:extLst>
                </a:gridCol>
                <a:gridCol w="1928948">
                  <a:extLst>
                    <a:ext uri="{9D8B030D-6E8A-4147-A177-3AD203B41FA5}">
                      <a16:colId xmlns:a16="http://schemas.microsoft.com/office/drawing/2014/main" val="3814444762"/>
                    </a:ext>
                  </a:extLst>
                </a:gridCol>
              </a:tblGrid>
              <a:tr h="446863">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Design, Communication &amp; Media</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687241227"/>
                  </a:ext>
                </a:extLst>
              </a:tr>
              <a:tr h="446863">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B.A. Illustration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EUR 4,725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3204529545"/>
                  </a:ext>
                </a:extLst>
              </a:tr>
              <a:tr h="446863">
                <a:tc>
                  <a:txBody>
                    <a:bodyPr/>
                    <a:lstStyle/>
                    <a:p>
                      <a:pPr marL="285750" indent="-285750" algn="l" fontAlgn="b">
                        <a:buFont typeface="Arial" panose="020B0604020202020204" pitchFamily="34" charset="0"/>
                        <a:buChar char="•"/>
                      </a:pPr>
                      <a:r>
                        <a:rPr lang="en-US" sz="1800" u="none" strike="noStrike" dirty="0">
                          <a:effectLst/>
                          <a:latin typeface="Times New Roman" panose="02020603050405020304" pitchFamily="18" charset="0"/>
                          <a:cs typeface="Times New Roman" panose="02020603050405020304" pitchFamily="18" charset="0"/>
                        </a:rPr>
                        <a:t>B.A. Advertising and Brand Design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EUR 4,725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020673438"/>
                  </a:ext>
                </a:extLst>
              </a:tr>
              <a:tr h="446863">
                <a:tc>
                  <a:txBody>
                    <a:bodyPr/>
                    <a:lstStyle/>
                    <a:p>
                      <a:pPr marL="285750" indent="-285750" algn="l" fontAlgn="b">
                        <a:buFont typeface="Arial" panose="020B0604020202020204" pitchFamily="34" charset="0"/>
                        <a:buChar char="•"/>
                      </a:pPr>
                      <a:r>
                        <a:rPr lang="en-US" sz="1800" u="none" strike="noStrike" dirty="0">
                          <a:effectLst/>
                          <a:latin typeface="Times New Roman" panose="02020603050405020304" pitchFamily="18" charset="0"/>
                          <a:cs typeface="Times New Roman" panose="02020603050405020304" pitchFamily="18" charset="0"/>
                        </a:rPr>
                        <a:t>B.A. User Experience Design and Content Creation</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EUR 4,725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4077255802"/>
                  </a:ext>
                </a:extLst>
              </a:tr>
              <a:tr h="446863">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Film &amp; Photography</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558862263"/>
                  </a:ext>
                </a:extLst>
              </a:tr>
              <a:tr h="446863">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B.A. Film &amp; Motion Design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EUR 4,725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468019990"/>
                  </a:ext>
                </a:extLst>
              </a:tr>
              <a:tr h="446863">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B.A. Photography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EUR 4,725 / semester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305451405"/>
                  </a:ext>
                </a:extLst>
              </a:tr>
              <a:tr h="446863">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Music &amp; Sound</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3492445736"/>
                  </a:ext>
                </a:extLst>
              </a:tr>
              <a:tr h="446863">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B.A. Audio Design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EUR 4,740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578409605"/>
                  </a:ext>
                </a:extLst>
              </a:tr>
              <a:tr h="446863">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B.A. Music Production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EUR 4,740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1180367943"/>
                  </a:ext>
                </a:extLst>
              </a:tr>
              <a:tr h="446863">
                <a:tc>
                  <a:txBody>
                    <a:bodyPr/>
                    <a:lstStyle/>
                    <a:p>
                      <a:pPr marL="285750" indent="-285750" algn="l"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 Music- Popular Music</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EUR 4,740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marL="285750" indent="-285750" algn="ctr" fontAlgn="b">
                        <a:buFont typeface="Arial" panose="020B0604020202020204" pitchFamily="34" charset="0"/>
                        <a:buChar char="•"/>
                      </a:pPr>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992770326"/>
                  </a:ext>
                </a:extLst>
              </a:tr>
            </a:tbl>
          </a:graphicData>
        </a:graphic>
      </p:graphicFrame>
    </p:spTree>
    <p:extLst>
      <p:ext uri="{BB962C8B-B14F-4D97-AF65-F5344CB8AC3E}">
        <p14:creationId xmlns:p14="http://schemas.microsoft.com/office/powerpoint/2010/main" val="2775455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4" y="368300"/>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 Offered by SRH</a:t>
            </a:r>
          </a:p>
        </p:txBody>
      </p:sp>
      <p:graphicFrame>
        <p:nvGraphicFramePr>
          <p:cNvPr id="19" name="Table 18">
            <a:extLst>
              <a:ext uri="{FF2B5EF4-FFF2-40B4-BE49-F238E27FC236}">
                <a16:creationId xmlns:a16="http://schemas.microsoft.com/office/drawing/2014/main" id="{0DBE3648-E368-3D2C-9153-EF680D655CB4}"/>
              </a:ext>
            </a:extLst>
          </p:cNvPr>
          <p:cNvGraphicFramePr>
            <a:graphicFrameLocks noGrp="1"/>
          </p:cNvGraphicFramePr>
          <p:nvPr>
            <p:extLst>
              <p:ext uri="{D42A27DB-BD31-4B8C-83A1-F6EECF244321}">
                <p14:modId xmlns:p14="http://schemas.microsoft.com/office/powerpoint/2010/main" val="3498546487"/>
              </p:ext>
            </p:extLst>
          </p:nvPr>
        </p:nvGraphicFramePr>
        <p:xfrm>
          <a:off x="515938" y="1126539"/>
          <a:ext cx="11160124" cy="4984910"/>
        </p:xfrm>
        <a:graphic>
          <a:graphicData uri="http://schemas.openxmlformats.org/drawingml/2006/table">
            <a:tbl>
              <a:tblPr>
                <a:tableStyleId>{5C22544A-7EE6-4342-B048-85BDC9FD1C3A}</a:tableStyleId>
              </a:tblPr>
              <a:tblGrid>
                <a:gridCol w="6444580">
                  <a:extLst>
                    <a:ext uri="{9D8B030D-6E8A-4147-A177-3AD203B41FA5}">
                      <a16:colId xmlns:a16="http://schemas.microsoft.com/office/drawing/2014/main" val="2557721615"/>
                    </a:ext>
                  </a:extLst>
                </a:gridCol>
                <a:gridCol w="903812">
                  <a:extLst>
                    <a:ext uri="{9D8B030D-6E8A-4147-A177-3AD203B41FA5}">
                      <a16:colId xmlns:a16="http://schemas.microsoft.com/office/drawing/2014/main" val="527953678"/>
                    </a:ext>
                  </a:extLst>
                </a:gridCol>
                <a:gridCol w="2043403">
                  <a:extLst>
                    <a:ext uri="{9D8B030D-6E8A-4147-A177-3AD203B41FA5}">
                      <a16:colId xmlns:a16="http://schemas.microsoft.com/office/drawing/2014/main" val="2843617254"/>
                    </a:ext>
                  </a:extLst>
                </a:gridCol>
                <a:gridCol w="1768329">
                  <a:extLst>
                    <a:ext uri="{9D8B030D-6E8A-4147-A177-3AD203B41FA5}">
                      <a16:colId xmlns:a16="http://schemas.microsoft.com/office/drawing/2014/main" val="4115051392"/>
                    </a:ext>
                  </a:extLst>
                </a:gridCol>
              </a:tblGrid>
              <a:tr h="442865">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Programs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Duration</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Tuition fee</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Campus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extLst>
                  <a:ext uri="{0D108BD9-81ED-4DB2-BD59-A6C34878D82A}">
                    <a16:rowId xmlns:a16="http://schemas.microsoft.com/office/drawing/2014/main" val="2310937099"/>
                  </a:ext>
                </a:extLst>
              </a:tr>
              <a:tr h="44286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Technology, Computer Science &amp; UX Design</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639314641"/>
                  </a:ext>
                </a:extLst>
              </a:tr>
              <a:tr h="442865">
                <a:tc>
                  <a:txBody>
                    <a:bodyPr/>
                    <a:lstStyle/>
                    <a:p>
                      <a:pPr algn="l" fontAlgn="b"/>
                      <a:r>
                        <a:rPr lang="en-US" sz="1800" u="none" strike="noStrike">
                          <a:effectLst/>
                          <a:latin typeface="Times New Roman" panose="02020603050405020304" pitchFamily="18" charset="0"/>
                          <a:cs typeface="Times New Roman" panose="02020603050405020304" pitchFamily="18" charset="0"/>
                        </a:rPr>
                        <a:t>B.Eng. Applied Mechatronic Systems </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 EUR 4800 / semester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Berlin, Germany</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3772220670"/>
                  </a:ext>
                </a:extLst>
              </a:tr>
              <a:tr h="44286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B.Sc. Computer Science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EUR 4800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329802042"/>
                  </a:ext>
                </a:extLst>
              </a:tr>
              <a:tr h="44286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B.Sc. Computer Science- Healthcare Management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 EUR 4800 / semester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Berlin, Germany</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295490720"/>
                  </a:ext>
                </a:extLst>
              </a:tr>
              <a:tr h="44286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B.Sc. Web Development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EUR 4800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7729800"/>
                  </a:ext>
                </a:extLst>
              </a:tr>
              <a:tr h="442865">
                <a:tc>
                  <a:txBody>
                    <a:bodyPr/>
                    <a:lstStyle/>
                    <a:p>
                      <a:pPr algn="l" fontAlgn="b"/>
                      <a:r>
                        <a:rPr lang="en-US" sz="1800" u="none" strike="noStrike">
                          <a:effectLst/>
                          <a:latin typeface="Times New Roman" panose="02020603050405020304" pitchFamily="18" charset="0"/>
                          <a:cs typeface="Times New Roman" panose="02020603050405020304" pitchFamily="18" charset="0"/>
                        </a:rPr>
                        <a:t>B.A. User Experience Design and Content Creation</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3.5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 EUR 4800 / semester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Berlin, Germany</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3404382542"/>
                  </a:ext>
                </a:extLst>
              </a:tr>
              <a:tr h="44286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Design</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180725722"/>
                  </a:ext>
                </a:extLst>
              </a:tr>
              <a:tr h="442865">
                <a:tc>
                  <a:txBody>
                    <a:bodyPr/>
                    <a:lstStyle/>
                    <a:p>
                      <a:pPr algn="l" fontAlgn="b"/>
                      <a:r>
                        <a:rPr lang="en-IN" sz="1800" u="none" strike="noStrike">
                          <a:effectLst/>
                          <a:latin typeface="Times New Roman" panose="02020603050405020304" pitchFamily="18" charset="0"/>
                          <a:cs typeface="Times New Roman" panose="02020603050405020304" pitchFamily="18" charset="0"/>
                        </a:rPr>
                        <a:t>M.A. Strategic Design </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 EUR 5700 / semester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2145251349"/>
                  </a:ext>
                </a:extLst>
              </a:tr>
              <a:tr h="44286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M.A. Social Design and Sustainable Innovation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EUR 5700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999772010"/>
                  </a:ext>
                </a:extLst>
              </a:tr>
              <a:tr h="442865">
                <a:tc>
                  <a:txBody>
                    <a:bodyPr/>
                    <a:lstStyle/>
                    <a:p>
                      <a:pPr algn="l" fontAlgn="b"/>
                      <a:r>
                        <a:rPr lang="en-IN" sz="1800" u="none" strike="noStrike">
                          <a:effectLst/>
                          <a:latin typeface="Times New Roman" panose="02020603050405020304" pitchFamily="18" charset="0"/>
                          <a:cs typeface="Times New Roman" panose="02020603050405020304" pitchFamily="18" charset="0"/>
                        </a:rPr>
                        <a:t>Film &amp; Photography</a:t>
                      </a:r>
                      <a:endParaRPr lang="en-IN"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 </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1657972759"/>
                  </a:ext>
                </a:extLst>
              </a:tr>
            </a:tbl>
          </a:graphicData>
        </a:graphic>
      </p:graphicFrame>
    </p:spTree>
    <p:extLst>
      <p:ext uri="{BB962C8B-B14F-4D97-AF65-F5344CB8AC3E}">
        <p14:creationId xmlns:p14="http://schemas.microsoft.com/office/powerpoint/2010/main" val="501986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4" y="368300"/>
            <a:ext cx="8042123"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 Offered by SRH</a:t>
            </a:r>
          </a:p>
        </p:txBody>
      </p:sp>
      <p:graphicFrame>
        <p:nvGraphicFramePr>
          <p:cNvPr id="19" name="Table 18">
            <a:extLst>
              <a:ext uri="{FF2B5EF4-FFF2-40B4-BE49-F238E27FC236}">
                <a16:creationId xmlns:a16="http://schemas.microsoft.com/office/drawing/2014/main" id="{0DBE3648-E368-3D2C-9153-EF680D655CB4}"/>
              </a:ext>
            </a:extLst>
          </p:cNvPr>
          <p:cNvGraphicFramePr>
            <a:graphicFrameLocks noGrp="1"/>
          </p:cNvGraphicFramePr>
          <p:nvPr>
            <p:extLst>
              <p:ext uri="{D42A27DB-BD31-4B8C-83A1-F6EECF244321}">
                <p14:modId xmlns:p14="http://schemas.microsoft.com/office/powerpoint/2010/main" val="4144709131"/>
              </p:ext>
            </p:extLst>
          </p:nvPr>
        </p:nvGraphicFramePr>
        <p:xfrm>
          <a:off x="527944" y="1024277"/>
          <a:ext cx="11160124" cy="5465423"/>
        </p:xfrm>
        <a:graphic>
          <a:graphicData uri="http://schemas.openxmlformats.org/drawingml/2006/table">
            <a:tbl>
              <a:tblPr>
                <a:tableStyleId>{5C22544A-7EE6-4342-B048-85BDC9FD1C3A}</a:tableStyleId>
              </a:tblPr>
              <a:tblGrid>
                <a:gridCol w="6444580">
                  <a:extLst>
                    <a:ext uri="{9D8B030D-6E8A-4147-A177-3AD203B41FA5}">
                      <a16:colId xmlns:a16="http://schemas.microsoft.com/office/drawing/2014/main" val="2557721615"/>
                    </a:ext>
                  </a:extLst>
                </a:gridCol>
                <a:gridCol w="903812">
                  <a:extLst>
                    <a:ext uri="{9D8B030D-6E8A-4147-A177-3AD203B41FA5}">
                      <a16:colId xmlns:a16="http://schemas.microsoft.com/office/drawing/2014/main" val="527953678"/>
                    </a:ext>
                  </a:extLst>
                </a:gridCol>
                <a:gridCol w="2043403">
                  <a:extLst>
                    <a:ext uri="{9D8B030D-6E8A-4147-A177-3AD203B41FA5}">
                      <a16:colId xmlns:a16="http://schemas.microsoft.com/office/drawing/2014/main" val="2843617254"/>
                    </a:ext>
                  </a:extLst>
                </a:gridCol>
                <a:gridCol w="1768329">
                  <a:extLst>
                    <a:ext uri="{9D8B030D-6E8A-4147-A177-3AD203B41FA5}">
                      <a16:colId xmlns:a16="http://schemas.microsoft.com/office/drawing/2014/main" val="4115051392"/>
                    </a:ext>
                  </a:extLst>
                </a:gridCol>
              </a:tblGrid>
              <a:tr h="527663">
                <a:tc>
                  <a:txBody>
                    <a:bodyPr/>
                    <a:lstStyle/>
                    <a:p>
                      <a:pPr algn="l" fontAlgn="b"/>
                      <a:r>
                        <a:rPr lang="en-IN" sz="2000" u="none" strike="noStrike" dirty="0">
                          <a:effectLst/>
                          <a:latin typeface="Times New Roman" panose="02020603050405020304" pitchFamily="18" charset="0"/>
                          <a:cs typeface="Times New Roman" panose="02020603050405020304" pitchFamily="18" charset="0"/>
                        </a:rPr>
                        <a:t>M.A. Film, Television and Digital Narratives</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2 Years </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EUR 5700 / semester</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Berlin, Germany</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663841801"/>
                  </a:ext>
                </a:extLst>
              </a:tr>
              <a:tr h="527663">
                <a:tc>
                  <a:txBody>
                    <a:bodyPr/>
                    <a:lstStyle/>
                    <a:p>
                      <a:pPr algn="l" fontAlgn="b"/>
                      <a:r>
                        <a:rPr lang="en-IN" sz="2000" u="none" strike="noStrike">
                          <a:effectLst/>
                          <a:latin typeface="Times New Roman" panose="02020603050405020304" pitchFamily="18" charset="0"/>
                          <a:cs typeface="Times New Roman" panose="02020603050405020304" pitchFamily="18" charset="0"/>
                        </a:rPr>
                        <a:t>M.A. Photography</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2 Years </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a:effectLst/>
                          <a:latin typeface="Times New Roman" panose="02020603050405020304" pitchFamily="18" charset="0"/>
                          <a:cs typeface="Times New Roman" panose="02020603050405020304" pitchFamily="18" charset="0"/>
                        </a:rPr>
                        <a:t> EUR 5700 / semester</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a:effectLst/>
                          <a:latin typeface="Times New Roman" panose="02020603050405020304" pitchFamily="18" charset="0"/>
                          <a:cs typeface="Times New Roman" panose="02020603050405020304" pitchFamily="18" charset="0"/>
                        </a:rPr>
                        <a:t>Berlin, Germany</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3864512683"/>
                  </a:ext>
                </a:extLst>
              </a:tr>
              <a:tr h="527663">
                <a:tc>
                  <a:txBody>
                    <a:bodyPr/>
                    <a:lstStyle/>
                    <a:p>
                      <a:pPr algn="l" fontAlgn="b"/>
                      <a:r>
                        <a:rPr lang="en-IN" sz="2000" u="none" strike="noStrike" dirty="0">
                          <a:effectLst/>
                          <a:latin typeface="Times New Roman" panose="02020603050405020304" pitchFamily="18" charset="0"/>
                          <a:cs typeface="Times New Roman" panose="02020603050405020304" pitchFamily="18" charset="0"/>
                        </a:rPr>
                        <a:t>Management</a:t>
                      </a: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 </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 </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 </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709501840"/>
                  </a:ext>
                </a:extLst>
              </a:tr>
              <a:tr h="527663">
                <a:tc>
                  <a:txBody>
                    <a:bodyPr/>
                    <a:lstStyle/>
                    <a:p>
                      <a:pPr algn="l" fontAlgn="b"/>
                      <a:r>
                        <a:rPr lang="en-IN" sz="2000" u="none" strike="noStrike">
                          <a:effectLst/>
                          <a:latin typeface="Times New Roman" panose="02020603050405020304" pitchFamily="18" charset="0"/>
                          <a:cs typeface="Times New Roman" panose="02020603050405020304" pitchFamily="18" charset="0"/>
                        </a:rPr>
                        <a:t>M.A. International Management</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2 Years </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a:effectLst/>
                          <a:latin typeface="Times New Roman" panose="02020603050405020304" pitchFamily="18" charset="0"/>
                          <a:cs typeface="Times New Roman" panose="02020603050405020304" pitchFamily="18" charset="0"/>
                        </a:rPr>
                        <a:t> EUR 6800 / semester</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a:effectLst/>
                          <a:latin typeface="Times New Roman" panose="02020603050405020304" pitchFamily="18" charset="0"/>
                          <a:cs typeface="Times New Roman" panose="02020603050405020304" pitchFamily="18" charset="0"/>
                        </a:rPr>
                        <a:t>Berlin, Germany</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2437113310"/>
                  </a:ext>
                </a:extLst>
              </a:tr>
              <a:tr h="527663">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M.A. International Management- Creative Leadership</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2 Years </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 EUR 6800 / semester</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Berlin, Germany</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3369734834"/>
                  </a:ext>
                </a:extLst>
              </a:tr>
              <a:tr h="527663">
                <a:tc>
                  <a:txBody>
                    <a:bodyPr/>
                    <a:lstStyle/>
                    <a:p>
                      <a:pPr algn="l" fontAlgn="b"/>
                      <a:r>
                        <a:rPr lang="en-IN" sz="2000" u="none" strike="noStrike">
                          <a:effectLst/>
                          <a:latin typeface="Times New Roman" panose="02020603050405020304" pitchFamily="18" charset="0"/>
                          <a:cs typeface="Times New Roman" panose="02020603050405020304" pitchFamily="18" charset="0"/>
                        </a:rPr>
                        <a:t>M.A. International Management - Entreprenurship and Intrapreneurship </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2 Years </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a:effectLst/>
                          <a:latin typeface="Times New Roman" panose="02020603050405020304" pitchFamily="18" charset="0"/>
                          <a:cs typeface="Times New Roman" panose="02020603050405020304" pitchFamily="18" charset="0"/>
                        </a:rPr>
                        <a:t>: EUR 6800 / semester</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a:effectLst/>
                          <a:latin typeface="Times New Roman" panose="02020603050405020304" pitchFamily="18" charset="0"/>
                          <a:cs typeface="Times New Roman" panose="02020603050405020304" pitchFamily="18" charset="0"/>
                        </a:rPr>
                        <a:t>Berlin, Germany</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1871506724"/>
                  </a:ext>
                </a:extLst>
              </a:tr>
              <a:tr h="527663">
                <a:tc>
                  <a:txBody>
                    <a:bodyPr/>
                    <a:lstStyle/>
                    <a:p>
                      <a:pPr algn="l" fontAlgn="b"/>
                      <a:r>
                        <a:rPr lang="fr-FR" sz="2000" u="none" strike="noStrike" dirty="0" err="1">
                          <a:effectLst/>
                          <a:latin typeface="Times New Roman" panose="02020603050405020304" pitchFamily="18" charset="0"/>
                          <a:cs typeface="Times New Roman" panose="02020603050405020304" pitchFamily="18" charset="0"/>
                        </a:rPr>
                        <a:t>MSc</a:t>
                      </a:r>
                      <a:r>
                        <a:rPr lang="fr-FR" sz="2000" u="none" strike="noStrike" dirty="0">
                          <a:effectLst/>
                          <a:latin typeface="Times New Roman" panose="02020603050405020304" pitchFamily="18" charset="0"/>
                          <a:cs typeface="Times New Roman" panose="02020603050405020304" pitchFamily="18" charset="0"/>
                        </a:rPr>
                        <a:t>. Digital Transformation Management</a:t>
                      </a:r>
                      <a:endParaRPr lang="fr-F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2 Years </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EUR 6,450 / semester</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Hamburg, Germany</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973255718"/>
                  </a:ext>
                </a:extLst>
              </a:tr>
              <a:tr h="527663">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M.A. International Business and Leadership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2 Years </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a:effectLst/>
                          <a:latin typeface="Times New Roman" panose="02020603050405020304" pitchFamily="18" charset="0"/>
                          <a:cs typeface="Times New Roman" panose="02020603050405020304" pitchFamily="18" charset="0"/>
                        </a:rPr>
                        <a:t> EUR 6850 / semester</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tc>
                  <a:txBody>
                    <a:bodyPr/>
                    <a:lstStyle/>
                    <a:p>
                      <a:pPr algn="ctr" fontAlgn="b"/>
                      <a:r>
                        <a:rPr lang="en-IN" sz="2000" u="none" strike="noStrike">
                          <a:effectLst/>
                          <a:latin typeface="Times New Roman" panose="02020603050405020304" pitchFamily="18" charset="0"/>
                          <a:cs typeface="Times New Roman" panose="02020603050405020304" pitchFamily="18" charset="0"/>
                        </a:rPr>
                        <a:t>Hamburg, Germany</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chemeClr val="bg1"/>
                    </a:solidFill>
                  </a:tcPr>
                </a:tc>
                <a:extLst>
                  <a:ext uri="{0D108BD9-81ED-4DB2-BD59-A6C34878D82A}">
                    <a16:rowId xmlns:a16="http://schemas.microsoft.com/office/drawing/2014/main" val="3713637569"/>
                  </a:ext>
                </a:extLst>
              </a:tr>
              <a:tr h="527663">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M.A. International Business- Sustainability Management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2 Years </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EUR 6450 / semester</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2000" u="none" strike="noStrike" dirty="0">
                          <a:effectLst/>
                          <a:latin typeface="Times New Roman" panose="02020603050405020304" pitchFamily="18" charset="0"/>
                          <a:cs typeface="Times New Roman" panose="02020603050405020304" pitchFamily="18" charset="0"/>
                        </a:rPr>
                        <a:t>Hamburg, Germany</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750681999"/>
                  </a:ext>
                </a:extLst>
              </a:tr>
            </a:tbl>
          </a:graphicData>
        </a:graphic>
      </p:graphicFrame>
    </p:spTree>
    <p:extLst>
      <p:ext uri="{BB962C8B-B14F-4D97-AF65-F5344CB8AC3E}">
        <p14:creationId xmlns:p14="http://schemas.microsoft.com/office/powerpoint/2010/main" val="1419993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4" y="368300"/>
            <a:ext cx="8042123"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 Offered by SRH</a:t>
            </a:r>
          </a:p>
        </p:txBody>
      </p:sp>
      <p:graphicFrame>
        <p:nvGraphicFramePr>
          <p:cNvPr id="6" name="Table 5">
            <a:extLst>
              <a:ext uri="{FF2B5EF4-FFF2-40B4-BE49-F238E27FC236}">
                <a16:creationId xmlns:a16="http://schemas.microsoft.com/office/drawing/2014/main" id="{350407B9-EA24-757B-C6EF-DE78FB479277}"/>
              </a:ext>
            </a:extLst>
          </p:cNvPr>
          <p:cNvGraphicFramePr>
            <a:graphicFrameLocks noGrp="1"/>
          </p:cNvGraphicFramePr>
          <p:nvPr>
            <p:extLst>
              <p:ext uri="{D42A27DB-BD31-4B8C-83A1-F6EECF244321}">
                <p14:modId xmlns:p14="http://schemas.microsoft.com/office/powerpoint/2010/main" val="1053411077"/>
              </p:ext>
            </p:extLst>
          </p:nvPr>
        </p:nvGraphicFramePr>
        <p:xfrm>
          <a:off x="515938" y="1191335"/>
          <a:ext cx="11148119" cy="5299186"/>
        </p:xfrm>
        <a:graphic>
          <a:graphicData uri="http://schemas.openxmlformats.org/drawingml/2006/table">
            <a:tbl>
              <a:tblPr>
                <a:tableStyleId>{5C22544A-7EE6-4342-B048-85BDC9FD1C3A}</a:tableStyleId>
              </a:tblPr>
              <a:tblGrid>
                <a:gridCol w="5884862">
                  <a:extLst>
                    <a:ext uri="{9D8B030D-6E8A-4147-A177-3AD203B41FA5}">
                      <a16:colId xmlns:a16="http://schemas.microsoft.com/office/drawing/2014/main" val="3510843181"/>
                    </a:ext>
                  </a:extLst>
                </a:gridCol>
                <a:gridCol w="1459149">
                  <a:extLst>
                    <a:ext uri="{9D8B030D-6E8A-4147-A177-3AD203B41FA5}">
                      <a16:colId xmlns:a16="http://schemas.microsoft.com/office/drawing/2014/main" val="1956000856"/>
                    </a:ext>
                  </a:extLst>
                </a:gridCol>
                <a:gridCol w="1906621">
                  <a:extLst>
                    <a:ext uri="{9D8B030D-6E8A-4147-A177-3AD203B41FA5}">
                      <a16:colId xmlns:a16="http://schemas.microsoft.com/office/drawing/2014/main" val="2612735926"/>
                    </a:ext>
                  </a:extLst>
                </a:gridCol>
                <a:gridCol w="1897487">
                  <a:extLst>
                    <a:ext uri="{9D8B030D-6E8A-4147-A177-3AD203B41FA5}">
                      <a16:colId xmlns:a16="http://schemas.microsoft.com/office/drawing/2014/main" val="3687929573"/>
                    </a:ext>
                  </a:extLst>
                </a:gridCol>
              </a:tblGrid>
              <a:tr h="494110">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Programs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Duration</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Tuition fee</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Campus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extLst>
                  <a:ext uri="{0D108BD9-81ED-4DB2-BD59-A6C34878D82A}">
                    <a16:rowId xmlns:a16="http://schemas.microsoft.com/office/drawing/2014/main" val="199525440"/>
                  </a:ext>
                </a:extLst>
              </a:tr>
              <a:tr h="318468">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Supply Chain Management</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3579633552"/>
                  </a:ext>
                </a:extLst>
              </a:tr>
              <a:tr h="527427">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M.Sc. Supply Chain Management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EUR 6800 / semester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Berlin/Hamburg,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121171496"/>
                  </a:ext>
                </a:extLst>
              </a:tr>
              <a:tr h="494110">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M.Sc. Digital Supply Chain Management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EUR 6800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3778845179"/>
                  </a:ext>
                </a:extLst>
              </a:tr>
              <a:tr h="494110">
                <a:tc>
                  <a:txBody>
                    <a:bodyPr/>
                    <a:lstStyle/>
                    <a:p>
                      <a:pPr algn="l" fontAlgn="b"/>
                      <a:r>
                        <a:rPr lang="en-IN" sz="1800" u="none" strike="noStrike">
                          <a:effectLst/>
                          <a:latin typeface="Times New Roman" panose="02020603050405020304" pitchFamily="18" charset="0"/>
                          <a:cs typeface="Times New Roman" panose="02020603050405020304" pitchFamily="18" charset="0"/>
                        </a:rPr>
                        <a:t>M.Sc. Sustainable Supply Chain Management</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EUR 6800 / semester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579343711"/>
                  </a:ext>
                </a:extLst>
              </a:tr>
              <a:tr h="318468">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Engineering </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873284249"/>
                  </a:ext>
                </a:extLst>
              </a:tr>
              <a:tr h="494110">
                <a:tc>
                  <a:txBody>
                    <a:bodyPr/>
                    <a:lstStyle/>
                    <a:p>
                      <a:pPr algn="l" fontAlgn="b"/>
                      <a:r>
                        <a:rPr lang="en-US" sz="1800" u="none" strike="noStrike">
                          <a:effectLst/>
                          <a:latin typeface="Times New Roman" panose="02020603050405020304" pitchFamily="18" charset="0"/>
                          <a:cs typeface="Times New Roman" panose="02020603050405020304" pitchFamily="18" charset="0"/>
                        </a:rPr>
                        <a:t>M.Eng. Sustainable Battery Production Engineering </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EUR 6800 / semester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405861647"/>
                  </a:ext>
                </a:extLst>
              </a:tr>
              <a:tr h="527427">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M.Eng. Engineering and International Business- Renewable Energy, Water and Waste Management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EUR 6800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3752116892"/>
                  </a:ext>
                </a:extLst>
              </a:tr>
              <a:tr h="527427">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 Eng. Engineering and Sustainable Technology Management- Mobility and Automative Industry</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 EUR 6800 / semester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733248927"/>
                  </a:ext>
                </a:extLst>
              </a:tr>
              <a:tr h="527427">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 Eng. Engineering and Sustainable Technology Management- Industry 4.0: Automation, Robotics &amp; 3D Manufacturing</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EUR 6800 / semester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 Germany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3552624303"/>
                  </a:ext>
                </a:extLst>
              </a:tr>
            </a:tbl>
          </a:graphicData>
        </a:graphic>
      </p:graphicFrame>
    </p:spTree>
    <p:extLst>
      <p:ext uri="{BB962C8B-B14F-4D97-AF65-F5344CB8AC3E}">
        <p14:creationId xmlns:p14="http://schemas.microsoft.com/office/powerpoint/2010/main" val="22848773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4" y="368300"/>
            <a:ext cx="8042123"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 Offered by SRH</a:t>
            </a:r>
          </a:p>
        </p:txBody>
      </p:sp>
      <p:graphicFrame>
        <p:nvGraphicFramePr>
          <p:cNvPr id="6" name="Table 5">
            <a:extLst>
              <a:ext uri="{FF2B5EF4-FFF2-40B4-BE49-F238E27FC236}">
                <a16:creationId xmlns:a16="http://schemas.microsoft.com/office/drawing/2014/main" id="{350407B9-EA24-757B-C6EF-DE78FB479277}"/>
              </a:ext>
            </a:extLst>
          </p:cNvPr>
          <p:cNvGraphicFramePr>
            <a:graphicFrameLocks noGrp="1"/>
          </p:cNvGraphicFramePr>
          <p:nvPr>
            <p:extLst>
              <p:ext uri="{D42A27DB-BD31-4B8C-83A1-F6EECF244321}">
                <p14:modId xmlns:p14="http://schemas.microsoft.com/office/powerpoint/2010/main" val="866507657"/>
              </p:ext>
            </p:extLst>
          </p:nvPr>
        </p:nvGraphicFramePr>
        <p:xfrm>
          <a:off x="515938" y="1283309"/>
          <a:ext cx="11148119" cy="4654990"/>
        </p:xfrm>
        <a:graphic>
          <a:graphicData uri="http://schemas.openxmlformats.org/drawingml/2006/table">
            <a:tbl>
              <a:tblPr>
                <a:tableStyleId>{5C22544A-7EE6-4342-B048-85BDC9FD1C3A}</a:tableStyleId>
              </a:tblPr>
              <a:tblGrid>
                <a:gridCol w="5884862">
                  <a:extLst>
                    <a:ext uri="{9D8B030D-6E8A-4147-A177-3AD203B41FA5}">
                      <a16:colId xmlns:a16="http://schemas.microsoft.com/office/drawing/2014/main" val="3510843181"/>
                    </a:ext>
                  </a:extLst>
                </a:gridCol>
                <a:gridCol w="1459149">
                  <a:extLst>
                    <a:ext uri="{9D8B030D-6E8A-4147-A177-3AD203B41FA5}">
                      <a16:colId xmlns:a16="http://schemas.microsoft.com/office/drawing/2014/main" val="1956000856"/>
                    </a:ext>
                  </a:extLst>
                </a:gridCol>
                <a:gridCol w="1906621">
                  <a:extLst>
                    <a:ext uri="{9D8B030D-6E8A-4147-A177-3AD203B41FA5}">
                      <a16:colId xmlns:a16="http://schemas.microsoft.com/office/drawing/2014/main" val="2612735926"/>
                    </a:ext>
                  </a:extLst>
                </a:gridCol>
                <a:gridCol w="1897487">
                  <a:extLst>
                    <a:ext uri="{9D8B030D-6E8A-4147-A177-3AD203B41FA5}">
                      <a16:colId xmlns:a16="http://schemas.microsoft.com/office/drawing/2014/main" val="3687929573"/>
                    </a:ext>
                  </a:extLst>
                </a:gridCol>
              </a:tblGrid>
              <a:tr h="552034">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M. Eng. Engineering and Sustainable Technology Management - Smart Building and Technologies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2 Years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a:effectLst/>
                          <a:latin typeface="Times New Roman" panose="02020603050405020304" pitchFamily="18" charset="0"/>
                          <a:cs typeface="Times New Roman" panose="02020603050405020304" pitchFamily="18" charset="0"/>
                        </a:rPr>
                        <a:t> EUR 6800 / semester</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558356222"/>
                  </a:ext>
                </a:extLst>
              </a:tr>
              <a:tr h="333326">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Computer Science</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678068963"/>
                  </a:ext>
                </a:extLst>
              </a:tr>
              <a:tr h="517163">
                <a:tc>
                  <a:txBody>
                    <a:bodyPr/>
                    <a:lstStyle/>
                    <a:p>
                      <a:pPr algn="l" fontAlgn="b"/>
                      <a:r>
                        <a:rPr lang="fr-FR" sz="1600" u="none" strike="noStrike">
                          <a:effectLst/>
                          <a:latin typeface="Times New Roman" panose="02020603050405020304" pitchFamily="18" charset="0"/>
                          <a:cs typeface="Times New Roman" panose="02020603050405020304" pitchFamily="18" charset="0"/>
                        </a:rPr>
                        <a:t>M.Sc. Computer Science- Cyber Security</a:t>
                      </a:r>
                      <a:endParaRPr lang="fr-FR" sz="16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2 Years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a:effectLst/>
                          <a:latin typeface="Times New Roman" panose="02020603050405020304" pitchFamily="18" charset="0"/>
                          <a:cs typeface="Times New Roman" panose="02020603050405020304" pitchFamily="18" charset="0"/>
                        </a:rPr>
                        <a:t>EUR 6800 / semester</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840119429"/>
                  </a:ext>
                </a:extLst>
              </a:tr>
              <a:tr h="517163">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M.Sc. Computer Science- Big Data and AI</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2 Years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EUR 6800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295207734"/>
                  </a:ext>
                </a:extLst>
              </a:tr>
              <a:tr h="333326">
                <a:tc>
                  <a:txBody>
                    <a:bodyPr/>
                    <a:lstStyle/>
                    <a:p>
                      <a:pPr algn="l" fontAlgn="b"/>
                      <a:r>
                        <a:rPr lang="en-IN" sz="1600" u="none" strike="noStrike">
                          <a:effectLst/>
                          <a:latin typeface="Times New Roman" panose="02020603050405020304" pitchFamily="18" charset="0"/>
                          <a:cs typeface="Times New Roman" panose="02020603050405020304" pitchFamily="18" charset="0"/>
                        </a:rPr>
                        <a:t>MBA</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a:effectLst/>
                          <a:latin typeface="Times New Roman" panose="02020603050405020304" pitchFamily="18" charset="0"/>
                          <a:cs typeface="Times New Roman" panose="02020603050405020304" pitchFamily="18" charset="0"/>
                        </a:rPr>
                        <a:t> </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289500133"/>
                  </a:ext>
                </a:extLst>
              </a:tr>
              <a:tr h="517163">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General Management</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1.5 Years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 EUR 7560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625920297"/>
                  </a:ext>
                </a:extLst>
              </a:tr>
              <a:tr h="517163">
                <a:tc>
                  <a:txBody>
                    <a:bodyPr/>
                    <a:lstStyle/>
                    <a:p>
                      <a:pPr algn="l" fontAlgn="b"/>
                      <a:r>
                        <a:rPr lang="en-IN" sz="1600" u="none" strike="noStrike">
                          <a:effectLst/>
                          <a:latin typeface="Times New Roman" panose="02020603050405020304" pitchFamily="18" charset="0"/>
                          <a:cs typeface="Times New Roman" panose="02020603050405020304" pitchFamily="18" charset="0"/>
                        </a:rPr>
                        <a:t>Healthcare Management</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2 Years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a:effectLst/>
                          <a:latin typeface="Times New Roman" panose="02020603050405020304" pitchFamily="18" charset="0"/>
                          <a:cs typeface="Times New Roman" panose="02020603050405020304" pitchFamily="18" charset="0"/>
                        </a:rPr>
                        <a:t> EUR 7560 / semester</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905057536"/>
                  </a:ext>
                </a:extLst>
              </a:tr>
              <a:tr h="517163">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International Human Resource Management</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2 Years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 EUR 7560 / semester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479905581"/>
                  </a:ext>
                </a:extLst>
              </a:tr>
              <a:tr h="517163">
                <a:tc>
                  <a:txBody>
                    <a:bodyPr/>
                    <a:lstStyle/>
                    <a:p>
                      <a:pPr algn="l" fontAlgn="b"/>
                      <a:r>
                        <a:rPr lang="en-IN" sz="1600" u="none" strike="noStrike">
                          <a:effectLst/>
                          <a:latin typeface="Times New Roman" panose="02020603050405020304" pitchFamily="18" charset="0"/>
                          <a:cs typeface="Times New Roman" panose="02020603050405020304" pitchFamily="18" charset="0"/>
                        </a:rPr>
                        <a:t>Executive MBA General Management</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1 Years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a:effectLst/>
                          <a:latin typeface="Times New Roman" panose="02020603050405020304" pitchFamily="18" charset="0"/>
                          <a:cs typeface="Times New Roman" panose="02020603050405020304" pitchFamily="18" charset="0"/>
                        </a:rPr>
                        <a:t>EUR 7875 / semester</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961120861"/>
                  </a:ext>
                </a:extLst>
              </a:tr>
              <a:tr h="333326">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DBA</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£13,100 /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79962105"/>
                  </a:ext>
                </a:extLst>
              </a:tr>
            </a:tbl>
          </a:graphicData>
        </a:graphic>
      </p:graphicFrame>
    </p:spTree>
    <p:extLst>
      <p:ext uri="{BB962C8B-B14F-4D97-AF65-F5344CB8AC3E}">
        <p14:creationId xmlns:p14="http://schemas.microsoft.com/office/powerpoint/2010/main" val="240093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EE441993-AB5E-711A-20EF-24A3A665E5A1}"/>
              </a:ext>
            </a:extLst>
          </p:cNvPr>
          <p:cNvGrpSpPr/>
          <p:nvPr/>
        </p:nvGrpSpPr>
        <p:grpSpPr>
          <a:xfrm>
            <a:off x="1391920" y="937572"/>
            <a:ext cx="9479280" cy="4884108"/>
            <a:chOff x="1391920" y="927412"/>
            <a:chExt cx="9479280" cy="4884108"/>
          </a:xfrm>
        </p:grpSpPr>
        <p:sp>
          <p:nvSpPr>
            <p:cNvPr id="22" name="Rectangle 21">
              <a:extLst>
                <a:ext uri="{FF2B5EF4-FFF2-40B4-BE49-F238E27FC236}">
                  <a16:creationId xmlns:a16="http://schemas.microsoft.com/office/drawing/2014/main" id="{CC063EAD-CB3A-44EA-9FED-31F81A576B6A}"/>
                </a:ext>
              </a:extLst>
            </p:cNvPr>
            <p:cNvSpPr/>
            <p:nvPr/>
          </p:nvSpPr>
          <p:spPr>
            <a:xfrm>
              <a:off x="1391920" y="927412"/>
              <a:ext cx="9479280" cy="488410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1" name="Picture 20" descr="A close-up of a logo&#10;&#10;Description automatically generated">
              <a:extLst>
                <a:ext uri="{FF2B5EF4-FFF2-40B4-BE49-F238E27FC236}">
                  <a16:creationId xmlns:a16="http://schemas.microsoft.com/office/drawing/2014/main" id="{32058BA2-84FF-405B-39CD-3509F51D9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4086" y="1779127"/>
              <a:ext cx="9083827" cy="3299746"/>
            </a:xfrm>
            <a:prstGeom prst="rect">
              <a:avLst/>
            </a:prstGeom>
          </p:spPr>
        </p:pic>
      </p:grpSp>
    </p:spTree>
    <p:extLst>
      <p:ext uri="{BB962C8B-B14F-4D97-AF65-F5344CB8AC3E}">
        <p14:creationId xmlns:p14="http://schemas.microsoft.com/office/powerpoint/2010/main" val="3076843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1850307" y="424571"/>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Choose ISM?</a:t>
            </a:r>
          </a:p>
        </p:txBody>
      </p:sp>
      <p:sp>
        <p:nvSpPr>
          <p:cNvPr id="19" name="TextBox 18">
            <a:extLst>
              <a:ext uri="{FF2B5EF4-FFF2-40B4-BE49-F238E27FC236}">
                <a16:creationId xmlns:a16="http://schemas.microsoft.com/office/drawing/2014/main" id="{88DE03AB-2FE1-3B8E-1C8C-65BB758F0772}"/>
              </a:ext>
            </a:extLst>
          </p:cNvPr>
          <p:cNvSpPr txBox="1"/>
          <p:nvPr/>
        </p:nvSpPr>
        <p:spPr>
          <a:xfrm>
            <a:off x="712307" y="1735062"/>
            <a:ext cx="4205131" cy="3782061"/>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The quality of the education is confirmed by HR managers, ISM students and alumni and the presence in numerous rankings where ISM consistently occupies top positions for many years for areas such as internationality, student mobility, international academic staff, contact to professional practice, professional</a:t>
            </a:r>
          </a:p>
        </p:txBody>
      </p:sp>
      <p:pic>
        <p:nvPicPr>
          <p:cNvPr id="2050" name="Picture 2" descr="The 6 Best Business Schools in Germany for 2021">
            <a:extLst>
              <a:ext uri="{FF2B5EF4-FFF2-40B4-BE49-F238E27FC236}">
                <a16:creationId xmlns:a16="http://schemas.microsoft.com/office/drawing/2014/main" id="{2E7456C0-70D2-1DC0-290E-2CD308A951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872" r="6895" b="14849"/>
          <a:stretch/>
        </p:blipFill>
        <p:spPr bwMode="auto">
          <a:xfrm>
            <a:off x="5212080" y="1416703"/>
            <a:ext cx="5797174" cy="4100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5156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511489" y="501678"/>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Campus life in ISM</a:t>
            </a:r>
          </a:p>
        </p:txBody>
      </p:sp>
      <p:grpSp>
        <p:nvGrpSpPr>
          <p:cNvPr id="24" name="Group 23">
            <a:extLst>
              <a:ext uri="{FF2B5EF4-FFF2-40B4-BE49-F238E27FC236}">
                <a16:creationId xmlns:a16="http://schemas.microsoft.com/office/drawing/2014/main" id="{2B0D3E3B-FC57-3E90-CF6B-BB84C0C53B5B}"/>
              </a:ext>
            </a:extLst>
          </p:cNvPr>
          <p:cNvGrpSpPr/>
          <p:nvPr/>
        </p:nvGrpSpPr>
        <p:grpSpPr>
          <a:xfrm>
            <a:off x="1455865" y="1311811"/>
            <a:ext cx="9280271" cy="4570437"/>
            <a:chOff x="896468" y="1382931"/>
            <a:chExt cx="9280271" cy="4570437"/>
          </a:xfrm>
        </p:grpSpPr>
        <p:pic>
          <p:nvPicPr>
            <p:cNvPr id="3074" name="Picture 2" descr="International School of Management, Dortmund, Germany | Courses, Fees ...">
              <a:extLst>
                <a:ext uri="{FF2B5EF4-FFF2-40B4-BE49-F238E27FC236}">
                  <a16:creationId xmlns:a16="http://schemas.microsoft.com/office/drawing/2014/main" id="{4CFD6BA8-A2AE-4B12-5454-DFC9C3F865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106" r="3373" b="1359"/>
            <a:stretch/>
          </p:blipFill>
          <p:spPr bwMode="auto">
            <a:xfrm>
              <a:off x="896468" y="1382931"/>
              <a:ext cx="5534812" cy="457043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 International School of Management (ISM) Campus Dortmund (Dortmund ...">
              <a:extLst>
                <a:ext uri="{FF2B5EF4-FFF2-40B4-BE49-F238E27FC236}">
                  <a16:creationId xmlns:a16="http://schemas.microsoft.com/office/drawing/2014/main" id="{AAB05E03-0861-56C8-DF75-A1DDCBE205F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338"/>
            <a:stretch/>
          </p:blipFill>
          <p:spPr bwMode="auto">
            <a:xfrm>
              <a:off x="6566453" y="3606800"/>
              <a:ext cx="3610286" cy="234656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tudium an der ISM: Erstmals mehr Studienanfänger im Master als im ...">
              <a:extLst>
                <a:ext uri="{FF2B5EF4-FFF2-40B4-BE49-F238E27FC236}">
                  <a16:creationId xmlns:a16="http://schemas.microsoft.com/office/drawing/2014/main" id="{D1FBEB15-81E0-8233-0E14-249EDB0ACF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77" t="4177" r="2642" b="17756"/>
            <a:stretch/>
          </p:blipFill>
          <p:spPr bwMode="auto">
            <a:xfrm>
              <a:off x="6566453" y="1382931"/>
              <a:ext cx="3610286" cy="206006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120698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187931" y="282247"/>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Programs O</a:t>
            </a:r>
            <a:r>
              <a:rPr lang="en-US" sz="3600" b="1" dirty="0">
                <a:solidFill>
                  <a:srgbClr val="2E3192"/>
                </a:solidFill>
                <a:latin typeface="Times New Roman" panose="02020603050405020304" pitchFamily="18" charset="0"/>
                <a:cs typeface="Times New Roman" panose="02020603050405020304" pitchFamily="18" charset="0"/>
              </a:rPr>
              <a:t>ffered by </a:t>
            </a:r>
            <a:r>
              <a:rPr lang="en-US" sz="3600" b="1" i="0" u="none" strike="noStrike" baseline="0" dirty="0">
                <a:solidFill>
                  <a:srgbClr val="2E3192"/>
                </a:solidFill>
                <a:latin typeface="Times New Roman" panose="02020603050405020304" pitchFamily="18" charset="0"/>
                <a:cs typeface="Times New Roman" panose="02020603050405020304" pitchFamily="18" charset="0"/>
              </a:rPr>
              <a:t>ISM</a:t>
            </a:r>
          </a:p>
        </p:txBody>
      </p:sp>
      <p:graphicFrame>
        <p:nvGraphicFramePr>
          <p:cNvPr id="6" name="Table 5">
            <a:extLst>
              <a:ext uri="{FF2B5EF4-FFF2-40B4-BE49-F238E27FC236}">
                <a16:creationId xmlns:a16="http://schemas.microsoft.com/office/drawing/2014/main" id="{9B9CB30F-4B08-68E1-AB5B-6513BD3D37D8}"/>
              </a:ext>
            </a:extLst>
          </p:cNvPr>
          <p:cNvGraphicFramePr>
            <a:graphicFrameLocks noGrp="1"/>
          </p:cNvGraphicFramePr>
          <p:nvPr>
            <p:extLst>
              <p:ext uri="{D42A27DB-BD31-4B8C-83A1-F6EECF244321}">
                <p14:modId xmlns:p14="http://schemas.microsoft.com/office/powerpoint/2010/main" val="2958824462"/>
              </p:ext>
            </p:extLst>
          </p:nvPr>
        </p:nvGraphicFramePr>
        <p:xfrm>
          <a:off x="527944" y="1214282"/>
          <a:ext cx="11148120" cy="5248930"/>
        </p:xfrm>
        <a:graphic>
          <a:graphicData uri="http://schemas.openxmlformats.org/drawingml/2006/table">
            <a:tbl>
              <a:tblPr>
                <a:tableStyleId>{5C22544A-7EE6-4342-B048-85BDC9FD1C3A}</a:tableStyleId>
              </a:tblPr>
              <a:tblGrid>
                <a:gridCol w="3081021">
                  <a:extLst>
                    <a:ext uri="{9D8B030D-6E8A-4147-A177-3AD203B41FA5}">
                      <a16:colId xmlns:a16="http://schemas.microsoft.com/office/drawing/2014/main" val="3581520672"/>
                    </a:ext>
                  </a:extLst>
                </a:gridCol>
                <a:gridCol w="914397">
                  <a:extLst>
                    <a:ext uri="{9D8B030D-6E8A-4147-A177-3AD203B41FA5}">
                      <a16:colId xmlns:a16="http://schemas.microsoft.com/office/drawing/2014/main" val="2812512463"/>
                    </a:ext>
                  </a:extLst>
                </a:gridCol>
                <a:gridCol w="2284219">
                  <a:extLst>
                    <a:ext uri="{9D8B030D-6E8A-4147-A177-3AD203B41FA5}">
                      <a16:colId xmlns:a16="http://schemas.microsoft.com/office/drawing/2014/main" val="3254657089"/>
                    </a:ext>
                  </a:extLst>
                </a:gridCol>
                <a:gridCol w="1434673">
                  <a:extLst>
                    <a:ext uri="{9D8B030D-6E8A-4147-A177-3AD203B41FA5}">
                      <a16:colId xmlns:a16="http://schemas.microsoft.com/office/drawing/2014/main" val="4006350574"/>
                    </a:ext>
                  </a:extLst>
                </a:gridCol>
                <a:gridCol w="1646347">
                  <a:extLst>
                    <a:ext uri="{9D8B030D-6E8A-4147-A177-3AD203B41FA5}">
                      <a16:colId xmlns:a16="http://schemas.microsoft.com/office/drawing/2014/main" val="744278067"/>
                    </a:ext>
                  </a:extLst>
                </a:gridCol>
                <a:gridCol w="1787463">
                  <a:extLst>
                    <a:ext uri="{9D8B030D-6E8A-4147-A177-3AD203B41FA5}">
                      <a16:colId xmlns:a16="http://schemas.microsoft.com/office/drawing/2014/main" val="450916885"/>
                    </a:ext>
                  </a:extLst>
                </a:gridCol>
              </a:tblGrid>
              <a:tr h="507514">
                <a:tc>
                  <a:txBody>
                    <a:bodyPr/>
                    <a:lstStyle/>
                    <a:p>
                      <a:pPr algn="ctr" fontAlgn="b"/>
                      <a:r>
                        <a:rPr lang="en-IN" sz="1600" b="1" u="none" strike="noStrike" dirty="0">
                          <a:solidFill>
                            <a:srgbClr val="FFFFFF"/>
                          </a:solidFill>
                          <a:effectLst/>
                          <a:latin typeface="Times New Roman" panose="02020603050405020304" pitchFamily="18" charset="0"/>
                          <a:cs typeface="Times New Roman" panose="02020603050405020304" pitchFamily="18" charset="0"/>
                        </a:rPr>
                        <a:t>Programs</a:t>
                      </a:r>
                      <a:endParaRPr lang="en-IN"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6655" marR="6655" marT="6655" marB="0" anchor="ctr">
                    <a:solidFill>
                      <a:srgbClr val="2E3192"/>
                    </a:solidFill>
                  </a:tcPr>
                </a:tc>
                <a:tc>
                  <a:txBody>
                    <a:bodyPr/>
                    <a:lstStyle/>
                    <a:p>
                      <a:pPr algn="ctr" fontAlgn="b"/>
                      <a:r>
                        <a:rPr lang="en-IN" sz="1600" b="1" u="none" strike="noStrike" dirty="0">
                          <a:solidFill>
                            <a:srgbClr val="FFFFFF"/>
                          </a:solidFill>
                          <a:effectLst/>
                          <a:latin typeface="Times New Roman" panose="02020603050405020304" pitchFamily="18" charset="0"/>
                          <a:cs typeface="Times New Roman" panose="02020603050405020304" pitchFamily="18" charset="0"/>
                        </a:rPr>
                        <a:t>Duration</a:t>
                      </a:r>
                      <a:endParaRPr lang="en-IN"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6655" marR="6655" marT="6655" marB="0" anchor="ctr">
                    <a:solidFill>
                      <a:srgbClr val="2E3192"/>
                    </a:solidFill>
                  </a:tcPr>
                </a:tc>
                <a:tc>
                  <a:txBody>
                    <a:bodyPr/>
                    <a:lstStyle/>
                    <a:p>
                      <a:pPr algn="ctr" fontAlgn="b"/>
                      <a:r>
                        <a:rPr lang="en-IN" sz="1600" b="1" u="none" strike="noStrike" dirty="0">
                          <a:solidFill>
                            <a:srgbClr val="FFFFFF"/>
                          </a:solidFill>
                          <a:effectLst/>
                          <a:latin typeface="Times New Roman" panose="02020603050405020304" pitchFamily="18" charset="0"/>
                          <a:cs typeface="Times New Roman" panose="02020603050405020304" pitchFamily="18" charset="0"/>
                        </a:rPr>
                        <a:t>Campus</a:t>
                      </a:r>
                      <a:endParaRPr lang="en-IN"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6655" marR="6655" marT="6655" marB="0" anchor="ctr">
                    <a:solidFill>
                      <a:srgbClr val="2E3192"/>
                    </a:solidFill>
                  </a:tcPr>
                </a:tc>
                <a:tc>
                  <a:txBody>
                    <a:bodyPr/>
                    <a:lstStyle/>
                    <a:p>
                      <a:pPr algn="ctr" fontAlgn="b"/>
                      <a:r>
                        <a:rPr lang="en-IN" sz="1600" b="1" u="none" strike="noStrike" dirty="0">
                          <a:solidFill>
                            <a:srgbClr val="FFFFFF"/>
                          </a:solidFill>
                          <a:effectLst/>
                          <a:latin typeface="Times New Roman" panose="02020603050405020304" pitchFamily="18" charset="0"/>
                          <a:cs typeface="Times New Roman" panose="02020603050405020304" pitchFamily="18" charset="0"/>
                        </a:rPr>
                        <a:t>Tuition fee</a:t>
                      </a:r>
                      <a:endParaRPr lang="en-IN"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6655" marR="6655" marT="6655" marB="0" anchor="ctr">
                    <a:solidFill>
                      <a:srgbClr val="2E3192"/>
                    </a:solidFill>
                  </a:tcPr>
                </a:tc>
                <a:tc>
                  <a:txBody>
                    <a:bodyPr/>
                    <a:lstStyle/>
                    <a:p>
                      <a:pPr algn="ctr" fontAlgn="b"/>
                      <a:r>
                        <a:rPr lang="en-IN" sz="1600" b="1" u="none" strike="noStrike" dirty="0">
                          <a:solidFill>
                            <a:srgbClr val="FFFFFF"/>
                          </a:solidFill>
                          <a:effectLst/>
                          <a:latin typeface="Times New Roman" panose="02020603050405020304" pitchFamily="18" charset="0"/>
                          <a:cs typeface="Times New Roman" panose="02020603050405020304" pitchFamily="18" charset="0"/>
                        </a:rPr>
                        <a:t>Scholarship</a:t>
                      </a:r>
                      <a:endParaRPr lang="en-IN"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6655" marR="6655" marT="6655" marB="0" anchor="ctr">
                    <a:solidFill>
                      <a:srgbClr val="2E3192"/>
                    </a:solidFill>
                  </a:tcPr>
                </a:tc>
                <a:tc>
                  <a:txBody>
                    <a:bodyPr/>
                    <a:lstStyle/>
                    <a:p>
                      <a:pPr algn="ctr" fontAlgn="b"/>
                      <a:r>
                        <a:rPr lang="en-IN" sz="1600" b="1" u="none" strike="noStrike" dirty="0">
                          <a:solidFill>
                            <a:srgbClr val="FFFFFF"/>
                          </a:solidFill>
                          <a:effectLst/>
                          <a:latin typeface="Times New Roman" panose="02020603050405020304" pitchFamily="18" charset="0"/>
                          <a:cs typeface="Times New Roman" panose="02020603050405020304" pitchFamily="18" charset="0"/>
                        </a:rPr>
                        <a:t>Campus</a:t>
                      </a:r>
                      <a:endParaRPr lang="en-IN"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6655" marR="6655" marT="6655" marB="0" anchor="ctr">
                    <a:solidFill>
                      <a:srgbClr val="2E3192"/>
                    </a:solidFill>
                  </a:tcPr>
                </a:tc>
                <a:extLst>
                  <a:ext uri="{0D108BD9-81ED-4DB2-BD59-A6C34878D82A}">
                    <a16:rowId xmlns:a16="http://schemas.microsoft.com/office/drawing/2014/main" val="2308642147"/>
                  </a:ext>
                </a:extLst>
              </a:tr>
              <a:tr h="504589">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Bachelor's of Business Management &amp; Marketing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3.5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2990 euro/</a:t>
                      </a:r>
                      <a:r>
                        <a:rPr lang="en-IN" sz="1600" u="none" strike="noStrike" dirty="0" err="1">
                          <a:effectLst/>
                          <a:latin typeface="Times New Roman" panose="02020603050405020304" pitchFamily="18" charset="0"/>
                          <a:cs typeface="Times New Roman" panose="02020603050405020304" pitchFamily="18" charset="0"/>
                        </a:rPr>
                        <a:t>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extLst>
                  <a:ext uri="{0D108BD9-81ED-4DB2-BD59-A6C34878D82A}">
                    <a16:rowId xmlns:a16="http://schemas.microsoft.com/office/drawing/2014/main" val="2326842240"/>
                  </a:ext>
                </a:extLst>
              </a:tr>
              <a:tr h="300865">
                <a:tc>
                  <a:txBody>
                    <a:bodyPr/>
                    <a:lstStyle/>
                    <a:p>
                      <a:pPr algn="l" fontAlgn="b"/>
                      <a:r>
                        <a:rPr lang="en-IN" sz="1600" u="none" strike="noStrike">
                          <a:effectLst/>
                          <a:latin typeface="Times New Roman" panose="02020603050405020304" pitchFamily="18" charset="0"/>
                          <a:cs typeface="Times New Roman" panose="02020603050405020304" pitchFamily="18" charset="0"/>
                        </a:rPr>
                        <a:t>Bachelor's of Finance</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3.5 YEARS</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 </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2990 euro/</a:t>
                      </a:r>
                      <a:r>
                        <a:rPr lang="en-IN" sz="1600" u="none" strike="noStrike" dirty="0" err="1">
                          <a:effectLst/>
                          <a:latin typeface="Times New Roman" panose="02020603050405020304" pitchFamily="18" charset="0"/>
                          <a:cs typeface="Times New Roman" panose="02020603050405020304" pitchFamily="18" charset="0"/>
                        </a:rPr>
                        <a:t>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 </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Berlin, Germany</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extLst>
                  <a:ext uri="{0D108BD9-81ED-4DB2-BD59-A6C34878D82A}">
                    <a16:rowId xmlns:a16="http://schemas.microsoft.com/office/drawing/2014/main" val="1599695546"/>
                  </a:ext>
                </a:extLst>
              </a:tr>
              <a:tr h="335891">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Bachelor's of Economics &amp; Politics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3.5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2990 euro/</a:t>
                      </a:r>
                      <a:r>
                        <a:rPr lang="en-IN" sz="1600" u="none" strike="noStrike" dirty="0" err="1">
                          <a:effectLst/>
                          <a:latin typeface="Times New Roman" panose="02020603050405020304" pitchFamily="18" charset="0"/>
                          <a:cs typeface="Times New Roman" panose="02020603050405020304" pitchFamily="18" charset="0"/>
                        </a:rPr>
                        <a:t>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extLst>
                  <a:ext uri="{0D108BD9-81ED-4DB2-BD59-A6C34878D82A}">
                    <a16:rowId xmlns:a16="http://schemas.microsoft.com/office/drawing/2014/main" val="1691371024"/>
                  </a:ext>
                </a:extLst>
              </a:tr>
              <a:tr h="504589">
                <a:tc>
                  <a:txBody>
                    <a:bodyPr/>
                    <a:lstStyle/>
                    <a:p>
                      <a:pPr algn="l" fontAlgn="b"/>
                      <a:r>
                        <a:rPr lang="en-US" sz="1600" u="none" strike="noStrike">
                          <a:effectLst/>
                          <a:latin typeface="Times New Roman" panose="02020603050405020304" pitchFamily="18" charset="0"/>
                          <a:cs typeface="Times New Roman" panose="02020603050405020304" pitchFamily="18" charset="0"/>
                        </a:rPr>
                        <a:t>Bachelor's of Economics &amp; Data Analytics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3.5 YEARS</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 </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2990 euro/</a:t>
                      </a:r>
                      <a:r>
                        <a:rPr lang="en-IN" sz="1600" u="none" strike="noStrike" dirty="0" err="1">
                          <a:effectLst/>
                          <a:latin typeface="Times New Roman" panose="02020603050405020304" pitchFamily="18" charset="0"/>
                          <a:cs typeface="Times New Roman" panose="02020603050405020304" pitchFamily="18" charset="0"/>
                        </a:rPr>
                        <a:t>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 </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Berlin, Germany</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extLst>
                  <a:ext uri="{0D108BD9-81ED-4DB2-BD59-A6C34878D82A}">
                    <a16:rowId xmlns:a16="http://schemas.microsoft.com/office/drawing/2014/main" val="1799515053"/>
                  </a:ext>
                </a:extLst>
              </a:tr>
              <a:tr h="504589">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Bachelor's of Entrepreneurship &amp; Innovation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3.5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2990 euro/</a:t>
                      </a:r>
                      <a:r>
                        <a:rPr lang="en-IN" sz="1600" u="none" strike="noStrike" dirty="0" err="1">
                          <a:effectLst/>
                          <a:latin typeface="Times New Roman" panose="02020603050405020304" pitchFamily="18" charset="0"/>
                          <a:cs typeface="Times New Roman" panose="02020603050405020304" pitchFamily="18" charset="0"/>
                        </a:rPr>
                        <a:t>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extLst>
                  <a:ext uri="{0D108BD9-81ED-4DB2-BD59-A6C34878D82A}">
                    <a16:rowId xmlns:a16="http://schemas.microsoft.com/office/drawing/2014/main" val="2337195945"/>
                  </a:ext>
                </a:extLst>
              </a:tr>
              <a:tr h="504589">
                <a:tc>
                  <a:txBody>
                    <a:bodyPr/>
                    <a:lstStyle/>
                    <a:p>
                      <a:pPr algn="l" fontAlgn="b"/>
                      <a:r>
                        <a:rPr lang="en-US" sz="1600" u="none" strike="noStrike">
                          <a:effectLst/>
                          <a:latin typeface="Times New Roman" panose="02020603050405020304" pitchFamily="18" charset="0"/>
                          <a:cs typeface="Times New Roman" panose="02020603050405020304" pitchFamily="18" charset="0"/>
                        </a:rPr>
                        <a:t>Bachelor's of International Business &amp; Communication</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3.5 YEARS</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 </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2990 euro/</a:t>
                      </a:r>
                      <a:r>
                        <a:rPr lang="en-IN" sz="1600" u="none" strike="noStrike" dirty="0" err="1">
                          <a:effectLst/>
                          <a:latin typeface="Times New Roman" panose="02020603050405020304" pitchFamily="18" charset="0"/>
                          <a:cs typeface="Times New Roman" panose="02020603050405020304" pitchFamily="18" charset="0"/>
                        </a:rPr>
                        <a:t>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 </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Berlin, Germany</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extLst>
                  <a:ext uri="{0D108BD9-81ED-4DB2-BD59-A6C34878D82A}">
                    <a16:rowId xmlns:a16="http://schemas.microsoft.com/office/drawing/2014/main" val="1956846989"/>
                  </a:ext>
                </a:extLst>
              </a:tr>
              <a:tr h="752375">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M.Sc. International management</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de-DE" sz="1600" u="none" strike="noStrike" dirty="0">
                          <a:effectLst/>
                          <a:latin typeface="Times New Roman" panose="02020603050405020304" pitchFamily="18" charset="0"/>
                          <a:cs typeface="Times New Roman" panose="02020603050405020304" pitchFamily="18" charset="0"/>
                        </a:rPr>
                        <a:t>Dortmund, Frankfurt(main campus), Munich, Hamburg, Cologne, Stuttgart, Berlin</a:t>
                      </a:r>
                      <a:endParaRPr lang="de-DE"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5700 euro/Sem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Early Bird discount and Last bird Discount)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extLst>
                  <a:ext uri="{0D108BD9-81ED-4DB2-BD59-A6C34878D82A}">
                    <a16:rowId xmlns:a16="http://schemas.microsoft.com/office/drawing/2014/main" val="3763684627"/>
                  </a:ext>
                </a:extLst>
              </a:tr>
              <a:tr h="752375">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M.A. Strategic marketing management</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Munich and Berlin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5700 euro/Sem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Early Bird discount and Last bird Discount)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extLst>
                  <a:ext uri="{0D108BD9-81ED-4DB2-BD59-A6C34878D82A}">
                    <a16:rowId xmlns:a16="http://schemas.microsoft.com/office/drawing/2014/main" val="3657591534"/>
                  </a:ext>
                </a:extLst>
              </a:tr>
            </a:tbl>
          </a:graphicData>
        </a:graphic>
      </p:graphicFrame>
    </p:spTree>
    <p:extLst>
      <p:ext uri="{BB962C8B-B14F-4D97-AF65-F5344CB8AC3E}">
        <p14:creationId xmlns:p14="http://schemas.microsoft.com/office/powerpoint/2010/main" val="29855902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B9CB30F-4B08-68E1-AB5B-6513BD3D37D8}"/>
              </a:ext>
            </a:extLst>
          </p:cNvPr>
          <p:cNvGraphicFramePr>
            <a:graphicFrameLocks noGrp="1"/>
          </p:cNvGraphicFramePr>
          <p:nvPr>
            <p:extLst>
              <p:ext uri="{D42A27DB-BD31-4B8C-83A1-F6EECF244321}">
                <p14:modId xmlns:p14="http://schemas.microsoft.com/office/powerpoint/2010/main" val="3201581107"/>
              </p:ext>
            </p:extLst>
          </p:nvPr>
        </p:nvGraphicFramePr>
        <p:xfrm>
          <a:off x="521939" y="1093032"/>
          <a:ext cx="11148120" cy="5417720"/>
        </p:xfrm>
        <a:graphic>
          <a:graphicData uri="http://schemas.openxmlformats.org/drawingml/2006/table">
            <a:tbl>
              <a:tblPr>
                <a:tableStyleId>{5C22544A-7EE6-4342-B048-85BDC9FD1C3A}</a:tableStyleId>
              </a:tblPr>
              <a:tblGrid>
                <a:gridCol w="3081021">
                  <a:extLst>
                    <a:ext uri="{9D8B030D-6E8A-4147-A177-3AD203B41FA5}">
                      <a16:colId xmlns:a16="http://schemas.microsoft.com/office/drawing/2014/main" val="3581520672"/>
                    </a:ext>
                  </a:extLst>
                </a:gridCol>
                <a:gridCol w="914397">
                  <a:extLst>
                    <a:ext uri="{9D8B030D-6E8A-4147-A177-3AD203B41FA5}">
                      <a16:colId xmlns:a16="http://schemas.microsoft.com/office/drawing/2014/main" val="2812512463"/>
                    </a:ext>
                  </a:extLst>
                </a:gridCol>
                <a:gridCol w="2284219">
                  <a:extLst>
                    <a:ext uri="{9D8B030D-6E8A-4147-A177-3AD203B41FA5}">
                      <a16:colId xmlns:a16="http://schemas.microsoft.com/office/drawing/2014/main" val="3254657089"/>
                    </a:ext>
                  </a:extLst>
                </a:gridCol>
                <a:gridCol w="1434673">
                  <a:extLst>
                    <a:ext uri="{9D8B030D-6E8A-4147-A177-3AD203B41FA5}">
                      <a16:colId xmlns:a16="http://schemas.microsoft.com/office/drawing/2014/main" val="4006350574"/>
                    </a:ext>
                  </a:extLst>
                </a:gridCol>
                <a:gridCol w="1646347">
                  <a:extLst>
                    <a:ext uri="{9D8B030D-6E8A-4147-A177-3AD203B41FA5}">
                      <a16:colId xmlns:a16="http://schemas.microsoft.com/office/drawing/2014/main" val="744278067"/>
                    </a:ext>
                  </a:extLst>
                </a:gridCol>
                <a:gridCol w="1787463">
                  <a:extLst>
                    <a:ext uri="{9D8B030D-6E8A-4147-A177-3AD203B41FA5}">
                      <a16:colId xmlns:a16="http://schemas.microsoft.com/office/drawing/2014/main" val="450916885"/>
                    </a:ext>
                  </a:extLst>
                </a:gridCol>
              </a:tblGrid>
              <a:tr h="615318">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M.A. Digital Marketing</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5700 Euro/Sem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Early Bird discount and Last bird Discount)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extLst>
                  <a:ext uri="{0D108BD9-81ED-4DB2-BD59-A6C34878D82A}">
                    <a16:rowId xmlns:a16="http://schemas.microsoft.com/office/drawing/2014/main" val="2213258273"/>
                  </a:ext>
                </a:extLst>
              </a:tr>
              <a:tr h="615318">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M.Sc. Finance</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2 Years</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de-DE" sz="1600" u="none" strike="noStrike">
                          <a:effectLst/>
                          <a:latin typeface="Times New Roman" panose="02020603050405020304" pitchFamily="18" charset="0"/>
                          <a:cs typeface="Times New Roman" panose="02020603050405020304" pitchFamily="18" charset="0"/>
                        </a:rPr>
                        <a:t>Dortmund, Frankfurt/Main, Munich, Berlin</a:t>
                      </a:r>
                      <a:endParaRPr lang="de-DE"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5700 Euro/Sem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US" sz="1600" u="none" strike="noStrike">
                          <a:effectLst/>
                          <a:latin typeface="Times New Roman" panose="02020603050405020304" pitchFamily="18" charset="0"/>
                          <a:cs typeface="Times New Roman" panose="02020603050405020304" pitchFamily="18" charset="0"/>
                        </a:rPr>
                        <a:t>Early Bird discount and Last bird Discount)</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extLst>
                  <a:ext uri="{0D108BD9-81ED-4DB2-BD59-A6C34878D82A}">
                    <a16:rowId xmlns:a16="http://schemas.microsoft.com/office/drawing/2014/main" val="1379680348"/>
                  </a:ext>
                </a:extLst>
              </a:tr>
              <a:tr h="61531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M.Sc. Business Intelligence &amp; Data Science</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Dortmund, Munich, Hamburg, Stuttgart</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5700 Euro/Sem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Early Bird discount and Last bird Discount)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extLst>
                  <a:ext uri="{0D108BD9-81ED-4DB2-BD59-A6C34878D82A}">
                    <a16:rowId xmlns:a16="http://schemas.microsoft.com/office/drawing/2014/main" val="4125935760"/>
                  </a:ext>
                </a:extLst>
              </a:tr>
              <a:tr h="615318">
                <a:tc>
                  <a:txBody>
                    <a:bodyPr/>
                    <a:lstStyle/>
                    <a:p>
                      <a:pPr algn="l" fontAlgn="b"/>
                      <a:r>
                        <a:rPr lang="en-IN" sz="1600" u="none" strike="noStrike">
                          <a:effectLst/>
                          <a:latin typeface="Times New Roman" panose="02020603050405020304" pitchFamily="18" charset="0"/>
                          <a:cs typeface="Times New Roman" panose="02020603050405020304" pitchFamily="18" charset="0"/>
                        </a:rPr>
                        <a:t>M.Sc. International Logistics &amp; Supply Chain management</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Frankfurt/Main, Hamburg</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5700 Euro/Sem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US" sz="1600" u="none" strike="noStrike">
                          <a:effectLst/>
                          <a:latin typeface="Times New Roman" panose="02020603050405020304" pitchFamily="18" charset="0"/>
                          <a:cs typeface="Times New Roman" panose="02020603050405020304" pitchFamily="18" charset="0"/>
                        </a:rPr>
                        <a:t>Early Bird discount and Last bird Discount)</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extLst>
                  <a:ext uri="{0D108BD9-81ED-4DB2-BD59-A6C34878D82A}">
                    <a16:rowId xmlns:a16="http://schemas.microsoft.com/office/drawing/2014/main" val="1330496626"/>
                  </a:ext>
                </a:extLst>
              </a:tr>
              <a:tr h="61531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M.A. Luxury, Fashion &amp; Sales Management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Munich and Berlin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5700 Euro/Sem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Early Bird discount and Last bird Discount)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extLst>
                  <a:ext uri="{0D108BD9-81ED-4DB2-BD59-A6C34878D82A}">
                    <a16:rowId xmlns:a16="http://schemas.microsoft.com/office/drawing/2014/main" val="4253562622"/>
                  </a:ext>
                </a:extLst>
              </a:tr>
              <a:tr h="615318">
                <a:tc>
                  <a:txBody>
                    <a:bodyPr/>
                    <a:lstStyle/>
                    <a:p>
                      <a:pPr algn="l" fontAlgn="b"/>
                      <a:r>
                        <a:rPr lang="en-IN" sz="1600" u="none" strike="noStrike">
                          <a:effectLst/>
                          <a:latin typeface="Times New Roman" panose="02020603050405020304" pitchFamily="18" charset="0"/>
                          <a:cs typeface="Times New Roman" panose="02020603050405020304" pitchFamily="18" charset="0"/>
                        </a:rPr>
                        <a:t>M.A. Strategic Sports Management</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2 Years</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Berlin</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5700 Euro/Sem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US" sz="1600" u="none" strike="noStrike">
                          <a:effectLst/>
                          <a:latin typeface="Times New Roman" panose="02020603050405020304" pitchFamily="18" charset="0"/>
                          <a:cs typeface="Times New Roman" panose="02020603050405020304" pitchFamily="18" charset="0"/>
                        </a:rPr>
                        <a:t>Early Bird discount and Last bird Discount)</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Berlin, Germany</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extLst>
                  <a:ext uri="{0D108BD9-81ED-4DB2-BD59-A6C34878D82A}">
                    <a16:rowId xmlns:a16="http://schemas.microsoft.com/office/drawing/2014/main" val="1715545903"/>
                  </a:ext>
                </a:extLst>
              </a:tr>
              <a:tr h="615318">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M.Sc. International Business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2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de-DE" sz="1600" u="none" strike="noStrike" dirty="0">
                          <a:effectLst/>
                          <a:latin typeface="Times New Roman" panose="02020603050405020304" pitchFamily="18" charset="0"/>
                          <a:cs typeface="Times New Roman" panose="02020603050405020304" pitchFamily="18" charset="0"/>
                        </a:rPr>
                        <a:t>Dortmund, Frankfurt/Main, Munich, Berlin</a:t>
                      </a:r>
                      <a:endParaRPr lang="de-DE"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5700 Euro/Sem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Early Bird discount and Last bird Discount)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D9E8"/>
                    </a:solidFill>
                  </a:tcPr>
                </a:tc>
                <a:extLst>
                  <a:ext uri="{0D108BD9-81ED-4DB2-BD59-A6C34878D82A}">
                    <a16:rowId xmlns:a16="http://schemas.microsoft.com/office/drawing/2014/main" val="2129682537"/>
                  </a:ext>
                </a:extLst>
              </a:tr>
              <a:tr h="210022">
                <a:tc>
                  <a:txBody>
                    <a:bodyPr/>
                    <a:lstStyle/>
                    <a:p>
                      <a:pPr algn="l" fontAlgn="b"/>
                      <a:r>
                        <a:rPr lang="en-IN" sz="1600" u="none" strike="noStrike">
                          <a:effectLst/>
                          <a:latin typeface="Times New Roman" panose="02020603050405020304" pitchFamily="18" charset="0"/>
                          <a:cs typeface="Times New Roman" panose="02020603050405020304" pitchFamily="18" charset="0"/>
                        </a:rPr>
                        <a:t>MBA in General management </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1.5 years</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 </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5700 Euro/Sem</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a:effectLst/>
                          <a:latin typeface="Times New Roman" panose="02020603050405020304" pitchFamily="18" charset="0"/>
                          <a:cs typeface="Times New Roman" panose="02020603050405020304" pitchFamily="18" charset="0"/>
                        </a:rPr>
                        <a:t> </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tc>
                  <a:txBody>
                    <a:bodyPr/>
                    <a:lstStyle/>
                    <a:p>
                      <a:pPr algn="l" fontAlgn="b"/>
                      <a:r>
                        <a:rPr lang="en-IN" sz="1600" u="none" strike="noStrike" dirty="0">
                          <a:effectLst/>
                          <a:latin typeface="Times New Roman" panose="02020603050405020304" pitchFamily="18" charset="0"/>
                          <a:cs typeface="Times New Roman" panose="02020603050405020304" pitchFamily="18" charset="0"/>
                        </a:rPr>
                        <a:t>Berlin, Germany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55" marR="6655" marT="6655" marB="0" anchor="ctr">
                    <a:solidFill>
                      <a:srgbClr val="FFFFFF"/>
                    </a:solidFill>
                  </a:tcPr>
                </a:tc>
                <a:extLst>
                  <a:ext uri="{0D108BD9-81ED-4DB2-BD59-A6C34878D82A}">
                    <a16:rowId xmlns:a16="http://schemas.microsoft.com/office/drawing/2014/main" val="2243481075"/>
                  </a:ext>
                </a:extLst>
              </a:tr>
            </a:tbl>
          </a:graphicData>
        </a:graphic>
      </p:graphicFrame>
      <p:sp>
        <p:nvSpPr>
          <p:cNvPr id="2" name="TextBox 1">
            <a:extLst>
              <a:ext uri="{FF2B5EF4-FFF2-40B4-BE49-F238E27FC236}">
                <a16:creationId xmlns:a16="http://schemas.microsoft.com/office/drawing/2014/main" id="{5DE4A333-7977-22DD-B94A-396074431456}"/>
              </a:ext>
            </a:extLst>
          </p:cNvPr>
          <p:cNvSpPr txBox="1"/>
          <p:nvPr/>
        </p:nvSpPr>
        <p:spPr>
          <a:xfrm>
            <a:off x="2074938" y="446701"/>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Programs O</a:t>
            </a:r>
            <a:r>
              <a:rPr lang="en-US" sz="3600" b="1" dirty="0">
                <a:solidFill>
                  <a:srgbClr val="2E3192"/>
                </a:solidFill>
                <a:latin typeface="Times New Roman" panose="02020603050405020304" pitchFamily="18" charset="0"/>
                <a:cs typeface="Times New Roman" panose="02020603050405020304" pitchFamily="18" charset="0"/>
              </a:rPr>
              <a:t>ffered by </a:t>
            </a:r>
            <a:r>
              <a:rPr lang="en-US" sz="3600" b="1" i="0" u="none" strike="noStrike" baseline="0" dirty="0">
                <a:solidFill>
                  <a:srgbClr val="2E3192"/>
                </a:solidFill>
                <a:latin typeface="Times New Roman" panose="02020603050405020304" pitchFamily="18" charset="0"/>
                <a:cs typeface="Times New Roman" panose="02020603050405020304" pitchFamily="18" charset="0"/>
              </a:rPr>
              <a:t>ISM</a:t>
            </a:r>
          </a:p>
        </p:txBody>
      </p:sp>
    </p:spTree>
    <p:extLst>
      <p:ext uri="{BB962C8B-B14F-4D97-AF65-F5344CB8AC3E}">
        <p14:creationId xmlns:p14="http://schemas.microsoft.com/office/powerpoint/2010/main" val="5814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black and white logo&#10;&#10;Description automatically generated">
            <a:extLst>
              <a:ext uri="{FF2B5EF4-FFF2-40B4-BE49-F238E27FC236}">
                <a16:creationId xmlns:a16="http://schemas.microsoft.com/office/drawing/2014/main" id="{9BAC8380-F11C-7832-9231-737B3C0E02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815" y="801623"/>
            <a:ext cx="11154370" cy="5254754"/>
          </a:xfrm>
          <a:prstGeom prst="rect">
            <a:avLst/>
          </a:prstGeom>
        </p:spPr>
      </p:pic>
    </p:spTree>
    <p:extLst>
      <p:ext uri="{BB962C8B-B14F-4D97-AF65-F5344CB8AC3E}">
        <p14:creationId xmlns:p14="http://schemas.microsoft.com/office/powerpoint/2010/main" val="16311973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A82DCC04-6E33-917A-8A12-9F8D681D85BE}"/>
              </a:ext>
            </a:extLst>
          </p:cNvPr>
          <p:cNvSpPr txBox="1"/>
          <p:nvPr/>
        </p:nvSpPr>
        <p:spPr>
          <a:xfrm>
            <a:off x="2427083" y="579316"/>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Choose IU International </a:t>
            </a:r>
          </a:p>
        </p:txBody>
      </p:sp>
      <p:sp>
        <p:nvSpPr>
          <p:cNvPr id="22" name="TextBox 21">
            <a:extLst>
              <a:ext uri="{FF2B5EF4-FFF2-40B4-BE49-F238E27FC236}">
                <a16:creationId xmlns:a16="http://schemas.microsoft.com/office/drawing/2014/main" id="{16369FBE-6E4E-ECC5-C422-F5B8F20CA49C}"/>
              </a:ext>
            </a:extLst>
          </p:cNvPr>
          <p:cNvSpPr txBox="1"/>
          <p:nvPr/>
        </p:nvSpPr>
        <p:spPr>
          <a:xfrm>
            <a:off x="667816" y="1390181"/>
            <a:ext cx="5396809" cy="4613058"/>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14000+ Alumni Network</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Highly Equipped Campus with Applied Science's Workshops</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7:1 student to faculty ratio</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Bad </a:t>
            </a:r>
            <a:r>
              <a:rPr lang="en-US" i="0" u="none" strike="noStrike" baseline="0" dirty="0" err="1">
                <a:latin typeface="Times New Roman" panose="02020603050405020304" pitchFamily="18" charset="0"/>
                <a:cs typeface="Times New Roman" panose="02020603050405020304" pitchFamily="18" charset="0"/>
              </a:rPr>
              <a:t>Honnef</a:t>
            </a:r>
            <a:r>
              <a:rPr lang="en-US" i="0" u="none" strike="noStrike" baseline="0" dirty="0">
                <a:latin typeface="Times New Roman" panose="02020603050405020304" pitchFamily="18" charset="0"/>
                <a:cs typeface="Times New Roman" panose="02020603050405020304" pitchFamily="18" charset="0"/>
              </a:rPr>
              <a:t> campus has in campus accommodation</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ACBSP Accredited all courses accredited by ANABIN(H+ Accreditation).</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IU International University of Applied Sciences is a legitimate and reputable institution that provides students with quality education and prepares them for successful careers.</a:t>
            </a:r>
          </a:p>
        </p:txBody>
      </p:sp>
      <p:pic>
        <p:nvPicPr>
          <p:cNvPr id="12290" name="Picture 2" descr="IU International University of Applied Sciences in Germany : Reviews ...">
            <a:extLst>
              <a:ext uri="{FF2B5EF4-FFF2-40B4-BE49-F238E27FC236}">
                <a16:creationId xmlns:a16="http://schemas.microsoft.com/office/drawing/2014/main" id="{51D5DC2A-0A9F-D255-062C-A8C9F4A7DC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376" y="1727806"/>
            <a:ext cx="5281985" cy="3610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8123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158073" y="635586"/>
            <a:ext cx="8042123"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Campus Life In IU International</a:t>
            </a:r>
          </a:p>
        </p:txBody>
      </p:sp>
      <p:pic>
        <p:nvPicPr>
          <p:cNvPr id="6" name="Content Placeholder 3" descr="A group of people walking in front of a building&#10;&#10;Description automatically generated">
            <a:extLst>
              <a:ext uri="{FF2B5EF4-FFF2-40B4-BE49-F238E27FC236}">
                <a16:creationId xmlns:a16="http://schemas.microsoft.com/office/drawing/2014/main" id="{16B84B77-D719-797B-0A9F-03EBF320502B}"/>
              </a:ext>
            </a:extLst>
          </p:cNvPr>
          <p:cNvPicPr>
            <a:picLocks noChangeAspect="1"/>
          </p:cNvPicPr>
          <p:nvPr/>
        </p:nvPicPr>
        <p:blipFill rotWithShape="1">
          <a:blip r:embed="rId2"/>
          <a:srcRect l="21304" r="27556" b="1"/>
          <a:stretch/>
        </p:blipFill>
        <p:spPr>
          <a:xfrm>
            <a:off x="851485" y="1828800"/>
            <a:ext cx="2493650" cy="3413207"/>
          </a:xfrm>
          <a:prstGeom prst="rect">
            <a:avLst/>
          </a:prstGeom>
        </p:spPr>
      </p:pic>
      <p:pic>
        <p:nvPicPr>
          <p:cNvPr id="20" name="Picture 19" descr="A couple of people walking in front of a building&#10;&#10;Description automatically generated">
            <a:extLst>
              <a:ext uri="{FF2B5EF4-FFF2-40B4-BE49-F238E27FC236}">
                <a16:creationId xmlns:a16="http://schemas.microsoft.com/office/drawing/2014/main" id="{C5005824-8450-99FB-1854-35C04E03A2F2}"/>
              </a:ext>
            </a:extLst>
          </p:cNvPr>
          <p:cNvPicPr>
            <a:picLocks noChangeAspect="1"/>
          </p:cNvPicPr>
          <p:nvPr/>
        </p:nvPicPr>
        <p:blipFill rotWithShape="1">
          <a:blip r:embed="rId3"/>
          <a:srcRect l="21385" r="25483" b="3"/>
          <a:stretch/>
        </p:blipFill>
        <p:spPr>
          <a:xfrm>
            <a:off x="3511405" y="1828821"/>
            <a:ext cx="2501460" cy="3413203"/>
          </a:xfrm>
          <a:prstGeom prst="rect">
            <a:avLst/>
          </a:prstGeom>
        </p:spPr>
      </p:pic>
      <p:pic>
        <p:nvPicPr>
          <p:cNvPr id="21" name="Picture 20" descr="A building with a glass roof&#10;&#10;Description automatically generated">
            <a:extLst>
              <a:ext uri="{FF2B5EF4-FFF2-40B4-BE49-F238E27FC236}">
                <a16:creationId xmlns:a16="http://schemas.microsoft.com/office/drawing/2014/main" id="{C58B0696-DC4A-9BF6-3DC4-89CCAB9763C7}"/>
              </a:ext>
            </a:extLst>
          </p:cNvPr>
          <p:cNvPicPr>
            <a:picLocks noChangeAspect="1"/>
          </p:cNvPicPr>
          <p:nvPr/>
        </p:nvPicPr>
        <p:blipFill rotWithShape="1">
          <a:blip r:embed="rId4"/>
          <a:srcRect l="12993" r="13904" b="2"/>
          <a:stretch/>
        </p:blipFill>
        <p:spPr>
          <a:xfrm>
            <a:off x="6179135" y="1828827"/>
            <a:ext cx="2501460" cy="3413206"/>
          </a:xfrm>
          <a:prstGeom prst="rect">
            <a:avLst/>
          </a:prstGeom>
        </p:spPr>
      </p:pic>
      <p:pic>
        <p:nvPicPr>
          <p:cNvPr id="22" name="Picture 21" descr="A group of people holding flags&#10;&#10;Description automatically generated">
            <a:extLst>
              <a:ext uri="{FF2B5EF4-FFF2-40B4-BE49-F238E27FC236}">
                <a16:creationId xmlns:a16="http://schemas.microsoft.com/office/drawing/2014/main" id="{4A02731B-5CF5-A909-8DBB-CF6CC2627C25}"/>
              </a:ext>
            </a:extLst>
          </p:cNvPr>
          <p:cNvPicPr>
            <a:picLocks noChangeAspect="1"/>
          </p:cNvPicPr>
          <p:nvPr/>
        </p:nvPicPr>
        <p:blipFill rotWithShape="1">
          <a:blip r:embed="rId5"/>
          <a:srcRect l="21673" r="37653" b="1"/>
          <a:stretch/>
        </p:blipFill>
        <p:spPr>
          <a:xfrm>
            <a:off x="8846865" y="1828804"/>
            <a:ext cx="2501460" cy="3413207"/>
          </a:xfrm>
          <a:prstGeom prst="rect">
            <a:avLst/>
          </a:prstGeom>
        </p:spPr>
      </p:pic>
    </p:spTree>
    <p:extLst>
      <p:ext uri="{BB962C8B-B14F-4D97-AF65-F5344CB8AC3E}">
        <p14:creationId xmlns:p14="http://schemas.microsoft.com/office/powerpoint/2010/main" val="29343449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244203" y="312030"/>
            <a:ext cx="8422868"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 Offered in IU International</a:t>
            </a:r>
          </a:p>
        </p:txBody>
      </p:sp>
      <p:graphicFrame>
        <p:nvGraphicFramePr>
          <p:cNvPr id="19" name="Table 18">
            <a:extLst>
              <a:ext uri="{FF2B5EF4-FFF2-40B4-BE49-F238E27FC236}">
                <a16:creationId xmlns:a16="http://schemas.microsoft.com/office/drawing/2014/main" id="{EC8A8B4C-105B-B05F-3EB0-E119D2ECEB7F}"/>
              </a:ext>
            </a:extLst>
          </p:cNvPr>
          <p:cNvGraphicFramePr>
            <a:graphicFrameLocks noGrp="1"/>
          </p:cNvGraphicFramePr>
          <p:nvPr>
            <p:extLst>
              <p:ext uri="{D42A27DB-BD31-4B8C-83A1-F6EECF244321}">
                <p14:modId xmlns:p14="http://schemas.microsoft.com/office/powerpoint/2010/main" val="2644179815"/>
              </p:ext>
            </p:extLst>
          </p:nvPr>
        </p:nvGraphicFramePr>
        <p:xfrm>
          <a:off x="527944" y="1206227"/>
          <a:ext cx="11148118" cy="4856295"/>
        </p:xfrm>
        <a:graphic>
          <a:graphicData uri="http://schemas.openxmlformats.org/drawingml/2006/table">
            <a:tbl>
              <a:tblPr>
                <a:tableStyleId>{5C22544A-7EE6-4342-B048-85BDC9FD1C3A}</a:tableStyleId>
              </a:tblPr>
              <a:tblGrid>
                <a:gridCol w="4267792">
                  <a:extLst>
                    <a:ext uri="{9D8B030D-6E8A-4147-A177-3AD203B41FA5}">
                      <a16:colId xmlns:a16="http://schemas.microsoft.com/office/drawing/2014/main" val="3688266981"/>
                    </a:ext>
                  </a:extLst>
                </a:gridCol>
                <a:gridCol w="1527243">
                  <a:extLst>
                    <a:ext uri="{9D8B030D-6E8A-4147-A177-3AD203B41FA5}">
                      <a16:colId xmlns:a16="http://schemas.microsoft.com/office/drawing/2014/main" val="3079082004"/>
                    </a:ext>
                  </a:extLst>
                </a:gridCol>
                <a:gridCol w="2529191">
                  <a:extLst>
                    <a:ext uri="{9D8B030D-6E8A-4147-A177-3AD203B41FA5}">
                      <a16:colId xmlns:a16="http://schemas.microsoft.com/office/drawing/2014/main" val="1334616020"/>
                    </a:ext>
                  </a:extLst>
                </a:gridCol>
                <a:gridCol w="2823892">
                  <a:extLst>
                    <a:ext uri="{9D8B030D-6E8A-4147-A177-3AD203B41FA5}">
                      <a16:colId xmlns:a16="http://schemas.microsoft.com/office/drawing/2014/main" val="2519163825"/>
                    </a:ext>
                  </a:extLst>
                </a:gridCol>
              </a:tblGrid>
              <a:tr h="447473">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Programs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Duration</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Tuition fee</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Campus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extLst>
                  <a:ext uri="{0D108BD9-81ED-4DB2-BD59-A6C34878D82A}">
                    <a16:rowId xmlns:a16="http://schemas.microsoft.com/office/drawing/2014/main" val="2942839725"/>
                  </a:ext>
                </a:extLst>
              </a:tr>
              <a:tr h="314916">
                <a:tc>
                  <a:txBody>
                    <a:bodyPr/>
                    <a:lstStyle/>
                    <a:p>
                      <a:pPr algn="l" rtl="0" fontAlgn="b"/>
                      <a:r>
                        <a:rPr lang="en-US" sz="1800" u="none" strike="noStrike" dirty="0">
                          <a:effectLst/>
                          <a:latin typeface="Times New Roman" panose="02020603050405020304" pitchFamily="18" charset="0"/>
                          <a:cs typeface="Times New Roman" panose="02020603050405020304" pitchFamily="18" charset="0"/>
                        </a:rPr>
                        <a:t>B.Sc. Business and IT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3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5,142.06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Bad </a:t>
                      </a:r>
                      <a:r>
                        <a:rPr lang="en-IN" sz="1800" u="none" strike="noStrike" dirty="0" err="1">
                          <a:effectLst/>
                          <a:latin typeface="Times New Roman" panose="02020603050405020304" pitchFamily="18" charset="0"/>
                          <a:cs typeface="Times New Roman" panose="02020603050405020304" pitchFamily="18" charset="0"/>
                        </a:rPr>
                        <a:t>Honnef</a:t>
                      </a:r>
                      <a:r>
                        <a:rPr lang="en-IN" sz="1800" u="none" strike="noStrike" dirty="0">
                          <a:effectLst/>
                          <a:latin typeface="Times New Roman" panose="02020603050405020304" pitchFamily="18" charset="0"/>
                          <a:cs typeface="Times New Roman" panose="02020603050405020304" pitchFamily="18" charset="0"/>
                        </a:rPr>
                        <a:t>/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3644732144"/>
                  </a:ext>
                </a:extLst>
              </a:tr>
              <a:tr h="31491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B.A. Business Administration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3 Years </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5,142.06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Bad </a:t>
                      </a:r>
                      <a:r>
                        <a:rPr lang="en-IN" sz="1800" u="none" strike="noStrike" dirty="0" err="1">
                          <a:effectLst/>
                          <a:latin typeface="Times New Roman" panose="02020603050405020304" pitchFamily="18" charset="0"/>
                          <a:cs typeface="Times New Roman" panose="02020603050405020304" pitchFamily="18" charset="0"/>
                        </a:rPr>
                        <a:t>Honnef</a:t>
                      </a:r>
                      <a:r>
                        <a:rPr lang="en-IN" sz="1800" u="none" strike="noStrike" dirty="0">
                          <a:effectLst/>
                          <a:latin typeface="Times New Roman" panose="02020603050405020304" pitchFamily="18" charset="0"/>
                          <a:cs typeface="Times New Roman" panose="02020603050405020304" pitchFamily="18" charset="0"/>
                        </a:rPr>
                        <a:t>/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626978508"/>
                  </a:ext>
                </a:extLst>
              </a:tr>
              <a:tr h="314916">
                <a:tc>
                  <a:txBody>
                    <a:bodyPr/>
                    <a:lstStyle/>
                    <a:p>
                      <a:pPr algn="l" rtl="0" fontAlgn="b"/>
                      <a:r>
                        <a:rPr lang="en-US" sz="1800" u="none" strike="noStrike" dirty="0">
                          <a:effectLst/>
                          <a:latin typeface="Times New Roman" panose="02020603050405020304" pitchFamily="18" charset="0"/>
                          <a:cs typeface="Times New Roman" panose="02020603050405020304" pitchFamily="18" charset="0"/>
                        </a:rPr>
                        <a:t>B.Eng. Ind. Engineering &amp; Management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3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5,142.06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Bad </a:t>
                      </a:r>
                      <a:r>
                        <a:rPr lang="en-IN" sz="1800" u="none" strike="noStrike" dirty="0" err="1">
                          <a:effectLst/>
                          <a:latin typeface="Times New Roman" panose="02020603050405020304" pitchFamily="18" charset="0"/>
                          <a:cs typeface="Times New Roman" panose="02020603050405020304" pitchFamily="18" charset="0"/>
                        </a:rPr>
                        <a:t>Honnef</a:t>
                      </a:r>
                      <a:r>
                        <a:rPr lang="en-IN" sz="1800" u="none" strike="noStrike" dirty="0">
                          <a:effectLst/>
                          <a:latin typeface="Times New Roman" panose="02020603050405020304" pitchFamily="18" charset="0"/>
                          <a:cs typeface="Times New Roman" panose="02020603050405020304" pitchFamily="18" charset="0"/>
                        </a:rPr>
                        <a:t>/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146254138"/>
                  </a:ext>
                </a:extLst>
              </a:tr>
              <a:tr h="314916">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B.A. International Management</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3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5,142.06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Bad </a:t>
                      </a:r>
                      <a:r>
                        <a:rPr lang="en-IN" sz="1800" u="none" strike="noStrike" dirty="0" err="1">
                          <a:effectLst/>
                          <a:latin typeface="Times New Roman" panose="02020603050405020304" pitchFamily="18" charset="0"/>
                          <a:cs typeface="Times New Roman" panose="02020603050405020304" pitchFamily="18" charset="0"/>
                        </a:rPr>
                        <a:t>Honnef</a:t>
                      </a:r>
                      <a:r>
                        <a:rPr lang="en-IN" sz="1800" u="none" strike="noStrike" dirty="0">
                          <a:effectLst/>
                          <a:latin typeface="Times New Roman" panose="02020603050405020304" pitchFamily="18" charset="0"/>
                          <a:cs typeface="Times New Roman" panose="02020603050405020304" pitchFamily="18" charset="0"/>
                        </a:rPr>
                        <a:t>/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772674004"/>
                  </a:ext>
                </a:extLst>
              </a:tr>
              <a:tr h="31491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B.Sc. Cyber Security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3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5,142.06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Bad </a:t>
                      </a:r>
                      <a:r>
                        <a:rPr lang="en-IN" sz="1800" u="none" strike="noStrike" dirty="0" err="1">
                          <a:effectLst/>
                          <a:latin typeface="Times New Roman" panose="02020603050405020304" pitchFamily="18" charset="0"/>
                          <a:cs typeface="Times New Roman" panose="02020603050405020304" pitchFamily="18" charset="0"/>
                        </a:rPr>
                        <a:t>Honnef</a:t>
                      </a:r>
                      <a:r>
                        <a:rPr lang="en-IN" sz="1800" u="none" strike="noStrike" dirty="0">
                          <a:effectLst/>
                          <a:latin typeface="Times New Roman" panose="02020603050405020304" pitchFamily="18" charset="0"/>
                          <a:cs typeface="Times New Roman" panose="02020603050405020304" pitchFamily="18" charset="0"/>
                        </a:rPr>
                        <a:t>/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790799629"/>
                  </a:ext>
                </a:extLst>
              </a:tr>
              <a:tr h="314916">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B.Sc. Data Science</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3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5,142.06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Bad </a:t>
                      </a:r>
                      <a:r>
                        <a:rPr lang="en-IN" sz="1800" u="none" strike="noStrike" dirty="0" err="1">
                          <a:effectLst/>
                          <a:latin typeface="Times New Roman" panose="02020603050405020304" pitchFamily="18" charset="0"/>
                          <a:cs typeface="Times New Roman" panose="02020603050405020304" pitchFamily="18" charset="0"/>
                        </a:rPr>
                        <a:t>Honnef</a:t>
                      </a:r>
                      <a:r>
                        <a:rPr lang="en-IN" sz="1800" u="none" strike="noStrike" dirty="0">
                          <a:effectLst/>
                          <a:latin typeface="Times New Roman" panose="02020603050405020304" pitchFamily="18" charset="0"/>
                          <a:cs typeface="Times New Roman" panose="02020603050405020304" pitchFamily="18" charset="0"/>
                        </a:rPr>
                        <a:t>/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4171243198"/>
                  </a:ext>
                </a:extLst>
              </a:tr>
              <a:tr h="31491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B.A. Entrepreneurship</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3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5,142.06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Bad </a:t>
                      </a:r>
                      <a:r>
                        <a:rPr lang="en-IN" sz="1800" u="none" strike="noStrike" dirty="0" err="1">
                          <a:effectLst/>
                          <a:latin typeface="Times New Roman" panose="02020603050405020304" pitchFamily="18" charset="0"/>
                          <a:cs typeface="Times New Roman" panose="02020603050405020304" pitchFamily="18" charset="0"/>
                        </a:rPr>
                        <a:t>Honnef</a:t>
                      </a:r>
                      <a:r>
                        <a:rPr lang="en-IN" sz="1800" u="none" strike="noStrike" dirty="0">
                          <a:effectLst/>
                          <a:latin typeface="Times New Roman" panose="02020603050405020304" pitchFamily="18" charset="0"/>
                          <a:cs typeface="Times New Roman" panose="02020603050405020304" pitchFamily="18" charset="0"/>
                        </a:rPr>
                        <a:t>/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021502167"/>
                  </a:ext>
                </a:extLst>
              </a:tr>
              <a:tr h="314916">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B.Eng. Robotics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3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5,142.06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Bad </a:t>
                      </a:r>
                      <a:r>
                        <a:rPr lang="en-IN" sz="1800" u="none" strike="noStrike" dirty="0" err="1">
                          <a:effectLst/>
                          <a:latin typeface="Times New Roman" panose="02020603050405020304" pitchFamily="18" charset="0"/>
                          <a:cs typeface="Times New Roman" panose="02020603050405020304" pitchFamily="18" charset="0"/>
                        </a:rPr>
                        <a:t>Honnef</a:t>
                      </a:r>
                      <a:r>
                        <a:rPr lang="en-IN" sz="1800" u="none" strike="noStrike" dirty="0">
                          <a:effectLst/>
                          <a:latin typeface="Times New Roman" panose="02020603050405020304" pitchFamily="18" charset="0"/>
                          <a:cs typeface="Times New Roman" panose="02020603050405020304" pitchFamily="18" charset="0"/>
                        </a:rPr>
                        <a:t>/ 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140869748"/>
                  </a:ext>
                </a:extLst>
              </a:tr>
              <a:tr h="31491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M.Sc. Artificial Intelligence 120 ECTS</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7,320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653152607"/>
                  </a:ext>
                </a:extLst>
              </a:tr>
              <a:tr h="314916">
                <a:tc>
                  <a:txBody>
                    <a:bodyPr/>
                    <a:lstStyle/>
                    <a:p>
                      <a:pPr algn="l" rtl="0" fontAlgn="b"/>
                      <a:r>
                        <a:rPr lang="en-US" sz="1800" u="none" strike="noStrike">
                          <a:effectLst/>
                          <a:latin typeface="Times New Roman" panose="02020603050405020304" pitchFamily="18" charset="0"/>
                          <a:cs typeface="Times New Roman" panose="02020603050405020304" pitchFamily="18" charset="0"/>
                        </a:rPr>
                        <a:t>M.Sc. Data Science 60 ECTS</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1 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9,487 EUR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517964212"/>
                  </a:ext>
                </a:extLst>
              </a:tr>
              <a:tr h="314916">
                <a:tc>
                  <a:txBody>
                    <a:bodyPr/>
                    <a:lstStyle/>
                    <a:p>
                      <a:pPr algn="l" rtl="0" fontAlgn="b"/>
                      <a:r>
                        <a:rPr lang="en-US" sz="1800" u="none" strike="noStrike" dirty="0">
                          <a:effectLst/>
                          <a:latin typeface="Times New Roman" panose="02020603050405020304" pitchFamily="18" charset="0"/>
                          <a:cs typeface="Times New Roman" panose="02020603050405020304" pitchFamily="18" charset="0"/>
                        </a:rPr>
                        <a:t>M.Sc. Data Science 120 ECTS</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7,320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3672955342"/>
                  </a:ext>
                </a:extLst>
              </a:tr>
              <a:tr h="314916">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M.Sc. Computer Science 120 ECTS</a:t>
                      </a:r>
                      <a:endParaRPr lang="en-IN"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2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7,320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232024156"/>
                  </a:ext>
                </a:extLst>
              </a:tr>
              <a:tr h="629830">
                <a:tc>
                  <a:txBody>
                    <a:bodyPr/>
                    <a:lstStyle/>
                    <a:p>
                      <a:pPr algn="l" rtl="0" fontAlgn="b"/>
                      <a:r>
                        <a:rPr lang="en-US" sz="1800" u="none" strike="noStrike" dirty="0">
                          <a:effectLst/>
                          <a:latin typeface="Times New Roman" panose="02020603050405020304" pitchFamily="18" charset="0"/>
                          <a:cs typeface="Times New Roman" panose="02020603050405020304" pitchFamily="18" charset="0"/>
                        </a:rPr>
                        <a:t>M.Eng. Engineering Management 60 ECTS</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9,487 EUR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3187833144"/>
                  </a:ext>
                </a:extLst>
              </a:tr>
            </a:tbl>
          </a:graphicData>
        </a:graphic>
      </p:graphicFrame>
    </p:spTree>
    <p:extLst>
      <p:ext uri="{BB962C8B-B14F-4D97-AF65-F5344CB8AC3E}">
        <p14:creationId xmlns:p14="http://schemas.microsoft.com/office/powerpoint/2010/main" val="33003074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441151" y="354233"/>
            <a:ext cx="8318921"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 Offered in IU International</a:t>
            </a:r>
          </a:p>
        </p:txBody>
      </p:sp>
      <p:graphicFrame>
        <p:nvGraphicFramePr>
          <p:cNvPr id="6" name="Table 5">
            <a:extLst>
              <a:ext uri="{FF2B5EF4-FFF2-40B4-BE49-F238E27FC236}">
                <a16:creationId xmlns:a16="http://schemas.microsoft.com/office/drawing/2014/main" id="{FCCED023-95C4-8ED6-636D-806CE032F7E2}"/>
              </a:ext>
            </a:extLst>
          </p:cNvPr>
          <p:cNvGraphicFramePr>
            <a:graphicFrameLocks noGrp="1"/>
          </p:cNvGraphicFramePr>
          <p:nvPr>
            <p:extLst>
              <p:ext uri="{D42A27DB-BD31-4B8C-83A1-F6EECF244321}">
                <p14:modId xmlns:p14="http://schemas.microsoft.com/office/powerpoint/2010/main" val="1313568564"/>
              </p:ext>
            </p:extLst>
          </p:nvPr>
        </p:nvGraphicFramePr>
        <p:xfrm>
          <a:off x="515938" y="1134519"/>
          <a:ext cx="11160124" cy="4863540"/>
        </p:xfrm>
        <a:graphic>
          <a:graphicData uri="http://schemas.openxmlformats.org/drawingml/2006/table">
            <a:tbl>
              <a:tblPr>
                <a:tableStyleId>{5C22544A-7EE6-4342-B048-85BDC9FD1C3A}</a:tableStyleId>
              </a:tblPr>
              <a:tblGrid>
                <a:gridCol w="5378658">
                  <a:extLst>
                    <a:ext uri="{9D8B030D-6E8A-4147-A177-3AD203B41FA5}">
                      <a16:colId xmlns:a16="http://schemas.microsoft.com/office/drawing/2014/main" val="1152049287"/>
                    </a:ext>
                  </a:extLst>
                </a:gridCol>
                <a:gridCol w="1753396">
                  <a:extLst>
                    <a:ext uri="{9D8B030D-6E8A-4147-A177-3AD203B41FA5}">
                      <a16:colId xmlns:a16="http://schemas.microsoft.com/office/drawing/2014/main" val="348619501"/>
                    </a:ext>
                  </a:extLst>
                </a:gridCol>
                <a:gridCol w="1777090">
                  <a:extLst>
                    <a:ext uri="{9D8B030D-6E8A-4147-A177-3AD203B41FA5}">
                      <a16:colId xmlns:a16="http://schemas.microsoft.com/office/drawing/2014/main" val="3042874290"/>
                    </a:ext>
                  </a:extLst>
                </a:gridCol>
                <a:gridCol w="2250980">
                  <a:extLst>
                    <a:ext uri="{9D8B030D-6E8A-4147-A177-3AD203B41FA5}">
                      <a16:colId xmlns:a16="http://schemas.microsoft.com/office/drawing/2014/main" val="1799521841"/>
                    </a:ext>
                  </a:extLst>
                </a:gridCol>
              </a:tblGrid>
              <a:tr h="405295">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Programs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Duration</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Tuition fee</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Campus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extLst>
                  <a:ext uri="{0D108BD9-81ED-4DB2-BD59-A6C34878D82A}">
                    <a16:rowId xmlns:a16="http://schemas.microsoft.com/office/drawing/2014/main" val="3660697540"/>
                  </a:ext>
                </a:extLst>
              </a:tr>
              <a:tr h="40529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MBA with Specialization (90 ECTS)</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073213"/>
                  </a:ext>
                </a:extLst>
              </a:tr>
              <a:tr h="405295">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Big Data Management</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9,816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783216454"/>
                  </a:ext>
                </a:extLst>
              </a:tr>
              <a:tr h="405295">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Engineering Management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9,816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150752732"/>
                  </a:ext>
                </a:extLst>
              </a:tr>
              <a:tr h="405295">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Finance &amp; Accounting</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9,816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231504374"/>
                  </a:ext>
                </a:extLst>
              </a:tr>
              <a:tr h="405295">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International Marketing</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9,816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226346808"/>
                  </a:ext>
                </a:extLst>
              </a:tr>
              <a:tr h="405295">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IT Management</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9,816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255411502"/>
                  </a:ext>
                </a:extLst>
              </a:tr>
              <a:tr h="405295">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Artificial Intelligence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9,816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714368273"/>
                  </a:ext>
                </a:extLst>
              </a:tr>
              <a:tr h="405295">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E-Sports Management</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9,816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557218617"/>
                  </a:ext>
                </a:extLst>
              </a:tr>
              <a:tr h="405295">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Healthcare Management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9,816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878360308"/>
                  </a:ext>
                </a:extLst>
              </a:tr>
              <a:tr h="405295">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Human Resource Management</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9,816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930900741"/>
                  </a:ext>
                </a:extLst>
              </a:tr>
              <a:tr h="405295">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Innovation &amp; Entrepreneurship</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9,816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288006166"/>
                  </a:ext>
                </a:extLst>
              </a:tr>
            </a:tbl>
          </a:graphicData>
        </a:graphic>
      </p:graphicFrame>
    </p:spTree>
    <p:extLst>
      <p:ext uri="{BB962C8B-B14F-4D97-AF65-F5344CB8AC3E}">
        <p14:creationId xmlns:p14="http://schemas.microsoft.com/office/powerpoint/2010/main" val="29298911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131660" y="345890"/>
            <a:ext cx="8318921"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 Offered in IU International</a:t>
            </a:r>
          </a:p>
        </p:txBody>
      </p:sp>
      <p:graphicFrame>
        <p:nvGraphicFramePr>
          <p:cNvPr id="6" name="Table 5">
            <a:extLst>
              <a:ext uri="{FF2B5EF4-FFF2-40B4-BE49-F238E27FC236}">
                <a16:creationId xmlns:a16="http://schemas.microsoft.com/office/drawing/2014/main" id="{FCCED023-95C4-8ED6-636D-806CE032F7E2}"/>
              </a:ext>
            </a:extLst>
          </p:cNvPr>
          <p:cNvGraphicFramePr>
            <a:graphicFrameLocks noGrp="1"/>
          </p:cNvGraphicFramePr>
          <p:nvPr>
            <p:extLst>
              <p:ext uri="{D42A27DB-BD31-4B8C-83A1-F6EECF244321}">
                <p14:modId xmlns:p14="http://schemas.microsoft.com/office/powerpoint/2010/main" val="4118852645"/>
              </p:ext>
            </p:extLst>
          </p:nvPr>
        </p:nvGraphicFramePr>
        <p:xfrm>
          <a:off x="515938" y="1303332"/>
          <a:ext cx="11160124" cy="4731260"/>
        </p:xfrm>
        <a:graphic>
          <a:graphicData uri="http://schemas.openxmlformats.org/drawingml/2006/table">
            <a:tbl>
              <a:tblPr>
                <a:tableStyleId>{5C22544A-7EE6-4342-B048-85BDC9FD1C3A}</a:tableStyleId>
              </a:tblPr>
              <a:tblGrid>
                <a:gridCol w="5378658">
                  <a:extLst>
                    <a:ext uri="{9D8B030D-6E8A-4147-A177-3AD203B41FA5}">
                      <a16:colId xmlns:a16="http://schemas.microsoft.com/office/drawing/2014/main" val="1152049287"/>
                    </a:ext>
                  </a:extLst>
                </a:gridCol>
                <a:gridCol w="1753396">
                  <a:extLst>
                    <a:ext uri="{9D8B030D-6E8A-4147-A177-3AD203B41FA5}">
                      <a16:colId xmlns:a16="http://schemas.microsoft.com/office/drawing/2014/main" val="348619501"/>
                    </a:ext>
                  </a:extLst>
                </a:gridCol>
                <a:gridCol w="1777090">
                  <a:extLst>
                    <a:ext uri="{9D8B030D-6E8A-4147-A177-3AD203B41FA5}">
                      <a16:colId xmlns:a16="http://schemas.microsoft.com/office/drawing/2014/main" val="3042874290"/>
                    </a:ext>
                  </a:extLst>
                </a:gridCol>
                <a:gridCol w="2250980">
                  <a:extLst>
                    <a:ext uri="{9D8B030D-6E8A-4147-A177-3AD203B41FA5}">
                      <a16:colId xmlns:a16="http://schemas.microsoft.com/office/drawing/2014/main" val="1799521841"/>
                    </a:ext>
                  </a:extLst>
                </a:gridCol>
              </a:tblGrid>
              <a:tr h="47312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Salesforce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9,816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434530657"/>
                  </a:ext>
                </a:extLst>
              </a:tr>
              <a:tr h="47312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Supply Chain Management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9,816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251378743"/>
                  </a:ext>
                </a:extLst>
              </a:tr>
              <a:tr h="473126">
                <a:tc>
                  <a:txBody>
                    <a:bodyPr/>
                    <a:lstStyle/>
                    <a:p>
                      <a:pPr algn="l" fontAlgn="b"/>
                      <a:r>
                        <a:rPr lang="en-US" sz="1800" u="none" strike="noStrike">
                          <a:effectLst/>
                          <a:latin typeface="Times New Roman" panose="02020603050405020304" pitchFamily="18" charset="0"/>
                          <a:cs typeface="Times New Roman" panose="02020603050405020304" pitchFamily="18" charset="0"/>
                        </a:rPr>
                        <a:t>M.A. Management with Specialisation (60 ECTS)</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 </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774282954"/>
                  </a:ext>
                </a:extLst>
              </a:tr>
              <a:tr h="47312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Big Data Management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9,487 EUR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3099256471"/>
                  </a:ext>
                </a:extLst>
              </a:tr>
              <a:tr h="473126">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Engineering Management</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9,487 EUR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439124640"/>
                  </a:ext>
                </a:extLst>
              </a:tr>
              <a:tr h="47312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Finance &amp; Accounting</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9,487 EUR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763092308"/>
                  </a:ext>
                </a:extLst>
              </a:tr>
              <a:tr h="473126">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International Marketing</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9,487 EUR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505625565"/>
                  </a:ext>
                </a:extLst>
              </a:tr>
              <a:tr h="47312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IT Management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9,487 EUR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341217766"/>
                  </a:ext>
                </a:extLst>
              </a:tr>
              <a:tr h="473126">
                <a:tc>
                  <a:txBody>
                    <a:bodyPr/>
                    <a:lstStyle/>
                    <a:p>
                      <a:pPr algn="l" rtl="0" fontAlgn="b"/>
                      <a:r>
                        <a:rPr lang="en-US" sz="1800" u="none" strike="noStrike">
                          <a:effectLst/>
                          <a:latin typeface="Times New Roman" panose="02020603050405020304" pitchFamily="18" charset="0"/>
                          <a:cs typeface="Times New Roman" panose="02020603050405020304" pitchFamily="18" charset="0"/>
                        </a:rPr>
                        <a:t>M.A Marketing Management (60 ECTS)</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9,487 EUR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4072823779"/>
                  </a:ext>
                </a:extLst>
              </a:tr>
              <a:tr h="473126">
                <a:tc>
                  <a:txBody>
                    <a:bodyPr/>
                    <a:lstStyle/>
                    <a:p>
                      <a:pPr algn="l" rtl="0" fontAlgn="b"/>
                      <a:r>
                        <a:rPr lang="en-US" sz="1800" u="none" strike="noStrike" dirty="0">
                          <a:effectLst/>
                          <a:latin typeface="Times New Roman" panose="02020603050405020304" pitchFamily="18" charset="0"/>
                          <a:cs typeface="Times New Roman" panose="02020603050405020304" pitchFamily="18" charset="0"/>
                        </a:rPr>
                        <a:t>M.A Marketing Management (120 ECTS)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7,320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224810741"/>
                  </a:ext>
                </a:extLst>
              </a:tr>
            </a:tbl>
          </a:graphicData>
        </a:graphic>
      </p:graphicFrame>
    </p:spTree>
    <p:extLst>
      <p:ext uri="{BB962C8B-B14F-4D97-AF65-F5344CB8AC3E}">
        <p14:creationId xmlns:p14="http://schemas.microsoft.com/office/powerpoint/2010/main" val="37095355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300474" y="354232"/>
            <a:ext cx="8318921"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 Offered in IU International</a:t>
            </a:r>
          </a:p>
        </p:txBody>
      </p:sp>
      <p:graphicFrame>
        <p:nvGraphicFramePr>
          <p:cNvPr id="19" name="Table 18">
            <a:extLst>
              <a:ext uri="{FF2B5EF4-FFF2-40B4-BE49-F238E27FC236}">
                <a16:creationId xmlns:a16="http://schemas.microsoft.com/office/drawing/2014/main" id="{D8CF3F7D-427B-34C6-1692-8244F039F844}"/>
              </a:ext>
            </a:extLst>
          </p:cNvPr>
          <p:cNvGraphicFramePr>
            <a:graphicFrameLocks noGrp="1"/>
          </p:cNvGraphicFramePr>
          <p:nvPr>
            <p:extLst>
              <p:ext uri="{D42A27DB-BD31-4B8C-83A1-F6EECF244321}">
                <p14:modId xmlns:p14="http://schemas.microsoft.com/office/powerpoint/2010/main" val="3126755791"/>
              </p:ext>
            </p:extLst>
          </p:nvPr>
        </p:nvGraphicFramePr>
        <p:xfrm>
          <a:off x="515938" y="1134519"/>
          <a:ext cx="11160125" cy="4863544"/>
        </p:xfrm>
        <a:graphic>
          <a:graphicData uri="http://schemas.openxmlformats.org/drawingml/2006/table">
            <a:tbl>
              <a:tblPr>
                <a:tableStyleId>{5C22544A-7EE6-4342-B048-85BDC9FD1C3A}</a:tableStyleId>
              </a:tblPr>
              <a:tblGrid>
                <a:gridCol w="7139555">
                  <a:extLst>
                    <a:ext uri="{9D8B030D-6E8A-4147-A177-3AD203B41FA5}">
                      <a16:colId xmlns:a16="http://schemas.microsoft.com/office/drawing/2014/main" val="396470447"/>
                    </a:ext>
                  </a:extLst>
                </a:gridCol>
                <a:gridCol w="1169620">
                  <a:extLst>
                    <a:ext uri="{9D8B030D-6E8A-4147-A177-3AD203B41FA5}">
                      <a16:colId xmlns:a16="http://schemas.microsoft.com/office/drawing/2014/main" val="1560200322"/>
                    </a:ext>
                  </a:extLst>
                </a:gridCol>
                <a:gridCol w="1827532">
                  <a:extLst>
                    <a:ext uri="{9D8B030D-6E8A-4147-A177-3AD203B41FA5}">
                      <a16:colId xmlns:a16="http://schemas.microsoft.com/office/drawing/2014/main" val="2720249640"/>
                    </a:ext>
                  </a:extLst>
                </a:gridCol>
                <a:gridCol w="1023418">
                  <a:extLst>
                    <a:ext uri="{9D8B030D-6E8A-4147-A177-3AD203B41FA5}">
                      <a16:colId xmlns:a16="http://schemas.microsoft.com/office/drawing/2014/main" val="2599253003"/>
                    </a:ext>
                  </a:extLst>
                </a:gridCol>
              </a:tblGrid>
              <a:tr h="347396">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Programs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Duration</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Tuition fee</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Campus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extLst>
                  <a:ext uri="{0D108BD9-81ED-4DB2-BD59-A6C34878D82A}">
                    <a16:rowId xmlns:a16="http://schemas.microsoft.com/office/drawing/2014/main" val="600150149"/>
                  </a:ext>
                </a:extLst>
              </a:tr>
              <a:tr h="34739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M.A. International Management with Specialization (60 ECTS)</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883978047"/>
                  </a:ext>
                </a:extLst>
              </a:tr>
              <a:tr h="347396">
                <a:tc>
                  <a:txBody>
                    <a:bodyPr/>
                    <a:lstStyle/>
                    <a:p>
                      <a:pPr algn="l" fontAlgn="b"/>
                      <a:r>
                        <a:rPr lang="en-IN" sz="1800" u="none" strike="noStrike">
                          <a:effectLst/>
                          <a:latin typeface="Times New Roman" panose="02020603050405020304" pitchFamily="18" charset="0"/>
                          <a:cs typeface="Times New Roman" panose="02020603050405020304" pitchFamily="18" charset="0"/>
                        </a:rPr>
                        <a:t>Big Data Management</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9,487 EUR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Berlin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521643788"/>
                  </a:ext>
                </a:extLst>
              </a:tr>
              <a:tr h="347396">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Engineering Management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9,487 EUR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170939387"/>
                  </a:ext>
                </a:extLst>
              </a:tr>
              <a:tr h="347396">
                <a:tc>
                  <a:txBody>
                    <a:bodyPr/>
                    <a:lstStyle/>
                    <a:p>
                      <a:pPr algn="l" fontAlgn="b"/>
                      <a:r>
                        <a:rPr lang="en-IN" sz="1800" u="none" strike="noStrike">
                          <a:effectLst/>
                          <a:latin typeface="Times New Roman" panose="02020603050405020304" pitchFamily="18" charset="0"/>
                          <a:cs typeface="Times New Roman" panose="02020603050405020304" pitchFamily="18" charset="0"/>
                        </a:rPr>
                        <a:t>Finance &amp; Accounting </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9,487 EUR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Berlin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986027372"/>
                  </a:ext>
                </a:extLst>
              </a:tr>
              <a:tr h="347396">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International Marketing</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9,487 EUR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400421326"/>
                  </a:ext>
                </a:extLst>
              </a:tr>
              <a:tr h="347396">
                <a:tc>
                  <a:txBody>
                    <a:bodyPr/>
                    <a:lstStyle/>
                    <a:p>
                      <a:pPr algn="l" fontAlgn="b"/>
                      <a:r>
                        <a:rPr lang="en-IN" sz="1800" u="none" strike="noStrike">
                          <a:effectLst/>
                          <a:latin typeface="Times New Roman" panose="02020603050405020304" pitchFamily="18" charset="0"/>
                          <a:cs typeface="Times New Roman" panose="02020603050405020304" pitchFamily="18" charset="0"/>
                        </a:rPr>
                        <a:t>IT Management</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9,487 EUR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Berlin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219351355"/>
                  </a:ext>
                </a:extLst>
              </a:tr>
              <a:tr h="34739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M.A. International Management with Specialization (120 ECTS)</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3249890560"/>
                  </a:ext>
                </a:extLst>
              </a:tr>
              <a:tr h="347396">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Big Data Management</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7,320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Berlin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000268882"/>
                  </a:ext>
                </a:extLst>
              </a:tr>
              <a:tr h="34739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Engineering Management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7,320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771523890"/>
                  </a:ext>
                </a:extLst>
              </a:tr>
              <a:tr h="347396">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Finance &amp; Accounting</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7,320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Berlin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250955969"/>
                  </a:ext>
                </a:extLst>
              </a:tr>
              <a:tr h="34739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International Marketing</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7,320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984208923"/>
                  </a:ext>
                </a:extLst>
              </a:tr>
              <a:tr h="347396">
                <a:tc>
                  <a:txBody>
                    <a:bodyPr/>
                    <a:lstStyle/>
                    <a:p>
                      <a:pPr algn="l" rtl="0" fontAlgn="b"/>
                      <a:r>
                        <a:rPr lang="en-IN" sz="1800" u="none" strike="noStrike">
                          <a:effectLst/>
                          <a:latin typeface="Times New Roman" panose="02020603050405020304" pitchFamily="18" charset="0"/>
                          <a:cs typeface="Times New Roman" panose="02020603050405020304" pitchFamily="18" charset="0"/>
                        </a:rPr>
                        <a:t>IT Management</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7,320 EUR/Year</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Berlin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062168392"/>
                  </a:ext>
                </a:extLst>
              </a:tr>
              <a:tr h="347396">
                <a:tc>
                  <a:txBody>
                    <a:bodyPr/>
                    <a:lstStyle/>
                    <a:p>
                      <a:pPr algn="l" rtl="0" fontAlgn="b"/>
                      <a:r>
                        <a:rPr lang="en-IN" sz="1800" u="none" strike="noStrike" dirty="0">
                          <a:effectLst/>
                          <a:latin typeface="Times New Roman" panose="02020603050405020304" pitchFamily="18" charset="0"/>
                          <a:cs typeface="Times New Roman" panose="02020603050405020304" pitchFamily="18" charset="0"/>
                        </a:rPr>
                        <a:t>AI &amp; Robotics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7,320 EUR/Year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Berlin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460089227"/>
                  </a:ext>
                </a:extLst>
              </a:tr>
            </a:tbl>
          </a:graphicData>
        </a:graphic>
      </p:graphicFrame>
    </p:spTree>
    <p:extLst>
      <p:ext uri="{BB962C8B-B14F-4D97-AF65-F5344CB8AC3E}">
        <p14:creationId xmlns:p14="http://schemas.microsoft.com/office/powerpoint/2010/main" val="16252922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3D56AD0-3CDB-4CDA-130A-EA17C258E77B}"/>
              </a:ext>
            </a:extLst>
          </p:cNvPr>
          <p:cNvSpPr/>
          <p:nvPr/>
        </p:nvSpPr>
        <p:spPr>
          <a:xfrm>
            <a:off x="2479040" y="927412"/>
            <a:ext cx="6973062" cy="489426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pic>
        <p:nvPicPr>
          <p:cNvPr id="20" name="Picture 19" descr="A logo with text on it&#10;&#10;Description automatically generated">
            <a:extLst>
              <a:ext uri="{FF2B5EF4-FFF2-40B4-BE49-F238E27FC236}">
                <a16:creationId xmlns:a16="http://schemas.microsoft.com/office/drawing/2014/main" id="{C95095ED-978F-4143-37F9-540A56090E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7214" y="1208947"/>
            <a:ext cx="5518785" cy="4331198"/>
          </a:xfrm>
          <a:prstGeom prst="rect">
            <a:avLst/>
          </a:prstGeom>
        </p:spPr>
      </p:pic>
    </p:spTree>
    <p:extLst>
      <p:ext uri="{BB962C8B-B14F-4D97-AF65-F5344CB8AC3E}">
        <p14:creationId xmlns:p14="http://schemas.microsoft.com/office/powerpoint/2010/main" val="13963096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553692" y="734049"/>
            <a:ext cx="10858921" cy="584775"/>
          </a:xfrm>
          <a:prstGeom prst="rect">
            <a:avLst/>
          </a:prstGeom>
          <a:noFill/>
        </p:spPr>
        <p:txBody>
          <a:bodyPr wrap="square" rtlCol="0">
            <a:spAutoFit/>
          </a:bodyPr>
          <a:lstStyle/>
          <a:p>
            <a:r>
              <a:rPr lang="en-US" sz="3200" b="1" i="0" u="none" strike="noStrike" baseline="0" dirty="0">
                <a:solidFill>
                  <a:srgbClr val="2E3192"/>
                </a:solidFill>
                <a:latin typeface="Times New Roman" panose="02020603050405020304" pitchFamily="18" charset="0"/>
                <a:cs typeface="Times New Roman" panose="02020603050405020304" pitchFamily="18" charset="0"/>
              </a:rPr>
              <a:t>Why Choose Shiller International University ?</a:t>
            </a:r>
          </a:p>
        </p:txBody>
      </p:sp>
      <p:sp>
        <p:nvSpPr>
          <p:cNvPr id="19" name="TextBox 18">
            <a:extLst>
              <a:ext uri="{FF2B5EF4-FFF2-40B4-BE49-F238E27FC236}">
                <a16:creationId xmlns:a16="http://schemas.microsoft.com/office/drawing/2014/main" id="{88DE03AB-2FE1-3B8E-1C8C-65BB758F0772}"/>
              </a:ext>
            </a:extLst>
          </p:cNvPr>
          <p:cNvSpPr txBox="1"/>
          <p:nvPr/>
        </p:nvSpPr>
        <p:spPr>
          <a:xfrm>
            <a:off x="641187" y="1618202"/>
            <a:ext cx="5717409" cy="4613058"/>
          </a:xfrm>
          <a:prstGeom prst="rect">
            <a:avLst/>
          </a:prstGeom>
          <a:noFill/>
        </p:spPr>
        <p:txBody>
          <a:bodyPr wrap="square">
            <a:spAutoFit/>
          </a:bodyPr>
          <a:lstStyle/>
          <a:p>
            <a:pPr algn="just">
              <a:lnSpc>
                <a:spcPct val="150000"/>
              </a:lnSpc>
              <a:buClr>
                <a:srgbClr val="F83E93"/>
              </a:buClr>
            </a:pPr>
            <a:r>
              <a:rPr lang="en-US" i="0" u="none" strike="noStrike" baseline="0" dirty="0">
                <a:latin typeface="Times New Roman" panose="02020603050405020304" pitchFamily="18" charset="0"/>
                <a:cs typeface="Times New Roman" panose="02020603050405020304" pitchFamily="18" charset="0"/>
              </a:rPr>
              <a:t>Schiller is the new education concept aimed at people who understand that running in a global world needs smart global performance. The university for those who can’t settle. Through our four international campuses, we provide students with a global transformative education. A learning by living experience that allows them to obtain an accredited dual degree (US and European), master global diversity by living immersed in up to four different countries and increase their international employability by building a flexible path. Success starts with transformation, and transformation happens after a smart decision. </a:t>
            </a:r>
          </a:p>
        </p:txBody>
      </p:sp>
      <p:pic>
        <p:nvPicPr>
          <p:cNvPr id="20" name="Picture 19" descr="A building with a sign on the front&#10;&#10;Description automatically generated">
            <a:extLst>
              <a:ext uri="{FF2B5EF4-FFF2-40B4-BE49-F238E27FC236}">
                <a16:creationId xmlns:a16="http://schemas.microsoft.com/office/drawing/2014/main" id="{ADD494A3-AFF4-2941-1EB5-28C23F06E892}"/>
              </a:ext>
            </a:extLst>
          </p:cNvPr>
          <p:cNvPicPr>
            <a:picLocks noChangeAspect="1"/>
          </p:cNvPicPr>
          <p:nvPr/>
        </p:nvPicPr>
        <p:blipFill rotWithShape="1">
          <a:blip r:embed="rId2">
            <a:extLst>
              <a:ext uri="{28A0092B-C50C-407E-A947-70E740481C1C}">
                <a14:useLocalDpi xmlns:a14="http://schemas.microsoft.com/office/drawing/2010/main" val="0"/>
              </a:ext>
            </a:extLst>
          </a:blip>
          <a:srcRect r="14261"/>
          <a:stretch/>
        </p:blipFill>
        <p:spPr>
          <a:xfrm>
            <a:off x="6636985" y="2138289"/>
            <a:ext cx="4749880" cy="3693274"/>
          </a:xfrm>
          <a:prstGeom prst="rect">
            <a:avLst/>
          </a:prstGeom>
        </p:spPr>
      </p:pic>
    </p:spTree>
    <p:extLst>
      <p:ext uri="{BB962C8B-B14F-4D97-AF65-F5344CB8AC3E}">
        <p14:creationId xmlns:p14="http://schemas.microsoft.com/office/powerpoint/2010/main" val="2890079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613319" y="682675"/>
            <a:ext cx="10965361"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Campus life in Shiller International University </a:t>
            </a:r>
          </a:p>
        </p:txBody>
      </p:sp>
      <p:grpSp>
        <p:nvGrpSpPr>
          <p:cNvPr id="27" name="Group 26">
            <a:extLst>
              <a:ext uri="{FF2B5EF4-FFF2-40B4-BE49-F238E27FC236}">
                <a16:creationId xmlns:a16="http://schemas.microsoft.com/office/drawing/2014/main" id="{3CA7C6BC-6967-5EFC-7F4D-FC72173A633A}"/>
              </a:ext>
            </a:extLst>
          </p:cNvPr>
          <p:cNvGrpSpPr/>
          <p:nvPr/>
        </p:nvGrpSpPr>
        <p:grpSpPr>
          <a:xfrm>
            <a:off x="1427394" y="1770646"/>
            <a:ext cx="9337213" cy="4081513"/>
            <a:chOff x="944708" y="1770646"/>
            <a:chExt cx="9337213" cy="4081513"/>
          </a:xfrm>
        </p:grpSpPr>
        <p:pic>
          <p:nvPicPr>
            <p:cNvPr id="1026" name="Picture 2" descr="Schiller International University opens new campus in Paris - EliveClass">
              <a:extLst>
                <a:ext uri="{FF2B5EF4-FFF2-40B4-BE49-F238E27FC236}">
                  <a16:creationId xmlns:a16="http://schemas.microsoft.com/office/drawing/2014/main" id="{507D3385-63D6-89B8-993B-7B6FD20C1F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708" y="1770646"/>
              <a:ext cx="6122270" cy="40815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hiller International University Paris - Courses and Fees">
              <a:extLst>
                <a:ext uri="{FF2B5EF4-FFF2-40B4-BE49-F238E27FC236}">
                  <a16:creationId xmlns:a16="http://schemas.microsoft.com/office/drawing/2014/main" id="{C8794DD6-A411-EAA3-4C55-9F6E77E478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6291" y="1778053"/>
              <a:ext cx="3065630" cy="20437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ureka Institute for Translational Medicine ETS">
              <a:extLst>
                <a:ext uri="{FF2B5EF4-FFF2-40B4-BE49-F238E27FC236}">
                  <a16:creationId xmlns:a16="http://schemas.microsoft.com/office/drawing/2014/main" id="{6AD5E82D-2B0C-A2A6-AC0A-7E9C0911D6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28" r="3398"/>
            <a:stretch/>
          </p:blipFill>
          <p:spPr bwMode="auto">
            <a:xfrm>
              <a:off x="7216290" y="3987408"/>
              <a:ext cx="3065630" cy="186475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141396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4" y="581502"/>
            <a:ext cx="11148119"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University Overview (Course, Fee and Intake)</a:t>
            </a:r>
          </a:p>
        </p:txBody>
      </p:sp>
      <p:graphicFrame>
        <p:nvGraphicFramePr>
          <p:cNvPr id="19" name="Table 18">
            <a:extLst>
              <a:ext uri="{FF2B5EF4-FFF2-40B4-BE49-F238E27FC236}">
                <a16:creationId xmlns:a16="http://schemas.microsoft.com/office/drawing/2014/main" id="{161CCFFC-EABF-1EB8-8B4F-49EEA34D89FE}"/>
              </a:ext>
            </a:extLst>
          </p:cNvPr>
          <p:cNvGraphicFramePr>
            <a:graphicFrameLocks noGrp="1"/>
          </p:cNvGraphicFramePr>
          <p:nvPr>
            <p:extLst>
              <p:ext uri="{D42A27DB-BD31-4B8C-83A1-F6EECF244321}">
                <p14:modId xmlns:p14="http://schemas.microsoft.com/office/powerpoint/2010/main" val="1252182483"/>
              </p:ext>
            </p:extLst>
          </p:nvPr>
        </p:nvGraphicFramePr>
        <p:xfrm>
          <a:off x="515938" y="1683624"/>
          <a:ext cx="11160125" cy="4269708"/>
        </p:xfrm>
        <a:graphic>
          <a:graphicData uri="http://schemas.openxmlformats.org/drawingml/2006/table">
            <a:tbl>
              <a:tblPr>
                <a:tableStyleId>{5C22544A-7EE6-4342-B048-85BDC9FD1C3A}</a:tableStyleId>
              </a:tblPr>
              <a:tblGrid>
                <a:gridCol w="5215011">
                  <a:extLst>
                    <a:ext uri="{9D8B030D-6E8A-4147-A177-3AD203B41FA5}">
                      <a16:colId xmlns:a16="http://schemas.microsoft.com/office/drawing/2014/main" val="4232043590"/>
                    </a:ext>
                  </a:extLst>
                </a:gridCol>
                <a:gridCol w="1173378">
                  <a:extLst>
                    <a:ext uri="{9D8B030D-6E8A-4147-A177-3AD203B41FA5}">
                      <a16:colId xmlns:a16="http://schemas.microsoft.com/office/drawing/2014/main" val="159203680"/>
                    </a:ext>
                  </a:extLst>
                </a:gridCol>
                <a:gridCol w="1408054">
                  <a:extLst>
                    <a:ext uri="{9D8B030D-6E8A-4147-A177-3AD203B41FA5}">
                      <a16:colId xmlns:a16="http://schemas.microsoft.com/office/drawing/2014/main" val="2220030178"/>
                    </a:ext>
                  </a:extLst>
                </a:gridCol>
                <a:gridCol w="1434128">
                  <a:extLst>
                    <a:ext uri="{9D8B030D-6E8A-4147-A177-3AD203B41FA5}">
                      <a16:colId xmlns:a16="http://schemas.microsoft.com/office/drawing/2014/main" val="1812384472"/>
                    </a:ext>
                  </a:extLst>
                </a:gridCol>
                <a:gridCol w="1929554">
                  <a:extLst>
                    <a:ext uri="{9D8B030D-6E8A-4147-A177-3AD203B41FA5}">
                      <a16:colId xmlns:a16="http://schemas.microsoft.com/office/drawing/2014/main" val="658493574"/>
                    </a:ext>
                  </a:extLst>
                </a:gridCol>
              </a:tblGrid>
              <a:tr h="355809">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Programs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Duration</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Tuition fee</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Campus</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tc>
                  <a:txBody>
                    <a:bodyPr/>
                    <a:lstStyle/>
                    <a:p>
                      <a:pPr algn="ctr" fontAlgn="b"/>
                      <a:r>
                        <a:rPr lang="en-IN" sz="1800" b="1" u="none" strike="noStrike" dirty="0">
                          <a:solidFill>
                            <a:srgbClr val="FFFFFF"/>
                          </a:solidFill>
                          <a:effectLst/>
                          <a:latin typeface="Times New Roman" panose="02020603050405020304" pitchFamily="18" charset="0"/>
                          <a:cs typeface="Times New Roman" panose="02020603050405020304" pitchFamily="18" charset="0"/>
                        </a:rPr>
                        <a:t>Intake</a:t>
                      </a:r>
                      <a:endParaRPr lang="en-IN"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7620" marR="7620" marT="7620" marB="0" anchor="ctr">
                    <a:solidFill>
                      <a:srgbClr val="2E3192"/>
                    </a:solidFill>
                  </a:tcPr>
                </a:tc>
                <a:extLst>
                  <a:ext uri="{0D108BD9-81ED-4DB2-BD59-A6C34878D82A}">
                    <a16:rowId xmlns:a16="http://schemas.microsoft.com/office/drawing/2014/main" val="3993125743"/>
                  </a:ext>
                </a:extLst>
              </a:tr>
              <a:tr h="355809">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MA- International Relations and Diplomacy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$21600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Florida</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904487274"/>
                  </a:ext>
                </a:extLst>
              </a:tr>
              <a:tr h="355809">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MBA-Business Administration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$21600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Florida</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June-24/Sep-24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426561384"/>
                  </a:ext>
                </a:extLst>
              </a:tr>
              <a:tr h="355809">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MS - Digital Marketing and E-commerce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19,560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Florida</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428965150"/>
                  </a:ext>
                </a:extLst>
              </a:tr>
              <a:tr h="355809">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MA - International Relations and Diplomacy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19,560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Heildelberg</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795146670"/>
                  </a:ext>
                </a:extLst>
              </a:tr>
              <a:tr h="355809">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MBA-Business Administration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19,560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Heidelberg</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June-24/Sep-24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462255251"/>
                  </a:ext>
                </a:extLst>
              </a:tr>
              <a:tr h="355809">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MBA-International Business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24,450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Heildelberg</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June-24/Sep-24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421571807"/>
                  </a:ext>
                </a:extLst>
              </a:tr>
              <a:tr h="355809">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MA - International Relations and Diplomacy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19,560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Madrid</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856140891"/>
                  </a:ext>
                </a:extLst>
              </a:tr>
              <a:tr h="355809">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MBA-Business Administration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19,560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Madrid</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June-24/Sep-24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407301752"/>
                  </a:ext>
                </a:extLst>
              </a:tr>
              <a:tr h="355809">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MBA-Business Administration Spanish</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19,560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Madrid</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June-24/Sep-24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287073265"/>
                  </a:ext>
                </a:extLst>
              </a:tr>
              <a:tr h="355809">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MBA-International Business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24,450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Madrid</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June-24/Sep-24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541410211"/>
                  </a:ext>
                </a:extLst>
              </a:tr>
              <a:tr h="355809">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MA - Sustainability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19,560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Madrid</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09949773"/>
                  </a:ext>
                </a:extLst>
              </a:tr>
            </a:tbl>
          </a:graphicData>
        </a:graphic>
      </p:graphicFrame>
    </p:spTree>
    <p:extLst>
      <p:ext uri="{BB962C8B-B14F-4D97-AF65-F5344CB8AC3E}">
        <p14:creationId xmlns:p14="http://schemas.microsoft.com/office/powerpoint/2010/main" val="30980914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e 18">
            <a:extLst>
              <a:ext uri="{FF2B5EF4-FFF2-40B4-BE49-F238E27FC236}">
                <a16:creationId xmlns:a16="http://schemas.microsoft.com/office/drawing/2014/main" id="{161CCFFC-EABF-1EB8-8B4F-49EEA34D89FE}"/>
              </a:ext>
            </a:extLst>
          </p:cNvPr>
          <p:cNvGraphicFramePr>
            <a:graphicFrameLocks noGrp="1"/>
          </p:cNvGraphicFramePr>
          <p:nvPr>
            <p:extLst>
              <p:ext uri="{D42A27DB-BD31-4B8C-83A1-F6EECF244321}">
                <p14:modId xmlns:p14="http://schemas.microsoft.com/office/powerpoint/2010/main" val="3351039761"/>
              </p:ext>
            </p:extLst>
          </p:nvPr>
        </p:nvGraphicFramePr>
        <p:xfrm>
          <a:off x="515938" y="1683624"/>
          <a:ext cx="11160125" cy="4345605"/>
        </p:xfrm>
        <a:graphic>
          <a:graphicData uri="http://schemas.openxmlformats.org/drawingml/2006/table">
            <a:tbl>
              <a:tblPr>
                <a:tableStyleId>{5C22544A-7EE6-4342-B048-85BDC9FD1C3A}</a:tableStyleId>
              </a:tblPr>
              <a:tblGrid>
                <a:gridCol w="5215011">
                  <a:extLst>
                    <a:ext uri="{9D8B030D-6E8A-4147-A177-3AD203B41FA5}">
                      <a16:colId xmlns:a16="http://schemas.microsoft.com/office/drawing/2014/main" val="4232043590"/>
                    </a:ext>
                  </a:extLst>
                </a:gridCol>
                <a:gridCol w="1173378">
                  <a:extLst>
                    <a:ext uri="{9D8B030D-6E8A-4147-A177-3AD203B41FA5}">
                      <a16:colId xmlns:a16="http://schemas.microsoft.com/office/drawing/2014/main" val="159203680"/>
                    </a:ext>
                  </a:extLst>
                </a:gridCol>
                <a:gridCol w="1408054">
                  <a:extLst>
                    <a:ext uri="{9D8B030D-6E8A-4147-A177-3AD203B41FA5}">
                      <a16:colId xmlns:a16="http://schemas.microsoft.com/office/drawing/2014/main" val="2220030178"/>
                    </a:ext>
                  </a:extLst>
                </a:gridCol>
                <a:gridCol w="1434128">
                  <a:extLst>
                    <a:ext uri="{9D8B030D-6E8A-4147-A177-3AD203B41FA5}">
                      <a16:colId xmlns:a16="http://schemas.microsoft.com/office/drawing/2014/main" val="1812384472"/>
                    </a:ext>
                  </a:extLst>
                </a:gridCol>
                <a:gridCol w="1929554">
                  <a:extLst>
                    <a:ext uri="{9D8B030D-6E8A-4147-A177-3AD203B41FA5}">
                      <a16:colId xmlns:a16="http://schemas.microsoft.com/office/drawing/2014/main" val="658493574"/>
                    </a:ext>
                  </a:extLst>
                </a:gridCol>
              </a:tblGrid>
              <a:tr h="48284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MS- Data Science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19,560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Madrid</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3384623456"/>
                  </a:ext>
                </a:extLst>
              </a:tr>
              <a:tr h="48284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MS- Digital Marketing and E-commerce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19,560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Madrid</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889786133"/>
                  </a:ext>
                </a:extLst>
              </a:tr>
              <a:tr h="48284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MS - Global Finance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19,560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Madrid</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426234914"/>
                  </a:ext>
                </a:extLst>
              </a:tr>
              <a:tr h="48284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MA- International Relations and Diplomacy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19,560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Paris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June-24/Sep-24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2627805437"/>
                  </a:ext>
                </a:extLst>
              </a:tr>
              <a:tr h="48284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MBA-Business Administration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19,560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Paris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June-24/Sep-24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337240671"/>
                  </a:ext>
                </a:extLst>
              </a:tr>
              <a:tr h="48284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MBA-International Business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24,450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Paris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June-24/Sep-24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046929601"/>
                  </a:ext>
                </a:extLst>
              </a:tr>
              <a:tr h="48284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MS- Data Science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19560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Paris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1180367535"/>
                  </a:ext>
                </a:extLst>
              </a:tr>
              <a:tr h="48284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MS- Global Finance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19,560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Paris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D9E8"/>
                    </a:solidFill>
                  </a:tcPr>
                </a:tc>
                <a:extLst>
                  <a:ext uri="{0D108BD9-81ED-4DB2-BD59-A6C34878D82A}">
                    <a16:rowId xmlns:a16="http://schemas.microsoft.com/office/drawing/2014/main" val="1228893604"/>
                  </a:ext>
                </a:extLst>
              </a:tr>
              <a:tr h="482845">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MS - Sustainability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2 Years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19,560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Paris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Sep-24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FFFFFF"/>
                    </a:solidFill>
                  </a:tcPr>
                </a:tc>
                <a:extLst>
                  <a:ext uri="{0D108BD9-81ED-4DB2-BD59-A6C34878D82A}">
                    <a16:rowId xmlns:a16="http://schemas.microsoft.com/office/drawing/2014/main" val="2167457724"/>
                  </a:ext>
                </a:extLst>
              </a:tr>
            </a:tbl>
          </a:graphicData>
        </a:graphic>
      </p:graphicFrame>
      <p:sp>
        <p:nvSpPr>
          <p:cNvPr id="2" name="TextBox 1">
            <a:extLst>
              <a:ext uri="{FF2B5EF4-FFF2-40B4-BE49-F238E27FC236}">
                <a16:creationId xmlns:a16="http://schemas.microsoft.com/office/drawing/2014/main" id="{7710E569-3AA1-01B9-EE05-83FB860C3F2E}"/>
              </a:ext>
            </a:extLst>
          </p:cNvPr>
          <p:cNvSpPr txBox="1"/>
          <p:nvPr/>
        </p:nvSpPr>
        <p:spPr>
          <a:xfrm>
            <a:off x="527944" y="581502"/>
            <a:ext cx="11148119"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University Overview (Course, Fee and Intake)</a:t>
            </a:r>
          </a:p>
        </p:txBody>
      </p:sp>
    </p:spTree>
    <p:extLst>
      <p:ext uri="{BB962C8B-B14F-4D97-AF65-F5344CB8AC3E}">
        <p14:creationId xmlns:p14="http://schemas.microsoft.com/office/powerpoint/2010/main" val="35390904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2471348" y="492555"/>
            <a:ext cx="7683182"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About France</a:t>
            </a:r>
          </a:p>
        </p:txBody>
      </p:sp>
      <p:sp>
        <p:nvSpPr>
          <p:cNvPr id="20" name="TextBox 19">
            <a:extLst>
              <a:ext uri="{FF2B5EF4-FFF2-40B4-BE49-F238E27FC236}">
                <a16:creationId xmlns:a16="http://schemas.microsoft.com/office/drawing/2014/main" id="{5A0542FE-6441-D2B2-D661-017D2CA637DC}"/>
              </a:ext>
            </a:extLst>
          </p:cNvPr>
          <p:cNvSpPr txBox="1"/>
          <p:nvPr/>
        </p:nvSpPr>
        <p:spPr>
          <a:xfrm>
            <a:off x="515938" y="1335442"/>
            <a:ext cx="7361969" cy="5218736"/>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Land Size- 549,087 km² (212,004 mi²) </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Population- 64,756,584</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Economy- USD 4.5 trillion</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Purchasing Power Parity (PPP)- USD 4.6 trillion.</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Per Capita- USD 55,000</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Language- French</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Global Happiness Index 2023- #20</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Living Cost/Finances- 1000EUR per month</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PSW-  Bachelors: 02 years (Extendable up to 5 years) </a:t>
            </a:r>
          </a:p>
          <a:p>
            <a:pPr lvl="1">
              <a:lnSpc>
                <a:spcPct val="150000"/>
              </a:lnSpc>
              <a:buClr>
                <a:srgbClr val="F83E93"/>
              </a:buClr>
            </a:pPr>
            <a:r>
              <a:rPr lang="en-US" sz="1600" dirty="0">
                <a:latin typeface="Times New Roman" panose="02020603050405020304" pitchFamily="18" charset="0"/>
                <a:cs typeface="Times New Roman" panose="02020603050405020304" pitchFamily="18" charset="0"/>
              </a:rPr>
              <a:t>           Masters: 03 years</a:t>
            </a:r>
            <a:endParaRPr lang="en-US" sz="1600" i="0" u="none" strike="noStrike" baseline="0" dirty="0">
              <a:latin typeface="Times New Roman" panose="02020603050405020304" pitchFamily="18" charset="0"/>
              <a:cs typeface="Times New Roman" panose="02020603050405020304" pitchFamily="18" charset="0"/>
            </a:endParaRP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Part time- 20hr/Week (120 full days or 240 half days)</a:t>
            </a:r>
          </a:p>
          <a:p>
            <a:pPr marL="355600" indent="-355600">
              <a:lnSpc>
                <a:spcPct val="150000"/>
              </a:lnSpc>
              <a:buClr>
                <a:srgbClr val="F83E93"/>
              </a:buClr>
              <a:buFont typeface="Wingdings" panose="05000000000000000000" pitchFamily="2" charset="2"/>
              <a:buChar char="v"/>
            </a:pPr>
            <a:endParaRPr lang="en-US" sz="1600" i="0" u="none" strike="noStrike" baseline="0" dirty="0">
              <a:latin typeface="Times New Roman" panose="02020603050405020304" pitchFamily="18" charset="0"/>
              <a:cs typeface="Times New Roman" panose="02020603050405020304" pitchFamily="18" charset="0"/>
            </a:endParaRP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Job Opportunities- Health Care, engineering, technology, Human resources, and renewable energy, Automobile</a:t>
            </a:r>
          </a:p>
        </p:txBody>
      </p:sp>
      <p:pic>
        <p:nvPicPr>
          <p:cNvPr id="27" name="Graphic 26">
            <a:extLst>
              <a:ext uri="{FF2B5EF4-FFF2-40B4-BE49-F238E27FC236}">
                <a16:creationId xmlns:a16="http://schemas.microsoft.com/office/drawing/2014/main" id="{FB093C90-DD26-149A-702C-E5358F1AB9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60180" y="1138886"/>
            <a:ext cx="4629874" cy="4910704"/>
          </a:xfrm>
          <a:prstGeom prst="rect">
            <a:avLst/>
          </a:prstGeom>
        </p:spPr>
      </p:pic>
    </p:spTree>
    <p:extLst>
      <p:ext uri="{BB962C8B-B14F-4D97-AF65-F5344CB8AC3E}">
        <p14:creationId xmlns:p14="http://schemas.microsoft.com/office/powerpoint/2010/main" val="3575316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840883B0-20AF-8064-DCDC-EEF8B996A468}"/>
              </a:ext>
            </a:extLst>
          </p:cNvPr>
          <p:cNvSpPr/>
          <p:nvPr/>
        </p:nvSpPr>
        <p:spPr>
          <a:xfrm>
            <a:off x="508666" y="968603"/>
            <a:ext cx="11167395" cy="49996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5A0542FE-6441-D2B2-D661-017D2CA637DC}"/>
              </a:ext>
            </a:extLst>
          </p:cNvPr>
          <p:cNvSpPr txBox="1"/>
          <p:nvPr/>
        </p:nvSpPr>
        <p:spPr>
          <a:xfrm>
            <a:off x="508666" y="1571022"/>
            <a:ext cx="4977575" cy="4197559"/>
          </a:xfrm>
          <a:prstGeom prst="rect">
            <a:avLst/>
          </a:prstGeom>
          <a:noFill/>
        </p:spPr>
        <p:txBody>
          <a:bodyPr wrap="square">
            <a:spAutoFit/>
          </a:bodyPr>
          <a:lstStyle/>
          <a:p>
            <a:pPr marL="285750" indent="-285750" algn="just">
              <a:lnSpc>
                <a:spcPct val="150000"/>
              </a:lnSpc>
              <a:buClr>
                <a:srgbClr val="F8308B"/>
              </a:buClr>
              <a:buFont typeface="Wingdings" pitchFamily="2" charset="2"/>
              <a:buChar char="v"/>
            </a:pPr>
            <a:r>
              <a:rPr lang="en-IN" dirty="0">
                <a:latin typeface="Times New Roman" panose="02020603050405020304" pitchFamily="18" charset="0"/>
                <a:cs typeface="Times New Roman" panose="02020603050405020304" pitchFamily="18" charset="0"/>
              </a:rPr>
              <a:t>ESC Clermont Business School</a:t>
            </a:r>
          </a:p>
          <a:p>
            <a:pPr marL="285750" indent="-285750" algn="just">
              <a:lnSpc>
                <a:spcPct val="150000"/>
              </a:lnSpc>
              <a:buClr>
                <a:srgbClr val="F8308B"/>
              </a:buClr>
              <a:buFont typeface="Wingdings" pitchFamily="2" charset="2"/>
              <a:buChar char="v"/>
            </a:pPr>
            <a:r>
              <a:rPr lang="en-IN" dirty="0">
                <a:latin typeface="Times New Roman" panose="02020603050405020304" pitchFamily="18" charset="0"/>
                <a:cs typeface="Times New Roman" panose="02020603050405020304" pitchFamily="18" charset="0"/>
              </a:rPr>
              <a:t>ESDES Business School (UCLY)</a:t>
            </a:r>
          </a:p>
          <a:p>
            <a:pPr marL="285750" indent="-285750" algn="just">
              <a:lnSpc>
                <a:spcPct val="150000"/>
              </a:lnSpc>
              <a:buClr>
                <a:srgbClr val="F8308B"/>
              </a:buClr>
              <a:buFont typeface="Wingdings" pitchFamily="2" charset="2"/>
              <a:buChar char="v"/>
            </a:pPr>
            <a:r>
              <a:rPr lang="en-IN" dirty="0">
                <a:latin typeface="Times New Roman" panose="02020603050405020304" pitchFamily="18" charset="0"/>
                <a:cs typeface="Times New Roman" panose="02020603050405020304" pitchFamily="18" charset="0"/>
              </a:rPr>
              <a:t>College De Paris</a:t>
            </a:r>
          </a:p>
          <a:p>
            <a:pPr marL="285750" indent="-285750" algn="just">
              <a:lnSpc>
                <a:spcPct val="150000"/>
              </a:lnSpc>
              <a:buClr>
                <a:srgbClr val="F8308B"/>
              </a:buClr>
              <a:buFont typeface="Wingdings" pitchFamily="2" charset="2"/>
              <a:buChar char="v"/>
            </a:pPr>
            <a:r>
              <a:rPr lang="en-IN" dirty="0">
                <a:latin typeface="Times New Roman" panose="02020603050405020304" pitchFamily="18" charset="0"/>
                <a:cs typeface="Times New Roman" panose="02020603050405020304" pitchFamily="18" charset="0"/>
              </a:rPr>
              <a:t>ESSCA Business School</a:t>
            </a:r>
          </a:p>
          <a:p>
            <a:pPr marL="285750" indent="-285750" algn="just">
              <a:lnSpc>
                <a:spcPct val="150000"/>
              </a:lnSpc>
              <a:buClr>
                <a:srgbClr val="F8308B"/>
              </a:buClr>
              <a:buFont typeface="Wingdings" pitchFamily="2" charset="2"/>
              <a:buChar char="v"/>
            </a:pPr>
            <a:r>
              <a:rPr lang="en-IN" dirty="0" err="1">
                <a:latin typeface="Times New Roman" panose="02020603050405020304" pitchFamily="18" charset="0"/>
                <a:cs typeface="Times New Roman" panose="02020603050405020304" pitchFamily="18" charset="0"/>
              </a:rPr>
              <a:t>Aivancity</a:t>
            </a:r>
            <a:r>
              <a:rPr lang="en-IN" dirty="0">
                <a:latin typeface="Times New Roman" panose="02020603050405020304" pitchFamily="18" charset="0"/>
                <a:cs typeface="Times New Roman" panose="02020603050405020304" pitchFamily="18" charset="0"/>
              </a:rPr>
              <a:t> School of Business, Society and Technology</a:t>
            </a:r>
          </a:p>
          <a:p>
            <a:pPr marL="285750" indent="-285750" algn="just">
              <a:lnSpc>
                <a:spcPct val="150000"/>
              </a:lnSpc>
              <a:buClr>
                <a:srgbClr val="F8308B"/>
              </a:buClr>
              <a:buFont typeface="Wingdings" pitchFamily="2" charset="2"/>
              <a:buChar char="v"/>
            </a:pPr>
            <a:r>
              <a:rPr lang="en-IN" dirty="0">
                <a:latin typeface="Times New Roman" panose="02020603050405020304" pitchFamily="18" charset="0"/>
                <a:cs typeface="Times New Roman" panose="02020603050405020304" pitchFamily="18" charset="0"/>
              </a:rPr>
              <a:t>Schiller International University, Paris Campus</a:t>
            </a:r>
          </a:p>
          <a:p>
            <a:pPr marL="285750" indent="-285750" algn="just">
              <a:lnSpc>
                <a:spcPct val="150000"/>
              </a:lnSpc>
              <a:buClr>
                <a:srgbClr val="F8308B"/>
              </a:buClr>
              <a:buFont typeface="Wingdings" pitchFamily="2" charset="2"/>
              <a:buChar char="v"/>
            </a:pPr>
            <a:r>
              <a:rPr lang="en-IN" dirty="0">
                <a:latin typeface="Times New Roman" panose="02020603050405020304" pitchFamily="18" charset="0"/>
                <a:cs typeface="Times New Roman" panose="02020603050405020304" pitchFamily="18" charset="0"/>
              </a:rPr>
              <a:t>EMA </a:t>
            </a:r>
          </a:p>
          <a:p>
            <a:pPr marL="285750" indent="-285750" algn="just">
              <a:lnSpc>
                <a:spcPct val="150000"/>
              </a:lnSpc>
              <a:buClr>
                <a:srgbClr val="F8308B"/>
              </a:buClr>
              <a:buFont typeface="Wingdings" pitchFamily="2" charset="2"/>
              <a:buChar char="v"/>
            </a:pPr>
            <a:r>
              <a:rPr lang="en-US" b="0" i="0" dirty="0">
                <a:effectLst/>
                <a:highlight>
                  <a:srgbClr val="FFFFFF"/>
                </a:highlight>
                <a:latin typeface="Times New Roman" panose="02020603050405020304" pitchFamily="18" charset="0"/>
                <a:cs typeface="Times New Roman" panose="02020603050405020304" pitchFamily="18" charset="0"/>
              </a:rPr>
              <a:t>Kedge Business School (Bordeaux Campus), France</a:t>
            </a:r>
            <a:endParaRPr lang="en-IN"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3278D4A2-DA3D-847D-89DA-D10E7D851F99}"/>
              </a:ext>
            </a:extLst>
          </p:cNvPr>
          <p:cNvSpPr txBox="1"/>
          <p:nvPr/>
        </p:nvSpPr>
        <p:spPr>
          <a:xfrm>
            <a:off x="2640159" y="725005"/>
            <a:ext cx="7683182" cy="646331"/>
          </a:xfrm>
          <a:prstGeom prst="rect">
            <a:avLst/>
          </a:prstGeom>
          <a:noFill/>
        </p:spPr>
        <p:txBody>
          <a:bodyPr wrap="square" rtlCol="0">
            <a:spAutoFit/>
          </a:bodyPr>
          <a:lstStyle/>
          <a:p>
            <a:pPr algn="ctr"/>
            <a:r>
              <a:rPr lang="en-US" sz="3600" b="1" i="0" u="none" strike="noStrike" baseline="0" dirty="0">
                <a:solidFill>
                  <a:srgbClr val="2D3192"/>
                </a:solidFill>
                <a:latin typeface="Times New Roman" panose="02020603050405020304" pitchFamily="18" charset="0"/>
                <a:cs typeface="Times New Roman" panose="02020603050405020304" pitchFamily="18" charset="0"/>
              </a:rPr>
              <a:t>University Partners -France</a:t>
            </a:r>
          </a:p>
        </p:txBody>
      </p:sp>
      <p:grpSp>
        <p:nvGrpSpPr>
          <p:cNvPr id="19" name="Group 18">
            <a:extLst>
              <a:ext uri="{FF2B5EF4-FFF2-40B4-BE49-F238E27FC236}">
                <a16:creationId xmlns:a16="http://schemas.microsoft.com/office/drawing/2014/main" id="{43F7C1EC-608B-0141-DCD7-646880FEF1A4}"/>
              </a:ext>
            </a:extLst>
          </p:cNvPr>
          <p:cNvGrpSpPr/>
          <p:nvPr/>
        </p:nvGrpSpPr>
        <p:grpSpPr>
          <a:xfrm>
            <a:off x="5584873" y="1614935"/>
            <a:ext cx="5366969" cy="4131610"/>
            <a:chOff x="6013272" y="1650469"/>
            <a:chExt cx="5451056" cy="4096075"/>
          </a:xfrm>
        </p:grpSpPr>
        <p:pic>
          <p:nvPicPr>
            <p:cNvPr id="22" name="Picture 21" descr="A close-up of a logo&#10;&#10;Description automatically generated">
              <a:extLst>
                <a:ext uri="{FF2B5EF4-FFF2-40B4-BE49-F238E27FC236}">
                  <a16:creationId xmlns:a16="http://schemas.microsoft.com/office/drawing/2014/main" id="{E838BA45-4B77-D2BC-6519-FE1111643E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3272" y="2767760"/>
              <a:ext cx="2600290" cy="1209135"/>
            </a:xfrm>
            <a:prstGeom prst="rect">
              <a:avLst/>
            </a:prstGeom>
          </p:spPr>
        </p:pic>
        <p:pic>
          <p:nvPicPr>
            <p:cNvPr id="23" name="Picture 2" descr="ESC Clermont Business School - LE DAMIER - Cluster d'Entreprises ...">
              <a:extLst>
                <a:ext uri="{FF2B5EF4-FFF2-40B4-BE49-F238E27FC236}">
                  <a16:creationId xmlns:a16="http://schemas.microsoft.com/office/drawing/2014/main" id="{3B7D3B62-32B9-2E76-D074-E2538BB677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7760" y="1813361"/>
              <a:ext cx="2229550" cy="84159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A blue and black logo&#10;&#10;Description automatically generated">
              <a:extLst>
                <a:ext uri="{FF2B5EF4-FFF2-40B4-BE49-F238E27FC236}">
                  <a16:creationId xmlns:a16="http://schemas.microsoft.com/office/drawing/2014/main" id="{6D0BABFB-9EA5-F419-2B9A-4E64B4FF47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2831" y="1650469"/>
              <a:ext cx="3131497" cy="1211108"/>
            </a:xfrm>
            <a:prstGeom prst="rect">
              <a:avLst/>
            </a:prstGeom>
          </p:spPr>
        </p:pic>
        <p:pic>
          <p:nvPicPr>
            <p:cNvPr id="25" name="Picture 2" descr="Apply online! - Rushford Business School">
              <a:extLst>
                <a:ext uri="{FF2B5EF4-FFF2-40B4-BE49-F238E27FC236}">
                  <a16:creationId xmlns:a16="http://schemas.microsoft.com/office/drawing/2014/main" id="{4408E93E-C812-C074-59CC-8723183215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0234" y="2763222"/>
              <a:ext cx="2539184" cy="1209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Image result for Schiller International University">
              <a:extLst>
                <a:ext uri="{FF2B5EF4-FFF2-40B4-BE49-F238E27FC236}">
                  <a16:creationId xmlns:a16="http://schemas.microsoft.com/office/drawing/2014/main" id="{2AC82E73-AADF-DDFE-3662-47FE95A0D1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8536" y="3972357"/>
              <a:ext cx="1785860" cy="177418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648736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logo&#10;&#10;Description automatically generated">
            <a:extLst>
              <a:ext uri="{FF2B5EF4-FFF2-40B4-BE49-F238E27FC236}">
                <a16:creationId xmlns:a16="http://schemas.microsoft.com/office/drawing/2014/main" id="{80A467E4-5D55-4375-96FE-268210CC2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8016" y="1318285"/>
            <a:ext cx="9078343" cy="4221429"/>
          </a:xfrm>
          <a:prstGeom prst="rect">
            <a:avLst/>
          </a:prstGeom>
        </p:spPr>
      </p:pic>
      <p:sp>
        <p:nvSpPr>
          <p:cNvPr id="4" name="Rectangle 3">
            <a:extLst>
              <a:ext uri="{FF2B5EF4-FFF2-40B4-BE49-F238E27FC236}">
                <a16:creationId xmlns:a16="http://schemas.microsoft.com/office/drawing/2014/main" id="{0F71E5A8-5FFF-D109-D295-A6B54FFD9A58}"/>
              </a:ext>
            </a:extLst>
          </p:cNvPr>
          <p:cNvSpPr/>
          <p:nvPr/>
        </p:nvSpPr>
        <p:spPr>
          <a:xfrm>
            <a:off x="3113314" y="772886"/>
            <a:ext cx="6085115" cy="81642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42" name="Group 41">
            <a:extLst>
              <a:ext uri="{FF2B5EF4-FFF2-40B4-BE49-F238E27FC236}">
                <a16:creationId xmlns:a16="http://schemas.microsoft.com/office/drawing/2014/main" id="{6F498B9D-AF1E-D4FA-AB7E-BB9A2B2C3DB2}"/>
              </a:ext>
            </a:extLst>
          </p:cNvPr>
          <p:cNvGrpSpPr/>
          <p:nvPr/>
        </p:nvGrpSpPr>
        <p:grpSpPr>
          <a:xfrm flipH="1">
            <a:off x="4184376" y="6361610"/>
            <a:ext cx="314660" cy="314660"/>
            <a:chOff x="3510079" y="6226101"/>
            <a:chExt cx="503670" cy="503670"/>
          </a:xfrm>
        </p:grpSpPr>
        <p:sp>
          <p:nvSpPr>
            <p:cNvPr id="43" name="Oval 42">
              <a:extLst>
                <a:ext uri="{FF2B5EF4-FFF2-40B4-BE49-F238E27FC236}">
                  <a16:creationId xmlns:a16="http://schemas.microsoft.com/office/drawing/2014/main" id="{1409E6D7-8656-0258-6B53-EA26968BF9CF}"/>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44" name="Picture 43" descr="A black and white symbol&#10;&#10;Description automatically generated">
              <a:extLst>
                <a:ext uri="{FF2B5EF4-FFF2-40B4-BE49-F238E27FC236}">
                  <a16:creationId xmlns:a16="http://schemas.microsoft.com/office/drawing/2014/main" id="{BBEE41AA-7547-3772-C632-5B6465BB37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59" name="Group 58">
            <a:extLst>
              <a:ext uri="{FF2B5EF4-FFF2-40B4-BE49-F238E27FC236}">
                <a16:creationId xmlns:a16="http://schemas.microsoft.com/office/drawing/2014/main" id="{7CE29669-B18F-BB8B-A190-9ADA064227D6}"/>
              </a:ext>
            </a:extLst>
          </p:cNvPr>
          <p:cNvGrpSpPr/>
          <p:nvPr/>
        </p:nvGrpSpPr>
        <p:grpSpPr>
          <a:xfrm>
            <a:off x="9385683" y="6361610"/>
            <a:ext cx="314660" cy="314660"/>
            <a:chOff x="3746977" y="6404142"/>
            <a:chExt cx="314660" cy="314660"/>
          </a:xfrm>
        </p:grpSpPr>
        <p:sp>
          <p:nvSpPr>
            <p:cNvPr id="60" name="Oval 59">
              <a:extLst>
                <a:ext uri="{FF2B5EF4-FFF2-40B4-BE49-F238E27FC236}">
                  <a16:creationId xmlns:a16="http://schemas.microsoft.com/office/drawing/2014/main" id="{0308862B-1E86-E7CF-D81E-065B4DBBB7ED}"/>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61" name="Picture 60" descr="A white globe with black background&#10;&#10;Description automatically generated">
              <a:extLst>
                <a:ext uri="{FF2B5EF4-FFF2-40B4-BE49-F238E27FC236}">
                  <a16:creationId xmlns:a16="http://schemas.microsoft.com/office/drawing/2014/main" id="{60BE70B8-BD04-957C-12E9-E0EAE792DB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62" name="Group 61">
            <a:extLst>
              <a:ext uri="{FF2B5EF4-FFF2-40B4-BE49-F238E27FC236}">
                <a16:creationId xmlns:a16="http://schemas.microsoft.com/office/drawing/2014/main" id="{EE1FD531-E823-ABB7-1850-1E20E79E641E}"/>
              </a:ext>
            </a:extLst>
          </p:cNvPr>
          <p:cNvGrpSpPr/>
          <p:nvPr/>
        </p:nvGrpSpPr>
        <p:grpSpPr>
          <a:xfrm flipH="1">
            <a:off x="896468" y="6361610"/>
            <a:ext cx="314660" cy="314660"/>
            <a:chOff x="2872986" y="6226101"/>
            <a:chExt cx="503670" cy="503670"/>
          </a:xfrm>
        </p:grpSpPr>
        <p:sp>
          <p:nvSpPr>
            <p:cNvPr id="63" name="Oval 62">
              <a:extLst>
                <a:ext uri="{FF2B5EF4-FFF2-40B4-BE49-F238E27FC236}">
                  <a16:creationId xmlns:a16="http://schemas.microsoft.com/office/drawing/2014/main" id="{40C9E06E-F6BB-32E6-49A8-A0EF02C41B60}"/>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64" name="Picture 63" descr="A white phone handset with a black background&#10;&#10;Description automatically generated">
              <a:extLst>
                <a:ext uri="{FF2B5EF4-FFF2-40B4-BE49-F238E27FC236}">
                  <a16:creationId xmlns:a16="http://schemas.microsoft.com/office/drawing/2014/main" id="{AF334666-4A9A-5527-BF50-586AB3D50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65" name="TextBox 64">
            <a:extLst>
              <a:ext uri="{FF2B5EF4-FFF2-40B4-BE49-F238E27FC236}">
                <a16:creationId xmlns:a16="http://schemas.microsoft.com/office/drawing/2014/main" id="{F847864B-22A2-4EA4-6373-9A16BFE2936B}"/>
              </a:ext>
            </a:extLst>
          </p:cNvPr>
          <p:cNvSpPr txBox="1"/>
          <p:nvPr/>
        </p:nvSpPr>
        <p:spPr>
          <a:xfrm>
            <a:off x="1210500"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+91 8802807641</a:t>
            </a:r>
          </a:p>
        </p:txBody>
      </p:sp>
      <p:sp>
        <p:nvSpPr>
          <p:cNvPr id="66" name="TextBox 65">
            <a:extLst>
              <a:ext uri="{FF2B5EF4-FFF2-40B4-BE49-F238E27FC236}">
                <a16:creationId xmlns:a16="http://schemas.microsoft.com/office/drawing/2014/main" id="{82D53789-CA03-50B0-9EC2-0862637C3CFB}"/>
              </a:ext>
            </a:extLst>
          </p:cNvPr>
          <p:cNvSpPr txBox="1"/>
          <p:nvPr/>
        </p:nvSpPr>
        <p:spPr>
          <a:xfrm>
            <a:off x="4554868" y="6365108"/>
            <a:ext cx="3555463"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uniopseurope@metaapply.io</a:t>
            </a:r>
          </a:p>
        </p:txBody>
      </p:sp>
      <p:sp>
        <p:nvSpPr>
          <p:cNvPr id="67" name="TextBox 66">
            <a:extLst>
              <a:ext uri="{FF2B5EF4-FFF2-40B4-BE49-F238E27FC236}">
                <a16:creationId xmlns:a16="http://schemas.microsoft.com/office/drawing/2014/main" id="{0EE1C31E-EDBB-C946-C0E0-EA860CE558A3}"/>
              </a:ext>
            </a:extLst>
          </p:cNvPr>
          <p:cNvSpPr txBox="1"/>
          <p:nvPr/>
        </p:nvSpPr>
        <p:spPr>
          <a:xfrm>
            <a:off x="9731475" y="6354162"/>
            <a:ext cx="2051681" cy="314660"/>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metaapply.io</a:t>
            </a:r>
          </a:p>
        </p:txBody>
      </p:sp>
    </p:spTree>
    <p:extLst>
      <p:ext uri="{BB962C8B-B14F-4D97-AF65-F5344CB8AC3E}">
        <p14:creationId xmlns:p14="http://schemas.microsoft.com/office/powerpoint/2010/main" val="28465783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058B94B7-8725-CA8A-8F86-DF0D52090190}"/>
              </a:ext>
            </a:extLst>
          </p:cNvPr>
          <p:cNvGrpSpPr/>
          <p:nvPr/>
        </p:nvGrpSpPr>
        <p:grpSpPr>
          <a:xfrm flipH="1">
            <a:off x="4184376" y="6361610"/>
            <a:ext cx="314660" cy="314660"/>
            <a:chOff x="3510079" y="6226101"/>
            <a:chExt cx="503670" cy="503670"/>
          </a:xfrm>
        </p:grpSpPr>
        <p:sp>
          <p:nvSpPr>
            <p:cNvPr id="49" name="Oval 48">
              <a:extLst>
                <a:ext uri="{FF2B5EF4-FFF2-40B4-BE49-F238E27FC236}">
                  <a16:creationId xmlns:a16="http://schemas.microsoft.com/office/drawing/2014/main" id="{9088B24E-39A6-1076-7F12-8BD84F0BFAB3}"/>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50" name="Picture 49" descr="A black and white symbol&#10;&#10;Description automatically generated">
              <a:extLst>
                <a:ext uri="{FF2B5EF4-FFF2-40B4-BE49-F238E27FC236}">
                  <a16:creationId xmlns:a16="http://schemas.microsoft.com/office/drawing/2014/main" id="{2BFE0E65-B795-575D-D8D6-03352FBB22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51" name="Group 50">
            <a:extLst>
              <a:ext uri="{FF2B5EF4-FFF2-40B4-BE49-F238E27FC236}">
                <a16:creationId xmlns:a16="http://schemas.microsoft.com/office/drawing/2014/main" id="{AD9DE267-4524-B44F-EE51-3A5BC520CC99}"/>
              </a:ext>
            </a:extLst>
          </p:cNvPr>
          <p:cNvGrpSpPr/>
          <p:nvPr/>
        </p:nvGrpSpPr>
        <p:grpSpPr>
          <a:xfrm>
            <a:off x="9385683" y="6361610"/>
            <a:ext cx="314660" cy="314660"/>
            <a:chOff x="3746977" y="6404142"/>
            <a:chExt cx="314660" cy="314660"/>
          </a:xfrm>
        </p:grpSpPr>
        <p:sp>
          <p:nvSpPr>
            <p:cNvPr id="52" name="Oval 51">
              <a:extLst>
                <a:ext uri="{FF2B5EF4-FFF2-40B4-BE49-F238E27FC236}">
                  <a16:creationId xmlns:a16="http://schemas.microsoft.com/office/drawing/2014/main" id="{65CDCFD4-6791-1AEE-0E20-32D9927CB676}"/>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53" name="Picture 52" descr="A white globe with black background&#10;&#10;Description automatically generated">
              <a:extLst>
                <a:ext uri="{FF2B5EF4-FFF2-40B4-BE49-F238E27FC236}">
                  <a16:creationId xmlns:a16="http://schemas.microsoft.com/office/drawing/2014/main" id="{07469232-1DF7-C95A-049D-E01DE1423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0" name="Group 9">
            <a:extLst>
              <a:ext uri="{FF2B5EF4-FFF2-40B4-BE49-F238E27FC236}">
                <a16:creationId xmlns:a16="http://schemas.microsoft.com/office/drawing/2014/main" id="{4342349E-625F-5459-35D6-8DE64CF6DD81}"/>
              </a:ext>
            </a:extLst>
          </p:cNvPr>
          <p:cNvGrpSpPr/>
          <p:nvPr/>
        </p:nvGrpSpPr>
        <p:grpSpPr>
          <a:xfrm>
            <a:off x="9385683" y="6361610"/>
            <a:ext cx="314660" cy="314660"/>
            <a:chOff x="3746977" y="6404142"/>
            <a:chExt cx="314660" cy="314660"/>
          </a:xfrm>
        </p:grpSpPr>
        <p:sp>
          <p:nvSpPr>
            <p:cNvPr id="11" name="Oval 10">
              <a:extLst>
                <a:ext uri="{FF2B5EF4-FFF2-40B4-BE49-F238E27FC236}">
                  <a16:creationId xmlns:a16="http://schemas.microsoft.com/office/drawing/2014/main" id="{2D5894E6-5EE8-7BD5-3CED-80B77E28FE6C}"/>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descr="A white globe with black background&#10;&#10;Description automatically generated">
              <a:extLst>
                <a:ext uri="{FF2B5EF4-FFF2-40B4-BE49-F238E27FC236}">
                  <a16:creationId xmlns:a16="http://schemas.microsoft.com/office/drawing/2014/main" id="{D5838C38-7236-EC34-3F40-948334FDD0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7" name="Group 16">
            <a:extLst>
              <a:ext uri="{FF2B5EF4-FFF2-40B4-BE49-F238E27FC236}">
                <a16:creationId xmlns:a16="http://schemas.microsoft.com/office/drawing/2014/main" id="{885B4C4B-017F-AF54-AECB-824DB887FE27}"/>
              </a:ext>
            </a:extLst>
          </p:cNvPr>
          <p:cNvGrpSpPr/>
          <p:nvPr/>
        </p:nvGrpSpPr>
        <p:grpSpPr>
          <a:xfrm flipH="1">
            <a:off x="896468" y="6361610"/>
            <a:ext cx="314660" cy="314660"/>
            <a:chOff x="2872986" y="6226101"/>
            <a:chExt cx="503670" cy="503670"/>
          </a:xfrm>
        </p:grpSpPr>
        <p:sp>
          <p:nvSpPr>
            <p:cNvPr id="19" name="Oval 18">
              <a:extLst>
                <a:ext uri="{FF2B5EF4-FFF2-40B4-BE49-F238E27FC236}">
                  <a16:creationId xmlns:a16="http://schemas.microsoft.com/office/drawing/2014/main" id="{D59A7FC5-4CED-CED5-2FDC-5FAF75D30587}"/>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descr="A white phone handset with a black background&#10;&#10;Description automatically generated">
              <a:extLst>
                <a:ext uri="{FF2B5EF4-FFF2-40B4-BE49-F238E27FC236}">
                  <a16:creationId xmlns:a16="http://schemas.microsoft.com/office/drawing/2014/main" id="{87AC0FFA-8125-6EF7-B69E-671CFDC85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9A9BB0F4-B208-4E93-44D6-D7B8C1E01117}"/>
              </a:ext>
            </a:extLst>
          </p:cNvPr>
          <p:cNvSpPr txBox="1"/>
          <p:nvPr/>
        </p:nvSpPr>
        <p:spPr>
          <a:xfrm>
            <a:off x="545590" y="1097280"/>
            <a:ext cx="6305376" cy="5588068"/>
          </a:xfrm>
          <a:prstGeom prst="rect">
            <a:avLst/>
          </a:prstGeom>
        </p:spPr>
        <p:txBody>
          <a:bodyPr wrap="square">
            <a:spAutoFit/>
          </a:bodyPr>
          <a:lstStyle/>
          <a:p>
            <a:pPr marL="285750" indent="-285750" algn="just">
              <a:lnSpc>
                <a:spcPct val="150000"/>
              </a:lnSpc>
              <a:buClr>
                <a:srgbClr val="F93B92"/>
              </a:buClr>
              <a:buFont typeface="Wingdings" pitchFamily="2" charset="2"/>
              <a:buChar char="v"/>
            </a:pPr>
            <a:r>
              <a:rPr lang="en-US" sz="1600" dirty="0" err="1">
                <a:latin typeface="Times New Roman" panose="02020603050405020304" pitchFamily="18" charset="0"/>
                <a:ea typeface="Calibri" panose="020F0502020204030204" pitchFamily="34" charset="0"/>
                <a:cs typeface="Times New Roman" panose="02020603050405020304" pitchFamily="18" charset="0"/>
              </a:rPr>
              <a:t>Aivancity</a:t>
            </a:r>
            <a:r>
              <a:rPr lang="en-US" sz="1600" dirty="0">
                <a:latin typeface="Times New Roman" panose="02020603050405020304" pitchFamily="18" charset="0"/>
                <a:ea typeface="Calibri" panose="020F0502020204030204" pitchFamily="34" charset="0"/>
                <a:cs typeface="Times New Roman" panose="02020603050405020304" pitchFamily="18" charset="0"/>
              </a:rPr>
              <a:t> is a unique school in France due to its hybrid positioning: Technology / Business / Ethics.</a:t>
            </a:r>
          </a:p>
          <a:p>
            <a:pPr marL="285750" indent="-285750" algn="just">
              <a:lnSpc>
                <a:spcPct val="150000"/>
              </a:lnSpc>
              <a:buClr>
                <a:srgbClr val="F93B92"/>
              </a:buClr>
              <a:buFont typeface="Wingdings" pitchFamily="2" charset="2"/>
              <a:buChar char="v"/>
            </a:pPr>
            <a:r>
              <a:rPr lang="en-US" sz="1600" dirty="0" err="1">
                <a:latin typeface="Times New Roman" panose="02020603050405020304" pitchFamily="18" charset="0"/>
                <a:ea typeface="Calibri" panose="020F0502020204030204" pitchFamily="34" charset="0"/>
                <a:cs typeface="Times New Roman" panose="02020603050405020304" pitchFamily="18" charset="0"/>
              </a:rPr>
              <a:t>Aivancity</a:t>
            </a:r>
            <a:r>
              <a:rPr lang="en-US" sz="1600" dirty="0">
                <a:latin typeface="Times New Roman" panose="02020603050405020304" pitchFamily="18" charset="0"/>
                <a:ea typeface="Calibri" panose="020F0502020204030204" pitchFamily="34" charset="0"/>
                <a:cs typeface="Times New Roman" panose="02020603050405020304" pitchFamily="18" charset="0"/>
              </a:rPr>
              <a:t> is a specialized French higher education Institution (“Grande Ecole”) whose mission is to prepare students and professionals to these new challenges.</a:t>
            </a:r>
          </a:p>
          <a:p>
            <a:pPr marL="285750" indent="-285750" algn="just">
              <a:lnSpc>
                <a:spcPct val="150000"/>
              </a:lnSpc>
              <a:buClr>
                <a:srgbClr val="F93B92"/>
              </a:buClr>
              <a:buFont typeface="Wingdings" pitchFamily="2" charset="2"/>
              <a:buChar char="v"/>
            </a:pPr>
            <a:r>
              <a:rPr lang="en-US" sz="1600" dirty="0">
                <a:latin typeface="Times New Roman" panose="02020603050405020304" pitchFamily="18" charset="0"/>
                <a:ea typeface="Calibri" panose="020F0502020204030204" pitchFamily="34" charset="0"/>
                <a:cs typeface="Times New Roman" panose="02020603050405020304" pitchFamily="18" charset="0"/>
              </a:rPr>
              <a:t>The only AI school with all French State recognitions.</a:t>
            </a:r>
          </a:p>
          <a:p>
            <a:pPr marL="285750" indent="-285750" algn="just">
              <a:lnSpc>
                <a:spcPct val="150000"/>
              </a:lnSpc>
              <a:buClr>
                <a:srgbClr val="F93B92"/>
              </a:buClr>
              <a:buFont typeface="Wingdings" pitchFamily="2" charset="2"/>
              <a:buChar char="v"/>
            </a:pPr>
            <a:r>
              <a:rPr lang="en-US" sz="1600" dirty="0">
                <a:latin typeface="Times New Roman" panose="02020603050405020304" pitchFamily="18" charset="0"/>
                <a:ea typeface="Calibri" panose="020F0502020204030204" pitchFamily="34" charset="0"/>
                <a:cs typeface="Times New Roman" panose="02020603050405020304" pitchFamily="18" charset="0"/>
              </a:rPr>
              <a:t>The recognition from the Ministry of Higher Education, Research and Innovation.</a:t>
            </a:r>
          </a:p>
          <a:p>
            <a:pPr marL="285750" indent="-285750" algn="just">
              <a:lnSpc>
                <a:spcPct val="150000"/>
              </a:lnSpc>
              <a:buClr>
                <a:srgbClr val="F93B92"/>
              </a:buClr>
              <a:buFont typeface="Wingdings" pitchFamily="2" charset="2"/>
              <a:buChar char="v"/>
            </a:pPr>
            <a:r>
              <a:rPr lang="en-US" sz="1600" dirty="0">
                <a:latin typeface="Times New Roman" panose="02020603050405020304" pitchFamily="18" charset="0"/>
                <a:ea typeface="Calibri" panose="020F0502020204030204" pitchFamily="34" charset="0"/>
                <a:cs typeface="Times New Roman" panose="02020603050405020304" pitchFamily="18" charset="0"/>
              </a:rPr>
              <a:t>The visa for its 5-year Grande Ecole Program from the Ministry of Higher Education, Research and Innovation</a:t>
            </a:r>
          </a:p>
          <a:p>
            <a:pPr marL="285750" indent="-285750" algn="just">
              <a:lnSpc>
                <a:spcPct val="150000"/>
              </a:lnSpc>
              <a:buClr>
                <a:srgbClr val="F93B92"/>
              </a:buClr>
              <a:buFont typeface="Wingdings" pitchFamily="2" charset="2"/>
              <a:buChar char="v"/>
            </a:pPr>
            <a:r>
              <a:rPr lang="en-US" sz="1600" dirty="0">
                <a:latin typeface="Times New Roman" panose="02020603050405020304" pitchFamily="18" charset="0"/>
                <a:ea typeface="Calibri" panose="020F0502020204030204" pitchFamily="34" charset="0"/>
                <a:cs typeface="Times New Roman" panose="02020603050405020304" pitchFamily="18" charset="0"/>
              </a:rPr>
              <a:t>2 RNCP recognitions by the Ministry of </a:t>
            </a:r>
            <a:r>
              <a:rPr lang="en-US" sz="1600" dirty="0" err="1">
                <a:latin typeface="Times New Roman" panose="02020603050405020304" pitchFamily="18" charset="0"/>
                <a:ea typeface="Calibri" panose="020F0502020204030204" pitchFamily="34" charset="0"/>
                <a:cs typeface="Times New Roman" panose="02020603050405020304" pitchFamily="18" charset="0"/>
              </a:rPr>
              <a:t>Labour</a:t>
            </a:r>
            <a:r>
              <a:rPr lang="en-US" sz="1600" dirty="0">
                <a:latin typeface="Times New Roman" panose="02020603050405020304" pitchFamily="18" charset="0"/>
                <a:ea typeface="Calibri" panose="020F0502020204030204" pitchFamily="34" charset="0"/>
                <a:cs typeface="Times New Roman" panose="02020603050405020304" pitchFamily="18" charset="0"/>
              </a:rPr>
              <a:t> (Bachelor - RNCP level 6 - Masters -&gt; RNCP level 7).</a:t>
            </a:r>
          </a:p>
          <a:p>
            <a:pPr marL="285750" indent="-285750" algn="just">
              <a:lnSpc>
                <a:spcPct val="150000"/>
              </a:lnSpc>
              <a:buClr>
                <a:srgbClr val="F93B92"/>
              </a:buClr>
              <a:buFont typeface="Wingdings" pitchFamily="2" charset="2"/>
              <a:buChar char="v"/>
            </a:pPr>
            <a:r>
              <a:rPr lang="en-US" sz="1600" dirty="0">
                <a:latin typeface="Times New Roman" panose="02020603050405020304" pitchFamily="18" charset="0"/>
                <a:ea typeface="Calibri" panose="020F0502020204030204" pitchFamily="34" charset="0"/>
                <a:cs typeface="Times New Roman" panose="02020603050405020304" pitchFamily="18" charset="0"/>
              </a:rPr>
              <a:t>The life-guarantee of updating the diploma®, guaranteeing all its graduates the possibility of updating their skills even years after graduating.</a:t>
            </a:r>
          </a:p>
        </p:txBody>
      </p:sp>
      <p:sp>
        <p:nvSpPr>
          <p:cNvPr id="22" name="TextBox 21">
            <a:extLst>
              <a:ext uri="{FF2B5EF4-FFF2-40B4-BE49-F238E27FC236}">
                <a16:creationId xmlns:a16="http://schemas.microsoft.com/office/drawing/2014/main" id="{C9DC02BF-D4F2-05FD-3741-02AB8A914513}"/>
              </a:ext>
            </a:extLst>
          </p:cNvPr>
          <p:cNvSpPr txBox="1"/>
          <p:nvPr/>
        </p:nvSpPr>
        <p:spPr>
          <a:xfrm>
            <a:off x="539564" y="373106"/>
            <a:ext cx="3352393" cy="646331"/>
          </a:xfrm>
          <a:prstGeom prst="rect">
            <a:avLst/>
          </a:prstGeom>
          <a:noFill/>
        </p:spPr>
        <p:txBody>
          <a:bodyPr wrap="none" rtlCol="0">
            <a:spAutoFit/>
          </a:bodyPr>
          <a:lstStyle/>
          <a:p>
            <a:r>
              <a:rPr lang="en-IN" sz="3600" b="1" dirty="0">
                <a:solidFill>
                  <a:srgbClr val="2D3192"/>
                </a:solidFill>
                <a:effectLst/>
                <a:latin typeface="Times New Roman" panose="02020603050405020304" pitchFamily="18" charset="0"/>
                <a:cs typeface="Times New Roman" panose="02020603050405020304" pitchFamily="18" charset="0"/>
              </a:rPr>
              <a:t>Why </a:t>
            </a:r>
            <a:r>
              <a:rPr lang="en-IN" sz="3600" b="1" dirty="0" err="1">
                <a:solidFill>
                  <a:srgbClr val="2D3192"/>
                </a:solidFill>
                <a:effectLst/>
                <a:latin typeface="Times New Roman" panose="02020603050405020304" pitchFamily="18" charset="0"/>
                <a:cs typeface="Times New Roman" panose="02020603050405020304" pitchFamily="18" charset="0"/>
              </a:rPr>
              <a:t>Aivancity</a:t>
            </a:r>
            <a:r>
              <a:rPr lang="en-IN" sz="3600" b="1" dirty="0">
                <a:solidFill>
                  <a:srgbClr val="2D3192"/>
                </a:solidFill>
                <a:effectLst/>
                <a:latin typeface="Times New Roman" panose="02020603050405020304" pitchFamily="18" charset="0"/>
                <a:cs typeface="Times New Roman" panose="02020603050405020304" pitchFamily="18" charset="0"/>
              </a:rPr>
              <a:t>?</a:t>
            </a:r>
          </a:p>
        </p:txBody>
      </p:sp>
      <p:pic>
        <p:nvPicPr>
          <p:cNvPr id="9" name="Picture 4" descr="Aivancity Paris-Cachan">
            <a:extLst>
              <a:ext uri="{FF2B5EF4-FFF2-40B4-BE49-F238E27FC236}">
                <a16:creationId xmlns:a16="http://schemas.microsoft.com/office/drawing/2014/main" id="{3A05F50B-8CC9-CD95-3E03-B283F2F288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136" r="19660"/>
          <a:stretch/>
        </p:blipFill>
        <p:spPr bwMode="auto">
          <a:xfrm>
            <a:off x="7116630" y="1631852"/>
            <a:ext cx="4284200" cy="3984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1025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6E2DE0-6F37-38F3-5181-75EBEF085D72}"/>
              </a:ext>
            </a:extLst>
          </p:cNvPr>
          <p:cNvSpPr txBox="1"/>
          <p:nvPr/>
        </p:nvSpPr>
        <p:spPr>
          <a:xfrm>
            <a:off x="2119655" y="473506"/>
            <a:ext cx="8434874" cy="646331"/>
          </a:xfrm>
          <a:prstGeom prst="rect">
            <a:avLst/>
          </a:prstGeom>
          <a:noFill/>
        </p:spPr>
        <p:txBody>
          <a:bodyPr wrap="square">
            <a:spAutoFit/>
          </a:bodyPr>
          <a:lstStyle/>
          <a:p>
            <a:pPr algn="ctr" rtl="0">
              <a:spcBef>
                <a:spcPts val="0"/>
              </a:spcBef>
              <a:spcAft>
                <a:spcPts val="0"/>
              </a:spcAft>
            </a:pPr>
            <a:r>
              <a:rPr lang="en-US" sz="3600" b="1" i="0" u="none" strike="noStrike" dirty="0">
                <a:solidFill>
                  <a:srgbClr val="2D3192"/>
                </a:solidFill>
                <a:effectLst/>
                <a:latin typeface="Times New Roman" panose="02020603050405020304" pitchFamily="18" charset="0"/>
                <a:cs typeface="Times New Roman" panose="02020603050405020304" pitchFamily="18" charset="0"/>
              </a:rPr>
              <a:t>About </a:t>
            </a:r>
            <a:r>
              <a:rPr lang="en-US" sz="3600" b="1" dirty="0" err="1">
                <a:solidFill>
                  <a:srgbClr val="2D3192"/>
                </a:solidFill>
                <a:latin typeface="Times New Roman" panose="02020603050405020304" pitchFamily="18" charset="0"/>
                <a:cs typeface="Times New Roman" panose="02020603050405020304" pitchFamily="18" charset="0"/>
              </a:rPr>
              <a:t>A</a:t>
            </a:r>
            <a:r>
              <a:rPr lang="en-US" sz="3600" b="1" i="0" u="none" strike="noStrike" dirty="0" err="1">
                <a:solidFill>
                  <a:srgbClr val="2D3192"/>
                </a:solidFill>
                <a:effectLst/>
                <a:latin typeface="Times New Roman" panose="02020603050405020304" pitchFamily="18" charset="0"/>
                <a:cs typeface="Times New Roman" panose="02020603050405020304" pitchFamily="18" charset="0"/>
              </a:rPr>
              <a:t>ivancity</a:t>
            </a:r>
            <a:r>
              <a:rPr lang="en-US" sz="3600" b="1" i="0" u="none" strike="noStrike" dirty="0">
                <a:solidFill>
                  <a:srgbClr val="2D3192"/>
                </a:solidFill>
                <a:effectLst/>
                <a:latin typeface="Times New Roman" panose="02020603050405020304" pitchFamily="18" charset="0"/>
                <a:cs typeface="Times New Roman" panose="02020603050405020304" pitchFamily="18" charset="0"/>
              </a:rPr>
              <a:t>: Life on </a:t>
            </a:r>
            <a:r>
              <a:rPr lang="en-US" sz="3600" b="1" dirty="0">
                <a:solidFill>
                  <a:srgbClr val="2D3192"/>
                </a:solidFill>
                <a:latin typeface="Times New Roman" panose="02020603050405020304" pitchFamily="18" charset="0"/>
                <a:cs typeface="Times New Roman" panose="02020603050405020304" pitchFamily="18" charset="0"/>
              </a:rPr>
              <a:t>C</a:t>
            </a:r>
            <a:r>
              <a:rPr lang="en-US" sz="3600" b="1" i="0" u="none" strike="noStrike" dirty="0">
                <a:solidFill>
                  <a:srgbClr val="2D3192"/>
                </a:solidFill>
                <a:effectLst/>
                <a:latin typeface="Times New Roman" panose="02020603050405020304" pitchFamily="18" charset="0"/>
                <a:cs typeface="Times New Roman" panose="02020603050405020304" pitchFamily="18" charset="0"/>
              </a:rPr>
              <a:t>ampus</a:t>
            </a:r>
            <a:endParaRPr lang="en-US" sz="3600" b="0" dirty="0">
              <a:solidFill>
                <a:srgbClr val="2D3192"/>
              </a:solidFill>
              <a:effectLst/>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E6D51C83-4A72-232F-30AA-EA5314121F26}"/>
              </a:ext>
            </a:extLst>
          </p:cNvPr>
          <p:cNvSpPr txBox="1"/>
          <p:nvPr/>
        </p:nvSpPr>
        <p:spPr>
          <a:xfrm>
            <a:off x="-239486" y="2253343"/>
            <a:ext cx="237566" cy="369332"/>
          </a:xfrm>
          <a:prstGeom prst="rect">
            <a:avLst/>
          </a:prstGeom>
          <a:noFill/>
        </p:spPr>
        <p:txBody>
          <a:bodyPr wrap="none" rtlCol="0">
            <a:spAutoFit/>
          </a:bodyPr>
          <a:lstStyle/>
          <a:p>
            <a:r>
              <a:rPr lang="en-US" dirty="0"/>
              <a:t> </a:t>
            </a:r>
          </a:p>
        </p:txBody>
      </p:sp>
      <p:grpSp>
        <p:nvGrpSpPr>
          <p:cNvPr id="16" name="Group 15">
            <a:extLst>
              <a:ext uri="{FF2B5EF4-FFF2-40B4-BE49-F238E27FC236}">
                <a16:creationId xmlns:a16="http://schemas.microsoft.com/office/drawing/2014/main" id="{79110667-C2D7-723E-270A-414AF162BBB2}"/>
              </a:ext>
            </a:extLst>
          </p:cNvPr>
          <p:cNvGrpSpPr/>
          <p:nvPr/>
        </p:nvGrpSpPr>
        <p:grpSpPr>
          <a:xfrm>
            <a:off x="1239520" y="1204261"/>
            <a:ext cx="9712960" cy="4678250"/>
            <a:chOff x="1351280" y="1225382"/>
            <a:chExt cx="9878384" cy="4757927"/>
          </a:xfrm>
        </p:grpSpPr>
        <p:pic>
          <p:nvPicPr>
            <p:cNvPr id="2067" name="Picture 19">
              <a:extLst>
                <a:ext uri="{FF2B5EF4-FFF2-40B4-BE49-F238E27FC236}">
                  <a16:creationId xmlns:a16="http://schemas.microsoft.com/office/drawing/2014/main" id="{4A4039A3-D82A-3690-7A1A-C2D05688CF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1280" y="1225382"/>
              <a:ext cx="6686635" cy="4757927"/>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74888AD4-316A-65E4-E2CB-3B1B911491C8}"/>
                </a:ext>
              </a:extLst>
            </p:cNvPr>
            <p:cNvGrpSpPr/>
            <p:nvPr/>
          </p:nvGrpSpPr>
          <p:grpSpPr>
            <a:xfrm>
              <a:off x="8131290" y="1242962"/>
              <a:ext cx="3098374" cy="4733423"/>
              <a:chOff x="8131290" y="1242962"/>
              <a:chExt cx="3098374" cy="4733423"/>
            </a:xfrm>
          </p:grpSpPr>
          <p:pic>
            <p:nvPicPr>
              <p:cNvPr id="2063" name="Picture 15">
                <a:extLst>
                  <a:ext uri="{FF2B5EF4-FFF2-40B4-BE49-F238E27FC236}">
                    <a16:creationId xmlns:a16="http://schemas.microsoft.com/office/drawing/2014/main" id="{D543A8C2-C669-ECF6-F92B-114F507861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1290" y="1242962"/>
                <a:ext cx="3098374" cy="23237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gards croisés d’experts sur la puissance du numérique et le cas de l ...">
                <a:extLst>
                  <a:ext uri="{FF2B5EF4-FFF2-40B4-BE49-F238E27FC236}">
                    <a16:creationId xmlns:a16="http://schemas.microsoft.com/office/drawing/2014/main" id="{6939678A-CC9C-4BDC-6D79-5803BD17A4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1290" y="3652604"/>
                <a:ext cx="3098374" cy="2323781"/>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3430448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3AEB40F-5BFF-B535-73CC-93DCA7E40945}"/>
              </a:ext>
            </a:extLst>
          </p:cNvPr>
          <p:cNvGraphicFramePr>
            <a:graphicFrameLocks noGrp="1"/>
          </p:cNvGraphicFramePr>
          <p:nvPr>
            <p:extLst>
              <p:ext uri="{D42A27DB-BD31-4B8C-83A1-F6EECF244321}">
                <p14:modId xmlns:p14="http://schemas.microsoft.com/office/powerpoint/2010/main" val="912800294"/>
              </p:ext>
            </p:extLst>
          </p:nvPr>
        </p:nvGraphicFramePr>
        <p:xfrm>
          <a:off x="527261" y="1214995"/>
          <a:ext cx="11148799" cy="4903320"/>
        </p:xfrm>
        <a:graphic>
          <a:graphicData uri="http://schemas.openxmlformats.org/drawingml/2006/table">
            <a:tbl>
              <a:tblPr/>
              <a:tblGrid>
                <a:gridCol w="2736444">
                  <a:extLst>
                    <a:ext uri="{9D8B030D-6E8A-4147-A177-3AD203B41FA5}">
                      <a16:colId xmlns:a16="http://schemas.microsoft.com/office/drawing/2014/main" val="2334496497"/>
                    </a:ext>
                  </a:extLst>
                </a:gridCol>
                <a:gridCol w="952695">
                  <a:extLst>
                    <a:ext uri="{9D8B030D-6E8A-4147-A177-3AD203B41FA5}">
                      <a16:colId xmlns:a16="http://schemas.microsoft.com/office/drawing/2014/main" val="2495794242"/>
                    </a:ext>
                  </a:extLst>
                </a:gridCol>
                <a:gridCol w="1181787">
                  <a:extLst>
                    <a:ext uri="{9D8B030D-6E8A-4147-A177-3AD203B41FA5}">
                      <a16:colId xmlns:a16="http://schemas.microsoft.com/office/drawing/2014/main" val="2304233816"/>
                    </a:ext>
                  </a:extLst>
                </a:gridCol>
                <a:gridCol w="1073733">
                  <a:extLst>
                    <a:ext uri="{9D8B030D-6E8A-4147-A177-3AD203B41FA5}">
                      <a16:colId xmlns:a16="http://schemas.microsoft.com/office/drawing/2014/main" val="512894713"/>
                    </a:ext>
                  </a:extLst>
                </a:gridCol>
                <a:gridCol w="1280160">
                  <a:extLst>
                    <a:ext uri="{9D8B030D-6E8A-4147-A177-3AD203B41FA5}">
                      <a16:colId xmlns:a16="http://schemas.microsoft.com/office/drawing/2014/main" val="3256072039"/>
                    </a:ext>
                  </a:extLst>
                </a:gridCol>
                <a:gridCol w="1310640">
                  <a:extLst>
                    <a:ext uri="{9D8B030D-6E8A-4147-A177-3AD203B41FA5}">
                      <a16:colId xmlns:a16="http://schemas.microsoft.com/office/drawing/2014/main" val="324402078"/>
                    </a:ext>
                  </a:extLst>
                </a:gridCol>
                <a:gridCol w="1219200">
                  <a:extLst>
                    <a:ext uri="{9D8B030D-6E8A-4147-A177-3AD203B41FA5}">
                      <a16:colId xmlns:a16="http://schemas.microsoft.com/office/drawing/2014/main" val="2391446629"/>
                    </a:ext>
                  </a:extLst>
                </a:gridCol>
                <a:gridCol w="1394140">
                  <a:extLst>
                    <a:ext uri="{9D8B030D-6E8A-4147-A177-3AD203B41FA5}">
                      <a16:colId xmlns:a16="http://schemas.microsoft.com/office/drawing/2014/main" val="1879474242"/>
                    </a:ext>
                  </a:extLst>
                </a:gridCol>
              </a:tblGrid>
              <a:tr h="678835">
                <a:tc>
                  <a:txBody>
                    <a:bodyPr/>
                    <a:lstStyle/>
                    <a:p>
                      <a:pPr algn="ctr" rtl="0" fontAlgn="b">
                        <a:spcBef>
                          <a:spcPts val="0"/>
                        </a:spcBef>
                        <a:spcAft>
                          <a:spcPts val="0"/>
                        </a:spcAft>
                      </a:pPr>
                      <a:r>
                        <a:rPr lang="en-IN" sz="1800" b="1" i="0" u="none" strike="noStrike" dirty="0">
                          <a:solidFill>
                            <a:schemeClr val="bg1"/>
                          </a:solidFill>
                          <a:effectLst/>
                          <a:latin typeface="Times New Roman" panose="02020603050405020304" pitchFamily="18" charset="0"/>
                          <a:cs typeface="Times New Roman" panose="02020603050405020304" pitchFamily="18" charset="0"/>
                        </a:rPr>
                        <a:t>Course Title</a:t>
                      </a:r>
                      <a:endParaRPr lang="en-IN" sz="1800" b="1" dirty="0">
                        <a:solidFill>
                          <a:schemeClr val="bg1"/>
                        </a:solidFill>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D3192"/>
                    </a:solidFill>
                  </a:tcPr>
                </a:tc>
                <a:tc>
                  <a:txBody>
                    <a:bodyPr/>
                    <a:lstStyle/>
                    <a:p>
                      <a:pPr algn="ctr" rtl="0" fontAlgn="b">
                        <a:spcBef>
                          <a:spcPts val="0"/>
                        </a:spcBef>
                        <a:spcAft>
                          <a:spcPts val="0"/>
                        </a:spcAft>
                      </a:pPr>
                      <a:r>
                        <a:rPr lang="en-IN" sz="1800" b="1" i="0" u="none" strike="noStrike" dirty="0">
                          <a:solidFill>
                            <a:schemeClr val="bg1"/>
                          </a:solidFill>
                          <a:effectLst/>
                          <a:latin typeface="Times New Roman" panose="02020603050405020304" pitchFamily="18" charset="0"/>
                          <a:cs typeface="Times New Roman" panose="02020603050405020304" pitchFamily="18" charset="0"/>
                        </a:rPr>
                        <a:t>Duration</a:t>
                      </a:r>
                    </a:p>
                    <a:p>
                      <a:pPr algn="ctr" rtl="0" fontAlgn="b">
                        <a:spcBef>
                          <a:spcPts val="0"/>
                        </a:spcBef>
                        <a:spcAft>
                          <a:spcPts val="0"/>
                        </a:spcAft>
                      </a:pPr>
                      <a:r>
                        <a:rPr lang="en-IN" sz="1800" b="1" i="0" u="none" strike="noStrike" dirty="0">
                          <a:solidFill>
                            <a:schemeClr val="bg1"/>
                          </a:solidFill>
                          <a:effectLst/>
                          <a:latin typeface="Times New Roman" panose="02020603050405020304" pitchFamily="18" charset="0"/>
                          <a:cs typeface="Times New Roman" panose="02020603050405020304" pitchFamily="18" charset="0"/>
                        </a:rPr>
                        <a:t>(years)</a:t>
                      </a:r>
                      <a:endParaRPr lang="en-IN" sz="1800" b="1" dirty="0">
                        <a:solidFill>
                          <a:schemeClr val="bg1"/>
                        </a:solidFill>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D3192"/>
                    </a:solidFill>
                  </a:tcPr>
                </a:tc>
                <a:tc>
                  <a:txBody>
                    <a:bodyPr/>
                    <a:lstStyle/>
                    <a:p>
                      <a:pPr algn="ctr" rtl="0" fontAlgn="b">
                        <a:spcBef>
                          <a:spcPts val="0"/>
                        </a:spcBef>
                        <a:spcAft>
                          <a:spcPts val="0"/>
                        </a:spcAft>
                      </a:pPr>
                      <a:r>
                        <a:rPr lang="en-IN" sz="1800" b="1" i="0" u="none" strike="noStrike" dirty="0">
                          <a:solidFill>
                            <a:schemeClr val="bg1"/>
                          </a:solidFill>
                          <a:effectLst/>
                          <a:latin typeface="Times New Roman" panose="02020603050405020304" pitchFamily="18" charset="0"/>
                          <a:cs typeface="Times New Roman" panose="02020603050405020304" pitchFamily="18" charset="0"/>
                        </a:rPr>
                        <a:t>Yr1 fees</a:t>
                      </a:r>
                      <a:endParaRPr lang="en-IN" sz="1800" b="1" dirty="0">
                        <a:solidFill>
                          <a:schemeClr val="bg1"/>
                        </a:solidFill>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D3192"/>
                    </a:solidFill>
                  </a:tcPr>
                </a:tc>
                <a:tc>
                  <a:txBody>
                    <a:bodyPr/>
                    <a:lstStyle/>
                    <a:p>
                      <a:pPr algn="ctr" rtl="0" fontAlgn="b">
                        <a:spcBef>
                          <a:spcPts val="0"/>
                        </a:spcBef>
                        <a:spcAft>
                          <a:spcPts val="0"/>
                        </a:spcAft>
                      </a:pPr>
                      <a:r>
                        <a:rPr lang="en-IN" sz="1800" b="1" i="0" u="none" strike="noStrike" dirty="0">
                          <a:solidFill>
                            <a:schemeClr val="bg1"/>
                          </a:solidFill>
                          <a:effectLst/>
                          <a:latin typeface="Times New Roman" panose="02020603050405020304" pitchFamily="18" charset="0"/>
                          <a:cs typeface="Times New Roman" panose="02020603050405020304" pitchFamily="18" charset="0"/>
                        </a:rPr>
                        <a:t>Yr2 fees</a:t>
                      </a:r>
                      <a:endParaRPr lang="en-IN" sz="1800" b="1" dirty="0">
                        <a:solidFill>
                          <a:schemeClr val="bg1"/>
                        </a:solidFill>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D3192"/>
                    </a:solidFill>
                  </a:tcPr>
                </a:tc>
                <a:tc>
                  <a:txBody>
                    <a:bodyPr/>
                    <a:lstStyle/>
                    <a:p>
                      <a:pPr algn="ctr" rtl="0" fontAlgn="b">
                        <a:spcBef>
                          <a:spcPts val="0"/>
                        </a:spcBef>
                        <a:spcAft>
                          <a:spcPts val="0"/>
                        </a:spcAft>
                      </a:pPr>
                      <a:r>
                        <a:rPr lang="en-IN" sz="1800" b="1" i="0" u="none" strike="noStrike" dirty="0">
                          <a:solidFill>
                            <a:schemeClr val="bg1"/>
                          </a:solidFill>
                          <a:effectLst/>
                          <a:latin typeface="Times New Roman" panose="02020603050405020304" pitchFamily="18" charset="0"/>
                          <a:cs typeface="Times New Roman" panose="02020603050405020304" pitchFamily="18" charset="0"/>
                        </a:rPr>
                        <a:t>Yr3 fees</a:t>
                      </a:r>
                      <a:endParaRPr lang="en-IN" sz="1800" b="1" dirty="0">
                        <a:solidFill>
                          <a:schemeClr val="bg1"/>
                        </a:solidFill>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D3192"/>
                    </a:solidFill>
                  </a:tcPr>
                </a:tc>
                <a:tc>
                  <a:txBody>
                    <a:bodyPr/>
                    <a:lstStyle/>
                    <a:p>
                      <a:pPr algn="ctr" rtl="0" fontAlgn="b">
                        <a:spcBef>
                          <a:spcPts val="0"/>
                        </a:spcBef>
                        <a:spcAft>
                          <a:spcPts val="0"/>
                        </a:spcAft>
                      </a:pPr>
                      <a:r>
                        <a:rPr lang="en-IN" sz="1800" b="1" i="0" u="none" strike="noStrike" dirty="0">
                          <a:solidFill>
                            <a:schemeClr val="bg1"/>
                          </a:solidFill>
                          <a:effectLst/>
                          <a:latin typeface="Times New Roman" panose="02020603050405020304" pitchFamily="18" charset="0"/>
                          <a:cs typeface="Times New Roman" panose="02020603050405020304" pitchFamily="18" charset="0"/>
                        </a:rPr>
                        <a:t>Yr4 fees</a:t>
                      </a:r>
                      <a:endParaRPr lang="en-IN" sz="1800" b="1" dirty="0">
                        <a:solidFill>
                          <a:schemeClr val="bg1"/>
                        </a:solidFill>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D3192"/>
                    </a:solidFill>
                  </a:tcPr>
                </a:tc>
                <a:tc>
                  <a:txBody>
                    <a:bodyPr/>
                    <a:lstStyle/>
                    <a:p>
                      <a:pPr algn="ctr" rtl="0" fontAlgn="b">
                        <a:spcBef>
                          <a:spcPts val="0"/>
                        </a:spcBef>
                        <a:spcAft>
                          <a:spcPts val="0"/>
                        </a:spcAft>
                      </a:pPr>
                      <a:r>
                        <a:rPr lang="en-IN" sz="1800" b="1" i="0" u="none" strike="noStrike" dirty="0">
                          <a:solidFill>
                            <a:schemeClr val="bg1"/>
                          </a:solidFill>
                          <a:effectLst/>
                          <a:latin typeface="Times New Roman" panose="02020603050405020304" pitchFamily="18" charset="0"/>
                          <a:cs typeface="Times New Roman" panose="02020603050405020304" pitchFamily="18" charset="0"/>
                        </a:rPr>
                        <a:t>Yr5 fees</a:t>
                      </a:r>
                      <a:endParaRPr lang="en-IN" sz="1800" b="1" dirty="0">
                        <a:solidFill>
                          <a:schemeClr val="bg1"/>
                        </a:solidFill>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D3192"/>
                    </a:solidFill>
                  </a:tcPr>
                </a:tc>
                <a:tc>
                  <a:txBody>
                    <a:bodyPr/>
                    <a:lstStyle/>
                    <a:p>
                      <a:pPr algn="ctr" rtl="0" fontAlgn="b">
                        <a:spcBef>
                          <a:spcPts val="0"/>
                        </a:spcBef>
                        <a:spcAft>
                          <a:spcPts val="0"/>
                        </a:spcAft>
                      </a:pPr>
                      <a:r>
                        <a:rPr lang="en-IN" sz="1800" b="1" i="0" u="none" strike="noStrike" dirty="0">
                          <a:solidFill>
                            <a:schemeClr val="bg1"/>
                          </a:solidFill>
                          <a:effectLst/>
                          <a:latin typeface="Times New Roman" panose="02020603050405020304" pitchFamily="18" charset="0"/>
                          <a:cs typeface="Times New Roman" panose="02020603050405020304" pitchFamily="18" charset="0"/>
                        </a:rPr>
                        <a:t>Total Credits(ECTS)</a:t>
                      </a:r>
                      <a:endParaRPr lang="en-IN" sz="1800" b="1" dirty="0">
                        <a:solidFill>
                          <a:schemeClr val="bg1"/>
                        </a:solidFill>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D3192"/>
                    </a:solidFill>
                  </a:tcPr>
                </a:tc>
                <a:extLst>
                  <a:ext uri="{0D108BD9-81ED-4DB2-BD59-A6C34878D82A}">
                    <a16:rowId xmlns:a16="http://schemas.microsoft.com/office/drawing/2014/main" val="31165373"/>
                  </a:ext>
                </a:extLst>
              </a:tr>
              <a:tr h="433774">
                <a:tc>
                  <a:txBody>
                    <a:bodyPr/>
                    <a:lstStyle/>
                    <a:p>
                      <a:pP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Masters in Data Engineering</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€12,500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60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4184302738"/>
                  </a:ext>
                </a:extLst>
              </a:tr>
              <a:tr h="433774">
                <a:tc>
                  <a:txBody>
                    <a:bodyPr/>
                    <a:lstStyle/>
                    <a:p>
                      <a:pP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Masters in Data Management</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2</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€12,500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€12,500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120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33464641"/>
                  </a:ext>
                </a:extLst>
              </a:tr>
              <a:tr h="843179">
                <a:tc>
                  <a:txBody>
                    <a:bodyPr/>
                    <a:lstStyle/>
                    <a:p>
                      <a:pP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Masters in Machine Learning for Business Intelligence</a:t>
                      </a:r>
                      <a:endParaRPr lang="en-US"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€17,000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90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199793559"/>
                  </a:ext>
                </a:extLst>
              </a:tr>
              <a:tr h="638477">
                <a:tc>
                  <a:txBody>
                    <a:bodyPr/>
                    <a:lstStyle/>
                    <a:p>
                      <a:pP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Masters in AI/ML &amp; Smart Data( 2 years Grande Ecole</a:t>
                      </a:r>
                      <a:endParaRPr lang="en-US" sz="1800" b="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2</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€12,500</a:t>
                      </a:r>
                      <a:endParaRPr lang="en-IN" sz="1800" b="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€12,500</a:t>
                      </a:r>
                      <a:endParaRPr lang="en-IN" sz="1800" b="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120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16237340"/>
                  </a:ext>
                </a:extLst>
              </a:tr>
              <a:tr h="638477">
                <a:tc>
                  <a:txBody>
                    <a:bodyPr/>
                    <a:lstStyle/>
                    <a:p>
                      <a:pP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Grande Ecole (Integrated Masters)</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5</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€9,500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€10,900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€12,900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€14,900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€14,900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300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470785492"/>
                  </a:ext>
                </a:extLst>
              </a:tr>
              <a:tr h="638477">
                <a:tc>
                  <a:txBody>
                    <a:bodyPr/>
                    <a:lstStyle/>
                    <a:p>
                      <a:pP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Bachelor in AI/ML (First 3 years from Grande Ecole)</a:t>
                      </a:r>
                      <a:endParaRPr lang="en-US"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3</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€9,500</a:t>
                      </a:r>
                      <a:endParaRPr lang="en-IN" sz="1800" b="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€10,900</a:t>
                      </a:r>
                      <a:endParaRPr lang="en-IN" sz="1800" b="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€12,900</a:t>
                      </a:r>
                      <a:endParaRPr lang="en-IN" sz="1800" b="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180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06570311"/>
                  </a:ext>
                </a:extLst>
              </a:tr>
              <a:tr h="433774">
                <a:tc>
                  <a:txBody>
                    <a:bodyPr/>
                    <a:lstStyle/>
                    <a:p>
                      <a:pP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BSc in IoT and Data Science</a:t>
                      </a:r>
                      <a:endParaRPr lang="en-US"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3</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€7,500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€7,500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€7,500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rtl="0" fontAlgn="b">
                        <a:spcBef>
                          <a:spcPts val="0"/>
                        </a:spcBef>
                        <a:spcAft>
                          <a:spcPts val="0"/>
                        </a:spcAft>
                      </a:pPr>
                      <a:r>
                        <a:rPr lang="en-IN" sz="1800" b="0" i="0" u="none" strike="noStrike" dirty="0">
                          <a:solidFill>
                            <a:srgbClr val="000000"/>
                          </a:solidFill>
                          <a:effectLst/>
                          <a:latin typeface="Times New Roman" panose="02020603050405020304" pitchFamily="18" charset="0"/>
                          <a:cs typeface="Times New Roman" panose="02020603050405020304" pitchFamily="18" charset="0"/>
                        </a:rPr>
                        <a:t>180</a:t>
                      </a:r>
                      <a:endParaRPr lang="en-IN" sz="1800" b="0" dirty="0">
                        <a:effectLst/>
                        <a:latin typeface="Times New Roman" panose="02020603050405020304" pitchFamily="18" charset="0"/>
                        <a:cs typeface="Times New Roman" panose="02020603050405020304" pitchFamily="18" charset="0"/>
                      </a:endParaRPr>
                    </a:p>
                  </a:txBody>
                  <a:tcPr marL="10214" marR="10214" marT="10214" marB="102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322349310"/>
                  </a:ext>
                </a:extLst>
              </a:tr>
            </a:tbl>
          </a:graphicData>
        </a:graphic>
      </p:graphicFrame>
      <p:sp>
        <p:nvSpPr>
          <p:cNvPr id="3" name="Rectangle 1">
            <a:extLst>
              <a:ext uri="{FF2B5EF4-FFF2-40B4-BE49-F238E27FC236}">
                <a16:creationId xmlns:a16="http://schemas.microsoft.com/office/drawing/2014/main" id="{7F0E320D-02CF-01AF-755F-6CE8A6120588}"/>
              </a:ext>
            </a:extLst>
          </p:cNvPr>
          <p:cNvSpPr>
            <a:spLocks noChangeArrowheads="1"/>
          </p:cNvSpPr>
          <p:nvPr/>
        </p:nvSpPr>
        <p:spPr bwMode="auto">
          <a:xfrm>
            <a:off x="3162300" y="18256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9" name="TextBox 8">
            <a:extLst>
              <a:ext uri="{FF2B5EF4-FFF2-40B4-BE49-F238E27FC236}">
                <a16:creationId xmlns:a16="http://schemas.microsoft.com/office/drawing/2014/main" id="{AD17E4C5-C2CF-4853-20A6-71C595EDC6E6}"/>
              </a:ext>
            </a:extLst>
          </p:cNvPr>
          <p:cNvSpPr txBox="1"/>
          <p:nvPr/>
        </p:nvSpPr>
        <p:spPr>
          <a:xfrm>
            <a:off x="527261" y="393564"/>
            <a:ext cx="7676146" cy="646331"/>
          </a:xfrm>
          <a:prstGeom prst="rect">
            <a:avLst/>
          </a:prstGeom>
          <a:noFill/>
        </p:spPr>
        <p:txBody>
          <a:bodyPr wrap="square" lIns="91440" tIns="45720" rIns="91440" bIns="45720" anchor="t">
            <a:spAutoFit/>
          </a:bodyPr>
          <a:lstStyle/>
          <a:p>
            <a:pPr rtl="0">
              <a:spcBef>
                <a:spcPts val="0"/>
              </a:spcBef>
              <a:spcAft>
                <a:spcPts val="0"/>
              </a:spcAft>
            </a:pPr>
            <a:r>
              <a:rPr lang="en-IN" sz="3600" b="1" i="0" u="none" strike="noStrike" dirty="0">
                <a:solidFill>
                  <a:srgbClr val="2D3192"/>
                </a:solidFill>
                <a:effectLst/>
                <a:latin typeface="Times New Roman" panose="02020603050405020304" pitchFamily="18" charset="0"/>
                <a:cs typeface="Times New Roman" panose="02020603050405020304" pitchFamily="18" charset="0"/>
              </a:rPr>
              <a:t>Course Snapshot</a:t>
            </a:r>
            <a:endParaRPr lang="en-IN" sz="3600" b="0" dirty="0">
              <a:solidFill>
                <a:srgbClr val="2D319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91932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SC Clermont Business School - LE DAMIER - Cluster d'Entreprises ...">
            <a:extLst>
              <a:ext uri="{FF2B5EF4-FFF2-40B4-BE49-F238E27FC236}">
                <a16:creationId xmlns:a16="http://schemas.microsoft.com/office/drawing/2014/main" id="{C8FEEACC-8490-69E2-1608-5D6018FCE6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00" y="1767840"/>
            <a:ext cx="7815644" cy="295020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9E7E98E-E6DA-A34F-35C1-348601869A2A}"/>
              </a:ext>
            </a:extLst>
          </p:cNvPr>
          <p:cNvSpPr/>
          <p:nvPr/>
        </p:nvSpPr>
        <p:spPr>
          <a:xfrm>
            <a:off x="3113314" y="772885"/>
            <a:ext cx="6085115" cy="12627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CEE38AC7-6F51-22E8-7261-4879895B57B3}"/>
              </a:ext>
            </a:extLst>
          </p:cNvPr>
          <p:cNvSpPr/>
          <p:nvPr/>
        </p:nvSpPr>
        <p:spPr>
          <a:xfrm>
            <a:off x="3113314" y="4561113"/>
            <a:ext cx="6085115" cy="12627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548314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4F2A7DC7-ECE5-3A94-AA33-8625322B3E87}"/>
              </a:ext>
            </a:extLst>
          </p:cNvPr>
          <p:cNvSpPr txBox="1"/>
          <p:nvPr/>
        </p:nvSpPr>
        <p:spPr>
          <a:xfrm>
            <a:off x="515938" y="1623634"/>
            <a:ext cx="10774682" cy="4613058"/>
          </a:xfrm>
          <a:prstGeom prst="rect">
            <a:avLst/>
          </a:prstGeom>
          <a:noFill/>
        </p:spPr>
        <p:txBody>
          <a:bodyPr wrap="square">
            <a:spAutoFit/>
          </a:bodyPr>
          <a:lstStyle/>
          <a:p>
            <a:pPr marL="285750" indent="-285750" algn="just">
              <a:lnSpc>
                <a:spcPct val="150000"/>
              </a:lnSpc>
              <a:buClr>
                <a:srgbClr val="F93B93"/>
              </a:buClr>
              <a:buFont typeface="Wingdings" pitchFamily="2" charset="2"/>
              <a:buChar char="v"/>
            </a:pPr>
            <a:r>
              <a:rPr lang="en-US" dirty="0">
                <a:solidFill>
                  <a:srgbClr val="000000"/>
                </a:solidFill>
                <a:latin typeface="Times New Roman" panose="02020603050405020304" pitchFamily="18" charset="0"/>
                <a:cs typeface="Times New Roman" panose="02020603050405020304" pitchFamily="18" charset="0"/>
              </a:rPr>
              <a:t>The ESC Clermont Business School is a Leading French ‘Grande Ecole’ of Management committed to its surrounding region and connected to the international market. Together with its network of graduates and partners, the ESC Clermont Business School is devoted to accompanying change in an evolving world.</a:t>
            </a:r>
          </a:p>
          <a:p>
            <a:pPr marL="285750" indent="-285750" algn="just">
              <a:lnSpc>
                <a:spcPct val="150000"/>
              </a:lnSpc>
              <a:buClr>
                <a:srgbClr val="F93B93"/>
              </a:buClr>
              <a:buFont typeface="Wingdings" pitchFamily="2" charset="2"/>
              <a:buChar char="v"/>
            </a:pPr>
            <a:r>
              <a:rPr lang="en-US" dirty="0">
                <a:solidFill>
                  <a:srgbClr val="000000"/>
                </a:solidFill>
                <a:latin typeface="Times New Roman" panose="02020603050405020304" pitchFamily="18" charset="0"/>
                <a:cs typeface="Times New Roman" panose="02020603050405020304" pitchFamily="18" charset="0"/>
              </a:rPr>
              <a:t>Mindfulness- We believe that to be mindful of the world, everyone must cultivate empathy, mutual aid and benevolence, towards themselves and others</a:t>
            </a:r>
          </a:p>
          <a:p>
            <a:pPr marL="285750" indent="-285750" algn="just">
              <a:lnSpc>
                <a:spcPct val="150000"/>
              </a:lnSpc>
              <a:buClr>
                <a:srgbClr val="F93B93"/>
              </a:buClr>
              <a:buFont typeface="Wingdings" pitchFamily="2" charset="2"/>
              <a:buChar char="v"/>
            </a:pPr>
            <a:r>
              <a:rPr lang="en-US" dirty="0">
                <a:solidFill>
                  <a:srgbClr val="000000"/>
                </a:solidFill>
                <a:latin typeface="Times New Roman" panose="02020603050405020304" pitchFamily="18" charset="0"/>
                <a:cs typeface="Times New Roman" panose="02020603050405020304" pitchFamily="18" charset="0"/>
              </a:rPr>
              <a:t>The recognition from the Ministry of Higher Education, Research and Innovation</a:t>
            </a:r>
          </a:p>
          <a:p>
            <a:pPr marL="285750" indent="-285750" algn="just">
              <a:lnSpc>
                <a:spcPct val="150000"/>
              </a:lnSpc>
              <a:buClr>
                <a:srgbClr val="F93B93"/>
              </a:buClr>
              <a:buFont typeface="Wingdings" pitchFamily="2" charset="2"/>
              <a:buChar char="v"/>
            </a:pPr>
            <a:r>
              <a:rPr lang="en-US" dirty="0">
                <a:solidFill>
                  <a:srgbClr val="000000"/>
                </a:solidFill>
                <a:latin typeface="Times New Roman" panose="02020603050405020304" pitchFamily="18" charset="0"/>
                <a:cs typeface="Times New Roman" panose="02020603050405020304" pitchFamily="18" charset="0"/>
              </a:rPr>
              <a:t>The visa for its 5-year Grande Ecole Program from the Ministry of Higher Education, Research and Innovation</a:t>
            </a:r>
          </a:p>
          <a:p>
            <a:pPr marL="285750" indent="-285750" algn="just">
              <a:lnSpc>
                <a:spcPct val="150000"/>
              </a:lnSpc>
              <a:buClr>
                <a:srgbClr val="F93B93"/>
              </a:buClr>
              <a:buFont typeface="Wingdings" pitchFamily="2" charset="2"/>
              <a:buChar char="v"/>
            </a:pPr>
            <a:r>
              <a:rPr lang="en-US" dirty="0">
                <a:solidFill>
                  <a:srgbClr val="000000"/>
                </a:solidFill>
                <a:latin typeface="Times New Roman" panose="02020603050405020304" pitchFamily="18" charset="0"/>
                <a:cs typeface="Times New Roman" panose="02020603050405020304" pitchFamily="18" charset="0"/>
              </a:rPr>
              <a:t>Agility- We believe that to be mindful of the world, everyone must cultivate empathy, mutual aid and benevolence, towards themselves and others</a:t>
            </a:r>
          </a:p>
          <a:p>
            <a:pPr marL="285750" indent="-285750" algn="just">
              <a:lnSpc>
                <a:spcPct val="150000"/>
              </a:lnSpc>
              <a:buClr>
                <a:srgbClr val="F93B93"/>
              </a:buClr>
              <a:buFont typeface="Wingdings" pitchFamily="2" charset="2"/>
              <a:buChar char="v"/>
            </a:pPr>
            <a:r>
              <a:rPr lang="en-US" dirty="0">
                <a:solidFill>
                  <a:srgbClr val="000000"/>
                </a:solidFill>
                <a:latin typeface="Times New Roman" panose="02020603050405020304" pitchFamily="18" charset="0"/>
                <a:cs typeface="Times New Roman" panose="02020603050405020304" pitchFamily="18" charset="0"/>
              </a:rPr>
              <a:t>Commitment-We act with conviction to serve learners and all stakeholders placing involvement, high standards and respect for our commitments at the heart of our priorities </a:t>
            </a:r>
          </a:p>
        </p:txBody>
      </p:sp>
      <p:sp>
        <p:nvSpPr>
          <p:cNvPr id="22" name="TextBox 21">
            <a:extLst>
              <a:ext uri="{FF2B5EF4-FFF2-40B4-BE49-F238E27FC236}">
                <a16:creationId xmlns:a16="http://schemas.microsoft.com/office/drawing/2014/main" id="{C9DC02BF-D4F2-05FD-3741-02AB8A914513}"/>
              </a:ext>
            </a:extLst>
          </p:cNvPr>
          <p:cNvSpPr txBox="1"/>
          <p:nvPr/>
        </p:nvSpPr>
        <p:spPr>
          <a:xfrm>
            <a:off x="515938" y="661741"/>
            <a:ext cx="6797054" cy="584775"/>
          </a:xfrm>
          <a:prstGeom prst="rect">
            <a:avLst/>
          </a:prstGeom>
          <a:noFill/>
        </p:spPr>
        <p:txBody>
          <a:bodyPr wrap="none" rtlCol="0">
            <a:spAutoFit/>
          </a:bodyPr>
          <a:lstStyle/>
          <a:p>
            <a:r>
              <a:rPr lang="en-US" sz="3200" b="1" dirty="0">
                <a:solidFill>
                  <a:srgbClr val="2D3192"/>
                </a:solidFill>
                <a:latin typeface="Times New Roman" panose="02020603050405020304" pitchFamily="18" charset="0"/>
                <a:cs typeface="Times New Roman" panose="02020603050405020304" pitchFamily="18" charset="0"/>
              </a:rPr>
              <a:t>Why ESC Clermont Business School?</a:t>
            </a:r>
            <a:endParaRPr lang="en-IN" sz="3200" b="1" dirty="0">
              <a:solidFill>
                <a:srgbClr val="2D319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08576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031EE96-CC27-9B5F-3388-F0086B215BEB}"/>
              </a:ext>
            </a:extLst>
          </p:cNvPr>
          <p:cNvGrpSpPr/>
          <p:nvPr/>
        </p:nvGrpSpPr>
        <p:grpSpPr>
          <a:xfrm>
            <a:off x="718646" y="1610383"/>
            <a:ext cx="10754708" cy="3895854"/>
            <a:chOff x="776076" y="2104733"/>
            <a:chExt cx="9231524" cy="3344087"/>
          </a:xfrm>
        </p:grpSpPr>
        <p:grpSp>
          <p:nvGrpSpPr>
            <p:cNvPr id="9" name="Group 8">
              <a:extLst>
                <a:ext uri="{FF2B5EF4-FFF2-40B4-BE49-F238E27FC236}">
                  <a16:creationId xmlns:a16="http://schemas.microsoft.com/office/drawing/2014/main" id="{F3277286-0C53-4EE6-A7D5-C7C80063D809}"/>
                </a:ext>
              </a:extLst>
            </p:cNvPr>
            <p:cNvGrpSpPr/>
            <p:nvPr/>
          </p:nvGrpSpPr>
          <p:grpSpPr>
            <a:xfrm>
              <a:off x="7547799" y="2104733"/>
              <a:ext cx="2459801" cy="3344087"/>
              <a:chOff x="7598599" y="2104733"/>
              <a:chExt cx="3217985" cy="4374834"/>
            </a:xfrm>
          </p:grpSpPr>
          <p:pic>
            <p:nvPicPr>
              <p:cNvPr id="2065" name="Picture 17">
                <a:extLst>
                  <a:ext uri="{FF2B5EF4-FFF2-40B4-BE49-F238E27FC236}">
                    <a16:creationId xmlns:a16="http://schemas.microsoft.com/office/drawing/2014/main" id="{7C2B010D-0E81-8290-7DF4-DEDA0B9F23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2711" y="4339253"/>
                <a:ext cx="3213873" cy="2140314"/>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4A4039A3-D82A-3690-7A1A-C2D05688CF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8599" y="2104733"/>
                <a:ext cx="3213874" cy="2140315"/>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Picture 3">
              <a:extLst>
                <a:ext uri="{FF2B5EF4-FFF2-40B4-BE49-F238E27FC236}">
                  <a16:creationId xmlns:a16="http://schemas.microsoft.com/office/drawing/2014/main" id="{321FC2E6-A16D-55D7-DAE2-DD43A7E29C27}"/>
                </a:ext>
              </a:extLst>
            </p:cNvPr>
            <p:cNvPicPr>
              <a:picLocks noChangeAspect="1"/>
            </p:cNvPicPr>
            <p:nvPr/>
          </p:nvPicPr>
          <p:blipFill rotWithShape="1">
            <a:blip r:embed="rId4"/>
            <a:srcRect b="15774"/>
            <a:stretch/>
          </p:blipFill>
          <p:spPr>
            <a:xfrm>
              <a:off x="776076" y="2104733"/>
              <a:ext cx="6692986" cy="3338714"/>
            </a:xfrm>
            <a:prstGeom prst="rect">
              <a:avLst/>
            </a:prstGeom>
          </p:spPr>
        </p:pic>
      </p:grpSp>
      <p:sp>
        <p:nvSpPr>
          <p:cNvPr id="14" name="TextBox 13">
            <a:extLst>
              <a:ext uri="{FF2B5EF4-FFF2-40B4-BE49-F238E27FC236}">
                <a16:creationId xmlns:a16="http://schemas.microsoft.com/office/drawing/2014/main" id="{361C9194-4EC5-0A51-A0E3-C0A07F9D9E52}"/>
              </a:ext>
            </a:extLst>
          </p:cNvPr>
          <p:cNvSpPr txBox="1"/>
          <p:nvPr/>
        </p:nvSpPr>
        <p:spPr>
          <a:xfrm>
            <a:off x="718646" y="600997"/>
            <a:ext cx="596286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srgbClr val="2D3192"/>
                </a:solidFill>
                <a:latin typeface="Times New Roman" panose="02020603050405020304" pitchFamily="18" charset="0"/>
                <a:cs typeface="Times New Roman" panose="02020603050405020304" pitchFamily="18" charset="0"/>
              </a:rPr>
              <a:t>The Campus</a:t>
            </a:r>
            <a:endParaRPr kumimoji="0" lang="en-US" sz="3600" b="1" strike="noStrike" kern="1200" cap="none" spc="0" normalizeH="0" baseline="0" noProof="0" dirty="0">
              <a:ln>
                <a:noFill/>
              </a:ln>
              <a:solidFill>
                <a:srgbClr val="2D3192"/>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09071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1F51DF3-1D5A-A0E1-69F9-15D0D2C7E12E}"/>
              </a:ext>
            </a:extLst>
          </p:cNvPr>
          <p:cNvSpPr/>
          <p:nvPr/>
        </p:nvSpPr>
        <p:spPr>
          <a:xfrm>
            <a:off x="1621971" y="800479"/>
            <a:ext cx="8700441" cy="488186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9" name="Picture 8" descr="A blue and black logo&#10;&#10;Description automatically generated">
            <a:extLst>
              <a:ext uri="{FF2B5EF4-FFF2-40B4-BE49-F238E27FC236}">
                <a16:creationId xmlns:a16="http://schemas.microsoft.com/office/drawing/2014/main" id="{1F57B8CC-DD2D-0637-123F-44A93E3C19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1335" y="1473529"/>
            <a:ext cx="9196415" cy="3556716"/>
          </a:xfrm>
          <a:prstGeom prst="rect">
            <a:avLst/>
          </a:prstGeom>
        </p:spPr>
      </p:pic>
    </p:spTree>
    <p:extLst>
      <p:ext uri="{BB962C8B-B14F-4D97-AF65-F5344CB8AC3E}">
        <p14:creationId xmlns:p14="http://schemas.microsoft.com/office/powerpoint/2010/main" val="3613053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45676D26-E507-2818-806D-BC7108EF075B}"/>
              </a:ext>
            </a:extLst>
          </p:cNvPr>
          <p:cNvGrpSpPr/>
          <p:nvPr/>
        </p:nvGrpSpPr>
        <p:grpSpPr>
          <a:xfrm flipH="1">
            <a:off x="4184376" y="6361610"/>
            <a:ext cx="314660" cy="314660"/>
            <a:chOff x="3510079" y="6226101"/>
            <a:chExt cx="503670" cy="503670"/>
          </a:xfrm>
        </p:grpSpPr>
        <p:sp>
          <p:nvSpPr>
            <p:cNvPr id="36" name="Oval 35">
              <a:extLst>
                <a:ext uri="{FF2B5EF4-FFF2-40B4-BE49-F238E27FC236}">
                  <a16:creationId xmlns:a16="http://schemas.microsoft.com/office/drawing/2014/main" id="{291BFB30-34D3-6237-BA00-FAC1E19DBE02}"/>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37" name="Picture 36" descr="A black and white symbol&#10;&#10;Description automatically generated">
              <a:extLst>
                <a:ext uri="{FF2B5EF4-FFF2-40B4-BE49-F238E27FC236}">
                  <a16:creationId xmlns:a16="http://schemas.microsoft.com/office/drawing/2014/main" id="{681C1DF4-5523-F58A-C408-37CCB35439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sp>
        <p:nvSpPr>
          <p:cNvPr id="4" name="TextBox 3">
            <a:extLst>
              <a:ext uri="{FF2B5EF4-FFF2-40B4-BE49-F238E27FC236}">
                <a16:creationId xmlns:a16="http://schemas.microsoft.com/office/drawing/2014/main" id="{40EC6300-B341-5982-5A46-604A873525CD}"/>
              </a:ext>
            </a:extLst>
          </p:cNvPr>
          <p:cNvSpPr txBox="1"/>
          <p:nvPr/>
        </p:nvSpPr>
        <p:spPr>
          <a:xfrm>
            <a:off x="529676" y="375914"/>
            <a:ext cx="596286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srgbClr val="2D3192"/>
                </a:solidFill>
                <a:latin typeface="Times New Roman" panose="02020603050405020304" pitchFamily="18" charset="0"/>
                <a:cs typeface="Times New Roman" panose="02020603050405020304" pitchFamily="18" charset="0"/>
              </a:rPr>
              <a:t>The Campus</a:t>
            </a:r>
            <a:endParaRPr kumimoji="0" lang="en-US" sz="3600" b="1" strike="noStrike" kern="1200" cap="none" spc="0" normalizeH="0" baseline="0" noProof="0" dirty="0">
              <a:ln>
                <a:noFill/>
              </a:ln>
              <a:solidFill>
                <a:srgbClr val="2D3192"/>
              </a:solidFill>
              <a:effectLst/>
              <a:uLnTx/>
              <a:uFillTx/>
              <a:latin typeface="Times New Roman" panose="02020603050405020304" pitchFamily="18" charset="0"/>
              <a:cs typeface="Times New Roman" panose="02020603050405020304" pitchFamily="18" charset="0"/>
            </a:endParaRPr>
          </a:p>
        </p:txBody>
      </p:sp>
      <p:grpSp>
        <p:nvGrpSpPr>
          <p:cNvPr id="6" name="Group 5">
            <a:extLst>
              <a:ext uri="{FF2B5EF4-FFF2-40B4-BE49-F238E27FC236}">
                <a16:creationId xmlns:a16="http://schemas.microsoft.com/office/drawing/2014/main" id="{C8F5EA66-45D5-3C54-0771-E38D99D19A03}"/>
              </a:ext>
            </a:extLst>
          </p:cNvPr>
          <p:cNvGrpSpPr/>
          <p:nvPr/>
        </p:nvGrpSpPr>
        <p:grpSpPr>
          <a:xfrm>
            <a:off x="1422987" y="1229360"/>
            <a:ext cx="9346026" cy="4572000"/>
            <a:chOff x="854796" y="1229360"/>
            <a:chExt cx="9346026" cy="4572000"/>
          </a:xfrm>
        </p:grpSpPr>
        <p:pic>
          <p:nvPicPr>
            <p:cNvPr id="2052" name="Picture 4" descr="ESDES Lyon BUSINESS SCHOOL - MEC">
              <a:extLst>
                <a:ext uri="{FF2B5EF4-FFF2-40B4-BE49-F238E27FC236}">
                  <a16:creationId xmlns:a16="http://schemas.microsoft.com/office/drawing/2014/main" id="{6A0DC053-E97F-504E-355E-585B8A063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96" y="1229360"/>
              <a:ext cx="6096000" cy="45720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F24A90F0-013D-D41D-F1C3-AF5A6834661E}"/>
                </a:ext>
              </a:extLst>
            </p:cNvPr>
            <p:cNvGrpSpPr/>
            <p:nvPr/>
          </p:nvGrpSpPr>
          <p:grpSpPr>
            <a:xfrm>
              <a:off x="7030695" y="1229360"/>
              <a:ext cx="3170127" cy="4572000"/>
              <a:chOff x="7061175" y="1229360"/>
              <a:chExt cx="3335046" cy="4809848"/>
            </a:xfrm>
          </p:grpSpPr>
          <p:pic>
            <p:nvPicPr>
              <p:cNvPr id="2050" name="Picture 2" descr="ESDES International seminar, first edition - ESDES Business School">
                <a:extLst>
                  <a:ext uri="{FF2B5EF4-FFF2-40B4-BE49-F238E27FC236}">
                    <a16:creationId xmlns:a16="http://schemas.microsoft.com/office/drawing/2014/main" id="{D73AC96E-0AED-160D-49AF-6E96D2CF94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1176" y="1229360"/>
                <a:ext cx="3335045" cy="250128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ESDES Business School - Fiche école | Sherpas">
                <a:extLst>
                  <a:ext uri="{FF2B5EF4-FFF2-40B4-BE49-F238E27FC236}">
                    <a16:creationId xmlns:a16="http://schemas.microsoft.com/office/drawing/2014/main" id="{C3E03FA7-8046-19CF-F4FE-FED9DBD977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1175" y="3815844"/>
                <a:ext cx="3335045" cy="2223364"/>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9082137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5FB4DA5E-DD96-AB17-0B95-0DD2DF135AB8}"/>
              </a:ext>
            </a:extLst>
          </p:cNvPr>
          <p:cNvSpPr txBox="1"/>
          <p:nvPr/>
        </p:nvSpPr>
        <p:spPr>
          <a:xfrm>
            <a:off x="515938" y="388815"/>
            <a:ext cx="10821684" cy="235641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600" b="1" dirty="0">
                <a:solidFill>
                  <a:srgbClr val="2D3192"/>
                </a:solidFill>
                <a:latin typeface="Times New Roman" panose="02020603050405020304" pitchFamily="18" charset="0"/>
                <a:cs typeface="Times New Roman" panose="02020603050405020304" pitchFamily="18" charset="0"/>
              </a:rPr>
              <a:t>Why</a:t>
            </a:r>
            <a:r>
              <a:rPr kumimoji="0" lang="en-US" sz="3600" b="1" strike="noStrike" kern="1200" cap="none" spc="0" normalizeH="0" baseline="0" noProof="0" dirty="0">
                <a:ln>
                  <a:noFill/>
                </a:ln>
                <a:solidFill>
                  <a:srgbClr val="2D3192"/>
                </a:solidFill>
                <a:effectLst/>
                <a:uLnTx/>
                <a:uFillTx/>
                <a:latin typeface="Times New Roman" panose="02020603050405020304" pitchFamily="18" charset="0"/>
                <a:cs typeface="Times New Roman" panose="02020603050405020304" pitchFamily="18" charset="0"/>
              </a:rPr>
              <a:t> </a:t>
            </a:r>
            <a:r>
              <a:rPr lang="en-US" sz="3600" b="1" dirty="0">
                <a:solidFill>
                  <a:srgbClr val="2D3192"/>
                </a:solidFill>
                <a:latin typeface="Times New Roman" panose="02020603050405020304" pitchFamily="18" charset="0"/>
                <a:cs typeface="Times New Roman" panose="02020603050405020304" pitchFamily="18" charset="0"/>
              </a:rPr>
              <a:t>ESDES Business School?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285750" marR="0" lvl="0" indent="-285750" algn="just" defTabSz="914400" rtl="0" eaLnBrk="1" fontAlgn="auto" latinLnBrk="0" hangingPunct="1">
              <a:lnSpc>
                <a:spcPct val="150000"/>
              </a:lnSpc>
              <a:spcBef>
                <a:spcPts val="0"/>
              </a:spcBef>
              <a:spcAft>
                <a:spcPts val="0"/>
              </a:spcAft>
              <a:buClr>
                <a:srgbClr val="F83991"/>
              </a:buClr>
              <a:buSzTx/>
              <a:buFont typeface="Wingdings" pitchFamily="2" charset="2"/>
              <a:buChar char="v"/>
              <a:tabLst/>
              <a:defRPr/>
            </a:pP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ESDES is a Business school in a multidisciplinary University</a:t>
            </a:r>
          </a:p>
          <a:p>
            <a:pPr marL="285750" marR="0" lvl="0" indent="-285750" algn="just" defTabSz="914400" rtl="0" eaLnBrk="1" fontAlgn="auto" latinLnBrk="0" hangingPunct="1">
              <a:lnSpc>
                <a:spcPct val="150000"/>
              </a:lnSpc>
              <a:spcBef>
                <a:spcPts val="0"/>
              </a:spcBef>
              <a:spcAft>
                <a:spcPts val="0"/>
              </a:spcAft>
              <a:buClr>
                <a:srgbClr val="F83991"/>
              </a:buClr>
              <a:buSzTx/>
              <a:buFont typeface="Wingdings" pitchFamily="2" charset="2"/>
              <a:buChar char="v"/>
              <a:tabLst/>
              <a:defRPr/>
            </a:pP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ESDES currently has around 100 partner universities across the globe.</a:t>
            </a:r>
          </a:p>
          <a:p>
            <a:pPr marL="285750" marR="0" lvl="0" indent="-285750" algn="just" defTabSz="914400" rtl="0" eaLnBrk="1" fontAlgn="auto" latinLnBrk="0" hangingPunct="1">
              <a:lnSpc>
                <a:spcPct val="150000"/>
              </a:lnSpc>
              <a:spcBef>
                <a:spcPts val="0"/>
              </a:spcBef>
              <a:spcAft>
                <a:spcPts val="0"/>
              </a:spcAft>
              <a:buClr>
                <a:srgbClr val="F83991"/>
              </a:buClr>
              <a:buSzTx/>
              <a:buFont typeface="Wingdings" pitchFamily="2" charset="2"/>
              <a:buChar char="v"/>
              <a:tabLst/>
              <a:defRPr/>
            </a:pP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35 different nationalities are represented on Campus.</a:t>
            </a:r>
          </a:p>
          <a:p>
            <a:pPr marL="285750" marR="0" lvl="0" indent="-285750" algn="just" defTabSz="914400" rtl="0" eaLnBrk="1" fontAlgn="auto" latinLnBrk="0" hangingPunct="1">
              <a:lnSpc>
                <a:spcPct val="150000"/>
              </a:lnSpc>
              <a:spcBef>
                <a:spcPts val="0"/>
              </a:spcBef>
              <a:spcAft>
                <a:spcPts val="0"/>
              </a:spcAft>
              <a:buClr>
                <a:srgbClr val="F83991"/>
              </a:buClr>
              <a:buSzTx/>
              <a:buFont typeface="Wingdings" pitchFamily="2" charset="2"/>
              <a:buChar char="v"/>
              <a:tabLst/>
              <a:defRPr/>
            </a:pP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ESDES has 1400 students, including 300  international students</a:t>
            </a:r>
          </a:p>
        </p:txBody>
      </p:sp>
      <p:sp>
        <p:nvSpPr>
          <p:cNvPr id="5" name="TextBox 4">
            <a:extLst>
              <a:ext uri="{FF2B5EF4-FFF2-40B4-BE49-F238E27FC236}">
                <a16:creationId xmlns:a16="http://schemas.microsoft.com/office/drawing/2014/main" id="{2A169D85-74B8-E3B2-4898-4FC91E4B47BC}"/>
              </a:ext>
            </a:extLst>
          </p:cNvPr>
          <p:cNvSpPr txBox="1"/>
          <p:nvPr/>
        </p:nvSpPr>
        <p:spPr>
          <a:xfrm>
            <a:off x="515938" y="2925884"/>
            <a:ext cx="10821684" cy="3187411"/>
          </a:xfrm>
          <a:prstGeom prst="rect">
            <a:avLst/>
          </a:prstGeom>
          <a:noFill/>
        </p:spPr>
        <p:txBody>
          <a:bodyPr wrap="square">
            <a:spAutoFit/>
          </a:bodyPr>
          <a:lstStyle/>
          <a:p>
            <a:pPr lvl="0" algn="just">
              <a:lnSpc>
                <a:spcPct val="150000"/>
              </a:lnSpc>
              <a:defRPr/>
            </a:pPr>
            <a:r>
              <a:rPr lang="en-US" sz="2400" b="1" dirty="0">
                <a:solidFill>
                  <a:srgbClr val="FF3388"/>
                </a:solidFill>
                <a:latin typeface="Times New Roman" panose="02020603050405020304" pitchFamily="18" charset="0"/>
                <a:cs typeface="Times New Roman" panose="02020603050405020304" pitchFamily="18" charset="0"/>
              </a:rPr>
              <a:t>About </a:t>
            </a:r>
            <a:r>
              <a:rPr lang="en-US" sz="2400" b="1" dirty="0" err="1">
                <a:solidFill>
                  <a:srgbClr val="FF3388"/>
                </a:solidFill>
                <a:latin typeface="Times New Roman" panose="02020603050405020304" pitchFamily="18" charset="0"/>
                <a:cs typeface="Times New Roman" panose="02020603050405020304" pitchFamily="18" charset="0"/>
              </a:rPr>
              <a:t>UcLy</a:t>
            </a:r>
            <a:r>
              <a:rPr lang="en-US" sz="2400" b="1" dirty="0">
                <a:solidFill>
                  <a:srgbClr val="FF3388"/>
                </a:solidFill>
                <a:latin typeface="Times New Roman" panose="02020603050405020304" pitchFamily="18" charset="0"/>
                <a:cs typeface="Times New Roman" panose="02020603050405020304" pitchFamily="18" charset="0"/>
              </a:rPr>
              <a:t> (Catholica University of Lyon)</a:t>
            </a:r>
          </a:p>
          <a:p>
            <a:pPr lvl="0" algn="just">
              <a:lnSpc>
                <a:spcPct val="150000"/>
              </a:lnSpc>
              <a:defRPr/>
            </a:pPr>
            <a:endParaRPr lang="en-US" sz="1600" b="1" dirty="0">
              <a:solidFill>
                <a:srgbClr val="FF3388"/>
              </a:solidFill>
              <a:latin typeface="Times New Roman" panose="02020603050405020304" pitchFamily="18" charset="0"/>
              <a:cs typeface="Times New Roman" panose="02020603050405020304" pitchFamily="18" charset="0"/>
            </a:endParaRPr>
          </a:p>
          <a:p>
            <a:pPr marL="285750" lvl="0" indent="-285750" algn="just">
              <a:lnSpc>
                <a:spcPct val="150000"/>
              </a:lnSpc>
              <a:buClr>
                <a:srgbClr val="F72E8A"/>
              </a:buClr>
              <a:buFont typeface="Wingdings" pitchFamily="2" charset="2"/>
              <a:buChar char="v"/>
              <a:defRPr/>
            </a:pPr>
            <a:r>
              <a:rPr lang="en-US" sz="1600" dirty="0">
                <a:latin typeface="Times New Roman" panose="02020603050405020304" pitchFamily="18" charset="0"/>
                <a:cs typeface="Times New Roman" panose="02020603050405020304" pitchFamily="18" charset="0"/>
              </a:rPr>
              <a:t>The Catholic University of Lyon was founded in 1875 and has 147 years of academic history. </a:t>
            </a:r>
          </a:p>
          <a:p>
            <a:pPr marL="285750" lvl="0" indent="-285750" algn="just">
              <a:lnSpc>
                <a:spcPct val="150000"/>
              </a:lnSpc>
              <a:buClr>
                <a:srgbClr val="F72E8A"/>
              </a:buClr>
              <a:buFont typeface="Wingdings" pitchFamily="2" charset="2"/>
              <a:buChar char="v"/>
              <a:defRPr/>
            </a:pPr>
            <a:r>
              <a:rPr lang="en-US" sz="1600" dirty="0">
                <a:latin typeface="Times New Roman" panose="02020603050405020304" pitchFamily="18" charset="0"/>
                <a:cs typeface="Times New Roman" panose="02020603050405020304" pitchFamily="18" charset="0"/>
              </a:rPr>
              <a:t>It combines academic knowledge, respect for human-centered values and openness to the rest of society. </a:t>
            </a:r>
          </a:p>
          <a:p>
            <a:pPr marL="285750" lvl="0" indent="-285750" algn="just">
              <a:lnSpc>
                <a:spcPct val="150000"/>
              </a:lnSpc>
              <a:buClr>
                <a:srgbClr val="F72E8A"/>
              </a:buClr>
              <a:buFont typeface="Wingdings" pitchFamily="2" charset="2"/>
              <a:buChar char="v"/>
              <a:defRPr/>
            </a:pPr>
            <a:r>
              <a:rPr lang="en-US" sz="1600" dirty="0">
                <a:latin typeface="Times New Roman" panose="02020603050405020304" pitchFamily="18" charset="0"/>
                <a:cs typeface="Times New Roman" panose="02020603050405020304" pitchFamily="18" charset="0"/>
              </a:rPr>
              <a:t>Has 3 modern campuses 2 in the heart of Lyon and 1 in Annecy.</a:t>
            </a:r>
            <a:endParaRPr lang="en-US" sz="1600" dirty="0">
              <a:solidFill>
                <a:prstClr val="black"/>
              </a:solidFill>
              <a:latin typeface="Times New Roman" panose="02020603050405020304" pitchFamily="18" charset="0"/>
              <a:cs typeface="Times New Roman" panose="02020603050405020304" pitchFamily="18" charset="0"/>
            </a:endParaRPr>
          </a:p>
          <a:p>
            <a:pPr marL="285750" lvl="0" indent="-285750" algn="just">
              <a:lnSpc>
                <a:spcPct val="150000"/>
              </a:lnSpc>
              <a:buClr>
                <a:srgbClr val="F72E8A"/>
              </a:buClr>
              <a:buFont typeface="Wingdings" pitchFamily="2" charset="2"/>
              <a:buChar char="v"/>
              <a:defRPr/>
            </a:pPr>
            <a:r>
              <a:rPr lang="en-US" sz="1600" dirty="0">
                <a:latin typeface="Times New Roman" panose="02020603050405020304" pitchFamily="18" charset="0"/>
                <a:cs typeface="Times New Roman" panose="02020603050405020304" pitchFamily="18" charset="0"/>
              </a:rPr>
              <a:t>11,400 students and auditors, including 1,800 international students </a:t>
            </a:r>
          </a:p>
          <a:p>
            <a:pPr marL="285750" lvl="0" indent="-285750" algn="just">
              <a:lnSpc>
                <a:spcPct val="150000"/>
              </a:lnSpc>
              <a:buClr>
                <a:srgbClr val="F72E8A"/>
              </a:buClr>
              <a:buFont typeface="Wingdings" pitchFamily="2" charset="2"/>
              <a:buChar char="v"/>
              <a:defRPr/>
            </a:pPr>
            <a:r>
              <a:rPr lang="en-US" sz="1600" dirty="0">
                <a:latin typeface="Times New Roman" panose="02020603050405020304" pitchFamily="18" charset="0"/>
                <a:cs typeface="Times New Roman" panose="02020603050405020304" pitchFamily="18" charset="0"/>
              </a:rPr>
              <a:t>200 permanent lecturers </a:t>
            </a:r>
          </a:p>
          <a:p>
            <a:pPr marL="285750" lvl="0" indent="-285750" algn="just">
              <a:lnSpc>
                <a:spcPct val="150000"/>
              </a:lnSpc>
              <a:buClr>
                <a:srgbClr val="F72E8A"/>
              </a:buClr>
              <a:buFont typeface="Wingdings" pitchFamily="2" charset="2"/>
              <a:buChar char="v"/>
              <a:defRPr/>
            </a:pPr>
            <a:r>
              <a:rPr lang="en-US" sz="1600" dirty="0">
                <a:latin typeface="Times New Roman" panose="02020603050405020304" pitchFamily="18" charset="0"/>
                <a:cs typeface="Times New Roman" panose="02020603050405020304" pitchFamily="18" charset="0"/>
              </a:rPr>
              <a:t>750 administrative and technical staff</a:t>
            </a:r>
            <a:endParaRPr lang="en-US" sz="16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157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EC6300-B341-5982-5A46-604A873525CD}"/>
              </a:ext>
            </a:extLst>
          </p:cNvPr>
          <p:cNvSpPr txBox="1"/>
          <p:nvPr/>
        </p:nvSpPr>
        <p:spPr>
          <a:xfrm>
            <a:off x="515938" y="1025180"/>
            <a:ext cx="5493475" cy="544405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dirty="0">
                <a:solidFill>
                  <a:srgbClr val="FF3388"/>
                </a:solidFill>
                <a:latin typeface="Times New Roman" panose="02020603050405020304" pitchFamily="18" charset="0"/>
                <a:cs typeface="Times New Roman" panose="02020603050405020304" pitchFamily="18" charset="0"/>
              </a:rPr>
              <a:t>Masters Programs:</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b="1" u="sng" dirty="0">
              <a:solidFill>
                <a:srgbClr val="FF3388"/>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b="1" dirty="0">
                <a:solidFill>
                  <a:prstClr val="black"/>
                </a:solidFill>
                <a:latin typeface="Times New Roman" panose="02020603050405020304" pitchFamily="18" charset="0"/>
                <a:cs typeface="Times New Roman" panose="02020603050405020304" pitchFamily="18" charset="0"/>
              </a:rPr>
              <a:t>Master in Management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b="1"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285750" marR="0" lvl="0" indent="-285750" algn="just" defTabSz="914400" rtl="0" eaLnBrk="1" fontAlgn="auto" latinLnBrk="0" hangingPunct="1">
              <a:lnSpc>
                <a:spcPct val="150000"/>
              </a:lnSpc>
              <a:spcBef>
                <a:spcPts val="0"/>
              </a:spcBef>
              <a:spcAft>
                <a:spcPts val="0"/>
              </a:spcAft>
              <a:buClr>
                <a:srgbClr val="F8398F"/>
              </a:buClr>
              <a:buSzTx/>
              <a:buFont typeface="Wingdings" pitchFamily="2" charset="2"/>
              <a:buChar char="v"/>
              <a:tabLst/>
              <a:defRPr/>
            </a:pPr>
            <a:r>
              <a:rPr lang="en-US" dirty="0">
                <a:latin typeface="Times New Roman" panose="02020603050405020304" pitchFamily="18" charset="0"/>
                <a:cs typeface="Times New Roman" panose="02020603050405020304" pitchFamily="18" charset="0"/>
              </a:rPr>
              <a:t>2 years program fully taught in English </a:t>
            </a:r>
          </a:p>
          <a:p>
            <a:pPr marL="285750" marR="0" lvl="0" indent="-285750" algn="just" defTabSz="914400" rtl="0" eaLnBrk="1" fontAlgn="auto" latinLnBrk="0" hangingPunct="1">
              <a:lnSpc>
                <a:spcPct val="150000"/>
              </a:lnSpc>
              <a:spcBef>
                <a:spcPts val="0"/>
              </a:spcBef>
              <a:spcAft>
                <a:spcPts val="0"/>
              </a:spcAft>
              <a:buClr>
                <a:srgbClr val="F8398F"/>
              </a:buClr>
              <a:buSzTx/>
              <a:buFont typeface="Wingdings" pitchFamily="2" charset="2"/>
              <a:buChar char="v"/>
              <a:tabLst/>
              <a:defRPr/>
            </a:pPr>
            <a:r>
              <a:rPr lang="en-US" dirty="0">
                <a:latin typeface="Times New Roman" panose="02020603050405020304" pitchFamily="18" charset="0"/>
                <a:cs typeface="Times New Roman" panose="02020603050405020304" pitchFamily="18" charset="0"/>
              </a:rPr>
              <a:t>It prepares students to become an international business leaders. 1 semester/1 year abroad.</a:t>
            </a:r>
          </a:p>
          <a:p>
            <a:pPr marL="285750" marR="0" lvl="0" indent="-285750" algn="just" defTabSz="914400" rtl="0" eaLnBrk="1" fontAlgn="auto" latinLnBrk="0" hangingPunct="1">
              <a:lnSpc>
                <a:spcPct val="150000"/>
              </a:lnSpc>
              <a:spcBef>
                <a:spcPts val="0"/>
              </a:spcBef>
              <a:spcAft>
                <a:spcPts val="0"/>
              </a:spcAft>
              <a:buClr>
                <a:srgbClr val="F8398F"/>
              </a:buClr>
              <a:buSzTx/>
              <a:buFont typeface="Wingdings" pitchFamily="2" charset="2"/>
              <a:buChar char="v"/>
              <a:tabLst/>
              <a:defRPr/>
            </a:pPr>
            <a:r>
              <a:rPr lang="en-US" dirty="0">
                <a:latin typeface="Times New Roman" panose="02020603050405020304" pitchFamily="18" charset="0"/>
                <a:cs typeface="Times New Roman" panose="02020603050405020304" pitchFamily="18" charset="0"/>
              </a:rPr>
              <a:t>8-12-months of internship. (Paid Internship)</a:t>
            </a:r>
          </a:p>
          <a:p>
            <a:pPr marL="285750" marR="0" lvl="0" indent="-285750" algn="just" defTabSz="914400" rtl="0" eaLnBrk="1" fontAlgn="auto" latinLnBrk="0" hangingPunct="1">
              <a:lnSpc>
                <a:spcPct val="150000"/>
              </a:lnSpc>
              <a:spcBef>
                <a:spcPts val="0"/>
              </a:spcBef>
              <a:spcAft>
                <a:spcPts val="0"/>
              </a:spcAft>
              <a:buClr>
                <a:srgbClr val="F8398F"/>
              </a:buClr>
              <a:buSzTx/>
              <a:buFont typeface="Wingdings" pitchFamily="2" charset="2"/>
              <a:buChar char="v"/>
              <a:tabLst/>
              <a:defRPr/>
            </a:pPr>
            <a:r>
              <a:rPr lang="en-US" dirty="0">
                <a:latin typeface="Times New Roman" panose="02020603050405020304" pitchFamily="18" charset="0"/>
                <a:cs typeface="Times New Roman" panose="02020603050405020304" pitchFamily="18" charset="0"/>
              </a:rPr>
              <a:t>It also has a double degree program from a partner University.</a:t>
            </a:r>
          </a:p>
          <a:p>
            <a:pPr marL="285750" marR="0" lvl="0" indent="-285750" algn="just" defTabSz="914400" rtl="0" eaLnBrk="1" fontAlgn="auto" latinLnBrk="0" hangingPunct="1">
              <a:lnSpc>
                <a:spcPct val="150000"/>
              </a:lnSpc>
              <a:spcBef>
                <a:spcPts val="0"/>
              </a:spcBef>
              <a:spcAft>
                <a:spcPts val="0"/>
              </a:spcAft>
              <a:buClr>
                <a:srgbClr val="F8398F"/>
              </a:buClr>
              <a:buSzTx/>
              <a:buFont typeface="Wingdings" pitchFamily="2" charset="2"/>
              <a:buChar char="v"/>
              <a:tabLst/>
              <a:defRPr/>
            </a:pPr>
            <a:endParaRPr lang="en-US" dirty="0">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US" b="1" dirty="0">
                <a:solidFill>
                  <a:srgbClr val="000000"/>
                </a:solidFill>
                <a:latin typeface="Times New Roman" panose="02020603050405020304" pitchFamily="18" charset="0"/>
                <a:cs typeface="Times New Roman" panose="02020603050405020304" pitchFamily="18" charset="0"/>
              </a:rPr>
              <a:t>Duration -</a:t>
            </a:r>
            <a:r>
              <a:rPr lang="en-US" b="1" u="sng" dirty="0">
                <a:solidFill>
                  <a:srgbClr val="000000"/>
                </a:solidFill>
                <a:latin typeface="Times New Roman" panose="02020603050405020304" pitchFamily="18" charset="0"/>
                <a:cs typeface="Times New Roman" panose="02020603050405020304" pitchFamily="18" charset="0"/>
              </a:rPr>
              <a:t> </a:t>
            </a:r>
            <a:r>
              <a:rPr lang="en-US" b="1" dirty="0">
                <a:solidFill>
                  <a:srgbClr val="000000"/>
                </a:solidFill>
                <a:latin typeface="Times New Roman" panose="02020603050405020304" pitchFamily="18" charset="0"/>
                <a:cs typeface="Times New Roman" panose="02020603050405020304" pitchFamily="18" charset="0"/>
              </a:rPr>
              <a:t>2 years</a:t>
            </a:r>
          </a:p>
          <a:p>
            <a:pPr marL="0" marR="0" lvl="0" indent="0" algn="just" defTabSz="914400" rtl="0" eaLnBrk="1" fontAlgn="auto" latinLnBrk="0" hangingPunct="1">
              <a:lnSpc>
                <a:spcPct val="150000"/>
              </a:lnSpc>
              <a:spcBef>
                <a:spcPts val="0"/>
              </a:spcBef>
              <a:spcAft>
                <a:spcPts val="0"/>
              </a:spcAft>
              <a:buClrTx/>
              <a:buSzTx/>
              <a:buFontTx/>
              <a:buNone/>
              <a:tabLst/>
              <a:defRPr/>
            </a:pPr>
            <a:r>
              <a:rPr lang="en-US" b="1" dirty="0">
                <a:latin typeface="Times New Roman" panose="02020603050405020304" pitchFamily="18" charset="0"/>
                <a:cs typeface="Times New Roman" panose="02020603050405020304" pitchFamily="18" charset="0"/>
              </a:rPr>
              <a:t>Intakes</a:t>
            </a:r>
            <a:r>
              <a:rPr lang="en-US" b="1" u="sng"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September - December</a:t>
            </a:r>
            <a:endParaRPr lang="en-US" b="1" u="sng" dirty="0">
              <a:solidFill>
                <a:srgbClr val="000000"/>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16460519-5618-CFF5-8ACC-584596C59211}"/>
              </a:ext>
            </a:extLst>
          </p:cNvPr>
          <p:cNvSpPr txBox="1"/>
          <p:nvPr/>
        </p:nvSpPr>
        <p:spPr>
          <a:xfrm>
            <a:off x="6525351" y="1212757"/>
            <a:ext cx="5150711" cy="4613058"/>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b="1" dirty="0">
                <a:solidFill>
                  <a:srgbClr val="FF3388"/>
                </a:solidFill>
                <a:latin typeface="Times New Roman" panose="02020603050405020304" pitchFamily="18" charset="0"/>
                <a:cs typeface="Times New Roman" panose="02020603050405020304" pitchFamily="18" charset="0"/>
              </a:rPr>
              <a:t>Specialization (in Year 2)</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b="1" u="sng" dirty="0">
              <a:solidFill>
                <a:srgbClr val="FF3388"/>
              </a:solidFill>
              <a:latin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50000"/>
              </a:lnSpc>
              <a:spcBef>
                <a:spcPts val="0"/>
              </a:spcBef>
              <a:spcAft>
                <a:spcPts val="0"/>
              </a:spcAft>
              <a:buClrTx/>
              <a:buSzTx/>
              <a:buFontTx/>
              <a:buAutoNum type="arabicPeriod"/>
              <a:tabLst/>
              <a:defRPr/>
            </a:pPr>
            <a:r>
              <a:rPr lang="en-US" dirty="0">
                <a:solidFill>
                  <a:srgbClr val="000000"/>
                </a:solidFill>
                <a:latin typeface="Times New Roman" panose="02020603050405020304" pitchFamily="18" charset="0"/>
                <a:cs typeface="Times New Roman" panose="02020603050405020304" pitchFamily="18" charset="0"/>
              </a:rPr>
              <a:t>Business Administration </a:t>
            </a:r>
          </a:p>
          <a:p>
            <a:pPr marL="342900" marR="0" lvl="0" indent="-342900" algn="just" defTabSz="914400" rtl="0" eaLnBrk="1" fontAlgn="auto" latinLnBrk="0" hangingPunct="1">
              <a:lnSpc>
                <a:spcPct val="150000"/>
              </a:lnSpc>
              <a:spcBef>
                <a:spcPts val="0"/>
              </a:spcBef>
              <a:spcAft>
                <a:spcPts val="0"/>
              </a:spcAft>
              <a:buClrTx/>
              <a:buSzTx/>
              <a:buFontTx/>
              <a:buAutoNum type="arabicPeriod"/>
              <a:tabLst/>
              <a:defRPr/>
            </a:pPr>
            <a:r>
              <a:rPr lang="en-US" dirty="0">
                <a:solidFill>
                  <a:srgbClr val="000000"/>
                </a:solidFill>
                <a:latin typeface="Times New Roman" panose="02020603050405020304" pitchFamily="18" charset="0"/>
                <a:cs typeface="Times New Roman" panose="02020603050405020304" pitchFamily="18" charset="0"/>
              </a:rPr>
              <a:t>Marketing and Digital Business </a:t>
            </a:r>
          </a:p>
          <a:p>
            <a:pPr marL="342900" marR="0" lvl="0" indent="-342900" algn="just" defTabSz="914400" rtl="0" eaLnBrk="1" fontAlgn="auto" latinLnBrk="0" hangingPunct="1">
              <a:lnSpc>
                <a:spcPct val="150000"/>
              </a:lnSpc>
              <a:spcBef>
                <a:spcPts val="0"/>
              </a:spcBef>
              <a:spcAft>
                <a:spcPts val="0"/>
              </a:spcAft>
              <a:buClrTx/>
              <a:buSzTx/>
              <a:buFontTx/>
              <a:buAutoNum type="arabicPeriod"/>
              <a:tabLst/>
              <a:defRPr/>
            </a:pPr>
            <a:r>
              <a:rPr lang="en-US" dirty="0">
                <a:solidFill>
                  <a:srgbClr val="000000"/>
                </a:solidFill>
                <a:latin typeface="Times New Roman" panose="02020603050405020304" pitchFamily="18" charset="0"/>
                <a:cs typeface="Times New Roman" panose="02020603050405020304" pitchFamily="18" charset="0"/>
              </a:rPr>
              <a:t>Supply Chain Management</a:t>
            </a:r>
          </a:p>
          <a:p>
            <a:pPr marL="342900" marR="0" lvl="0" indent="-342900" algn="just" defTabSz="914400" rtl="0" eaLnBrk="1" fontAlgn="auto" latinLnBrk="0" hangingPunct="1">
              <a:lnSpc>
                <a:spcPct val="150000"/>
              </a:lnSpc>
              <a:spcBef>
                <a:spcPts val="0"/>
              </a:spcBef>
              <a:spcAft>
                <a:spcPts val="0"/>
              </a:spcAft>
              <a:buClrTx/>
              <a:buSzTx/>
              <a:buFontTx/>
              <a:buAutoNum type="arabicPeriod"/>
              <a:tabLst/>
              <a:defRPr/>
            </a:pPr>
            <a:endParaRPr lang="en-US" dirty="0">
              <a:solidFill>
                <a:srgbClr val="000000"/>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b="1" strike="noStrike" kern="1200" cap="none" spc="0" normalizeH="0" baseline="0" noProof="0" dirty="0">
                <a:ln>
                  <a:noFill/>
                </a:ln>
                <a:solidFill>
                  <a:srgbClr val="FF3388"/>
                </a:solidFill>
                <a:effectLst/>
                <a:uLnTx/>
                <a:uFillTx/>
                <a:latin typeface="Times New Roman" panose="02020603050405020304" pitchFamily="18" charset="0"/>
                <a:cs typeface="Times New Roman" panose="02020603050405020304" pitchFamily="18" charset="0"/>
              </a:rPr>
              <a:t>Language proficiency Test Required</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b="1" u="sng" strike="noStrike" kern="1200" cap="none" spc="0" normalizeH="0" baseline="0" noProof="0" dirty="0">
              <a:ln>
                <a:noFill/>
              </a:ln>
              <a:solidFill>
                <a:srgbClr val="FF3388"/>
              </a:solidFill>
              <a:effectLst/>
              <a:uLnTx/>
              <a:uFillTx/>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b="1"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MOI Accepted</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b="1"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IELTS- 6.0+</a:t>
            </a:r>
          </a:p>
          <a:p>
            <a:pPr marL="0" marR="0" lvl="0" indent="0" algn="just" defTabSz="914400" rtl="0" eaLnBrk="1" fontAlgn="auto" latinLnBrk="0" hangingPunct="1">
              <a:lnSpc>
                <a:spcPct val="150000"/>
              </a:lnSpc>
              <a:spcBef>
                <a:spcPts val="0"/>
              </a:spcBef>
              <a:spcAft>
                <a:spcPts val="0"/>
              </a:spcAft>
              <a:buClrTx/>
              <a:buSzTx/>
              <a:buFontTx/>
              <a:buNone/>
              <a:tabLst/>
              <a:defRPr/>
            </a:pPr>
            <a:r>
              <a:rPr lang="en-US" b="1" dirty="0">
                <a:latin typeface="Times New Roman" panose="02020603050405020304" pitchFamily="18" charset="0"/>
                <a:cs typeface="Times New Roman" panose="02020603050405020304" pitchFamily="18" charset="0"/>
              </a:rPr>
              <a:t>Tuition Fee: 12,750€ /year</a:t>
            </a:r>
            <a:endParaRPr kumimoji="0" lang="en-US" b="1"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72C3E612-CDEF-B553-4A63-1458C2B99909}"/>
              </a:ext>
            </a:extLst>
          </p:cNvPr>
          <p:cNvSpPr txBox="1"/>
          <p:nvPr/>
        </p:nvSpPr>
        <p:spPr>
          <a:xfrm>
            <a:off x="529676" y="375914"/>
            <a:ext cx="596286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srgbClr val="2D3192"/>
                </a:solidFill>
                <a:latin typeface="Times New Roman" panose="02020603050405020304" pitchFamily="18" charset="0"/>
                <a:cs typeface="Times New Roman" panose="02020603050405020304" pitchFamily="18" charset="0"/>
              </a:rPr>
              <a:t>ESDES Programs</a:t>
            </a:r>
          </a:p>
        </p:txBody>
      </p:sp>
    </p:spTree>
    <p:extLst>
      <p:ext uri="{BB962C8B-B14F-4D97-AF65-F5344CB8AC3E}">
        <p14:creationId xmlns:p14="http://schemas.microsoft.com/office/powerpoint/2010/main" val="19231608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EC6300-B341-5982-5A46-604A873525CD}"/>
              </a:ext>
            </a:extLst>
          </p:cNvPr>
          <p:cNvSpPr txBox="1"/>
          <p:nvPr/>
        </p:nvSpPr>
        <p:spPr>
          <a:xfrm>
            <a:off x="515938" y="326897"/>
            <a:ext cx="6908119" cy="47705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2D3192"/>
                </a:solidFill>
                <a:latin typeface="Times New Roman" panose="02020603050405020304" pitchFamily="18" charset="0"/>
                <a:cs typeface="Times New Roman" panose="02020603050405020304" pitchFamily="18" charset="0"/>
              </a:rPr>
              <a:t>ESDES Programs</a:t>
            </a:r>
            <a:endParaRPr kumimoji="0" lang="en-US" sz="1600" b="1" strike="noStrike" kern="1200" cap="none" spc="0" normalizeH="0" baseline="0" noProof="0" dirty="0">
              <a:ln>
                <a:noFill/>
              </a:ln>
              <a:solidFill>
                <a:srgbClr val="2D3192"/>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spcBef>
                <a:spcPts val="0"/>
              </a:spcBef>
              <a:spcAft>
                <a:spcPts val="0"/>
              </a:spcAft>
              <a:buClrTx/>
              <a:buSzTx/>
              <a:buFontTx/>
              <a:buNone/>
              <a:tabLst/>
              <a:defRPr/>
            </a:pPr>
            <a:endParaRPr lang="en-US" sz="1600" b="1" u="sng" dirty="0">
              <a:solidFill>
                <a:prstClr val="black"/>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600" b="1" dirty="0">
                <a:solidFill>
                  <a:srgbClr val="FF3388"/>
                </a:solidFill>
                <a:latin typeface="Times New Roman" panose="02020603050405020304" pitchFamily="18" charset="0"/>
                <a:cs typeface="Times New Roman" panose="02020603050405020304" pitchFamily="18" charset="0"/>
              </a:rPr>
              <a:t>Other Masters Programs:</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600" b="1" dirty="0">
              <a:solidFill>
                <a:srgbClr val="FF3388"/>
              </a:solidFill>
              <a:latin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50000"/>
              </a:lnSpc>
              <a:spcBef>
                <a:spcPts val="0"/>
              </a:spcBef>
              <a:spcAft>
                <a:spcPts val="0"/>
              </a:spcAft>
              <a:buClr>
                <a:srgbClr val="F83B92"/>
              </a:buClr>
              <a:buSzTx/>
              <a:buFont typeface="Wingdings" pitchFamily="2" charset="2"/>
              <a:buChar char="v"/>
              <a:tabLst/>
              <a:defRPr/>
            </a:pP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MSC CIRCULAR ECONOMY &amp; SUSTAINABLE INNOVATION</a:t>
            </a:r>
          </a:p>
          <a:p>
            <a:pPr marL="342900" marR="0" lvl="0" indent="-342900" algn="just" defTabSz="914400" rtl="0" eaLnBrk="1" fontAlgn="auto" latinLnBrk="0" hangingPunct="1">
              <a:lnSpc>
                <a:spcPct val="150000"/>
              </a:lnSpc>
              <a:spcBef>
                <a:spcPts val="0"/>
              </a:spcBef>
              <a:spcAft>
                <a:spcPts val="0"/>
              </a:spcAft>
              <a:buClr>
                <a:srgbClr val="F83B92"/>
              </a:buClr>
              <a:buSzTx/>
              <a:buFont typeface="Wingdings" pitchFamily="2" charset="2"/>
              <a:buChar char="v"/>
              <a:tabLst/>
              <a:defRPr/>
            </a:pP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MSC IMPACT FINANCE &amp; FINTECH MANAGEMENT</a:t>
            </a:r>
          </a:p>
          <a:p>
            <a:pPr marL="342900" marR="0" lvl="0" indent="-342900" algn="just" defTabSz="914400" rtl="0" eaLnBrk="1" fontAlgn="auto" latinLnBrk="0" hangingPunct="1">
              <a:lnSpc>
                <a:spcPct val="150000"/>
              </a:lnSpc>
              <a:spcBef>
                <a:spcPts val="0"/>
              </a:spcBef>
              <a:spcAft>
                <a:spcPts val="0"/>
              </a:spcAft>
              <a:buClr>
                <a:srgbClr val="F83B92"/>
              </a:buClr>
              <a:buSzTx/>
              <a:buFont typeface="Wingdings" pitchFamily="2" charset="2"/>
              <a:buChar char="v"/>
              <a:tabLst/>
              <a:defRPr/>
            </a:pP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MSC SUSTAINABLE TOURISM &amp; EVENT MANAGEMENT</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720725" marR="0" lvl="0" indent="-365125" algn="just" defTabSz="914400" rtl="0" eaLnBrk="1" fontAlgn="auto" latinLnBrk="0" hangingPunct="1">
              <a:lnSpc>
                <a:spcPct val="150000"/>
              </a:lnSpc>
              <a:spcBef>
                <a:spcPts val="0"/>
              </a:spcBef>
              <a:spcAft>
                <a:spcPts val="0"/>
              </a:spcAft>
              <a:buClr>
                <a:srgbClr val="FF3388"/>
              </a:buClr>
              <a:buSzTx/>
              <a:buFont typeface="Wingdings" panose="05000000000000000000" pitchFamily="2" charset="2"/>
              <a:buChar char="§"/>
              <a:tabLst/>
              <a:defRPr/>
            </a:pPr>
            <a:r>
              <a:rPr kumimoji="0" lang="en-US" sz="1600" b="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Duration: </a:t>
            </a: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13 months</a:t>
            </a:r>
          </a:p>
          <a:p>
            <a:pPr marL="720725" marR="0" lvl="0" indent="-365125" algn="just" defTabSz="914400" rtl="0" eaLnBrk="1" fontAlgn="auto" latinLnBrk="0" hangingPunct="1">
              <a:lnSpc>
                <a:spcPct val="150000"/>
              </a:lnSpc>
              <a:spcBef>
                <a:spcPts val="0"/>
              </a:spcBef>
              <a:spcAft>
                <a:spcPts val="0"/>
              </a:spcAft>
              <a:buClr>
                <a:srgbClr val="FF3388"/>
              </a:buClr>
              <a:buSzTx/>
              <a:buFont typeface="Wingdings" panose="05000000000000000000" pitchFamily="2" charset="2"/>
              <a:buChar char="§"/>
              <a:tabLst/>
              <a:defRPr/>
            </a:pPr>
            <a:r>
              <a:rPr kumimoji="0" lang="en-US" sz="1600" b="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Tuition Fee: </a:t>
            </a: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13 900 € (CESI &amp; IFFM)</a:t>
            </a:r>
          </a:p>
          <a:p>
            <a:pPr marL="720725" marR="0" lvl="0" indent="-365125" algn="just" defTabSz="914400" rtl="0" eaLnBrk="1" fontAlgn="auto" latinLnBrk="0" hangingPunct="1">
              <a:lnSpc>
                <a:spcPct val="150000"/>
              </a:lnSpc>
              <a:spcBef>
                <a:spcPts val="0"/>
              </a:spcBef>
              <a:spcAft>
                <a:spcPts val="0"/>
              </a:spcAft>
              <a:buClr>
                <a:srgbClr val="FF3388"/>
              </a:buClr>
              <a:buSzTx/>
              <a:buFont typeface="Wingdings" panose="05000000000000000000" pitchFamily="2" charset="2"/>
              <a:buChar char="§"/>
              <a:tabLst/>
              <a:defRPr/>
            </a:pPr>
            <a:r>
              <a:rPr kumimoji="0" lang="en-US" sz="1600" b="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Tuition Fee: </a:t>
            </a: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15400€ (STEM)</a:t>
            </a:r>
          </a:p>
          <a:p>
            <a:pPr marL="720725" marR="0" lvl="0" indent="-365125" algn="just" defTabSz="914400" rtl="0" eaLnBrk="1" fontAlgn="auto" latinLnBrk="0" hangingPunct="1">
              <a:lnSpc>
                <a:spcPct val="150000"/>
              </a:lnSpc>
              <a:spcBef>
                <a:spcPts val="0"/>
              </a:spcBef>
              <a:spcAft>
                <a:spcPts val="0"/>
              </a:spcAft>
              <a:buClr>
                <a:srgbClr val="FF3388"/>
              </a:buClr>
              <a:buSzTx/>
              <a:buFont typeface="Wingdings" panose="05000000000000000000" pitchFamily="2" charset="2"/>
              <a:buChar char="§"/>
              <a:tabLst/>
              <a:defRPr/>
            </a:pPr>
            <a:r>
              <a:rPr kumimoji="0" lang="en-US" sz="1600" b="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Internship Duration: </a:t>
            </a: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4 months</a:t>
            </a:r>
          </a:p>
          <a:p>
            <a:pPr marL="720725" marR="0" lvl="0" indent="-365125" algn="just" defTabSz="914400" rtl="0" eaLnBrk="1" fontAlgn="auto" latinLnBrk="0" hangingPunct="1">
              <a:lnSpc>
                <a:spcPct val="150000"/>
              </a:lnSpc>
              <a:spcBef>
                <a:spcPts val="0"/>
              </a:spcBef>
              <a:spcAft>
                <a:spcPts val="0"/>
              </a:spcAft>
              <a:buClr>
                <a:srgbClr val="FF3388"/>
              </a:buClr>
              <a:buSzTx/>
              <a:buFont typeface="Wingdings" panose="05000000000000000000" pitchFamily="2" charset="2"/>
              <a:buChar char="§"/>
              <a:tabLst/>
              <a:defRPr/>
            </a:pPr>
            <a:r>
              <a:rPr kumimoji="0" lang="en-US" sz="1600" b="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Credit Points: </a:t>
            </a:r>
            <a:r>
              <a:rPr kumimoji="0" lang="en-US" sz="160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90 ECTS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pic>
        <p:nvPicPr>
          <p:cNvPr id="3074" name="Picture 2" descr="Journée de sensibilisation au handicap – Andy’s cap - ESDES Lyon ...">
            <a:extLst>
              <a:ext uri="{FF2B5EF4-FFF2-40B4-BE49-F238E27FC236}">
                <a16:creationId xmlns:a16="http://schemas.microsoft.com/office/drawing/2014/main" id="{48667F2F-53AC-5D9E-0067-EF899B62B0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6649165" y="2712165"/>
            <a:ext cx="4871494" cy="3246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9149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About Hungary</a:t>
            </a:r>
          </a:p>
        </p:txBody>
      </p:sp>
      <p:sp>
        <p:nvSpPr>
          <p:cNvPr id="20" name="TextBox 19">
            <a:extLst>
              <a:ext uri="{FF2B5EF4-FFF2-40B4-BE49-F238E27FC236}">
                <a16:creationId xmlns:a16="http://schemas.microsoft.com/office/drawing/2014/main" id="{5A0542FE-6441-D2B2-D661-017D2CA637DC}"/>
              </a:ext>
            </a:extLst>
          </p:cNvPr>
          <p:cNvSpPr txBox="1"/>
          <p:nvPr/>
        </p:nvSpPr>
        <p:spPr>
          <a:xfrm>
            <a:off x="515939" y="1300468"/>
            <a:ext cx="5580061" cy="5218736"/>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Land Size- 93,000 Sq Km.</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Human Density- 107 people per Sq Km. (278 people per sq mi) </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Economy- $170-180 billion USD</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Per Capita- USD 18,000</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Language- Hungarian and English</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Student Safety Index 2023- #18</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Living Expenses- 7,000 Euros/Year</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PSW- 9 months</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Part time- 30hr/Week </a:t>
            </a:r>
          </a:p>
          <a:p>
            <a:pPr marL="355600" indent="-355600">
              <a:lnSpc>
                <a:spcPct val="150000"/>
              </a:lnSpc>
              <a:buClr>
                <a:srgbClr val="F83E93"/>
              </a:buClr>
              <a:buFont typeface="Wingdings" panose="05000000000000000000" pitchFamily="2" charset="2"/>
              <a:buChar char="v"/>
            </a:pPr>
            <a:endParaRPr lang="en-US" sz="1600" i="0" u="none" strike="noStrike" baseline="0" dirty="0">
              <a:latin typeface="Times New Roman" panose="02020603050405020304" pitchFamily="18" charset="0"/>
              <a:cs typeface="Times New Roman" panose="02020603050405020304" pitchFamily="18" charset="0"/>
            </a:endParaRP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Job Opportunities- IT Sector, Engineering and Manufacturing, Finance and Business Services, Tourism and Hospitality, Language Teaching and Translation</a:t>
            </a:r>
          </a:p>
        </p:txBody>
      </p:sp>
      <p:pic>
        <p:nvPicPr>
          <p:cNvPr id="26" name="Graphic 25">
            <a:extLst>
              <a:ext uri="{FF2B5EF4-FFF2-40B4-BE49-F238E27FC236}">
                <a16:creationId xmlns:a16="http://schemas.microsoft.com/office/drawing/2014/main" id="{187A1332-CF01-B7D7-F1D5-62B3CEDEB0B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95996" y="1509860"/>
            <a:ext cx="5541168" cy="3615362"/>
          </a:xfrm>
          <a:prstGeom prst="rect">
            <a:avLst/>
          </a:prstGeom>
        </p:spPr>
      </p:pic>
    </p:spTree>
    <p:extLst>
      <p:ext uri="{BB962C8B-B14F-4D97-AF65-F5344CB8AC3E}">
        <p14:creationId xmlns:p14="http://schemas.microsoft.com/office/powerpoint/2010/main" val="8966897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4624D9C-733D-A48C-580E-5D7A431E16BA}"/>
              </a:ext>
            </a:extLst>
          </p:cNvPr>
          <p:cNvSpPr/>
          <p:nvPr/>
        </p:nvSpPr>
        <p:spPr>
          <a:xfrm>
            <a:off x="515939" y="918742"/>
            <a:ext cx="11148117" cy="533776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a:extLst>
              <a:ext uri="{FF2B5EF4-FFF2-40B4-BE49-F238E27FC236}">
                <a16:creationId xmlns:a16="http://schemas.microsoft.com/office/drawing/2014/main" id="{93C5D1D5-B733-2BD3-BC8F-DCFC743BB75C}"/>
              </a:ext>
            </a:extLst>
          </p:cNvPr>
          <p:cNvSpPr txBox="1"/>
          <p:nvPr/>
        </p:nvSpPr>
        <p:spPr>
          <a:xfrm>
            <a:off x="509936" y="619329"/>
            <a:ext cx="10576937"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University Partners Hungary and Austria</a:t>
            </a:r>
          </a:p>
        </p:txBody>
      </p:sp>
      <p:sp>
        <p:nvSpPr>
          <p:cNvPr id="20" name="TextBox 19">
            <a:extLst>
              <a:ext uri="{FF2B5EF4-FFF2-40B4-BE49-F238E27FC236}">
                <a16:creationId xmlns:a16="http://schemas.microsoft.com/office/drawing/2014/main" id="{5A0542FE-6441-D2B2-D661-017D2CA637DC}"/>
              </a:ext>
            </a:extLst>
          </p:cNvPr>
          <p:cNvSpPr txBox="1"/>
          <p:nvPr/>
        </p:nvSpPr>
        <p:spPr>
          <a:xfrm>
            <a:off x="509936" y="1527977"/>
            <a:ext cx="5580061" cy="1687963"/>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sz="2400" i="0" u="none" strike="noStrike" baseline="0" dirty="0">
                <a:latin typeface="Times New Roman" panose="02020603050405020304" pitchFamily="18" charset="0"/>
                <a:cs typeface="Times New Roman" panose="02020603050405020304" pitchFamily="18" charset="0"/>
              </a:rPr>
              <a:t>IBS Hungary and Austria</a:t>
            </a:r>
          </a:p>
          <a:p>
            <a:pPr marL="355600" indent="-355600">
              <a:lnSpc>
                <a:spcPct val="150000"/>
              </a:lnSpc>
              <a:buClr>
                <a:srgbClr val="F83E93"/>
              </a:buClr>
              <a:buFont typeface="Wingdings" panose="05000000000000000000" pitchFamily="2" charset="2"/>
              <a:buChar char="v"/>
            </a:pPr>
            <a:r>
              <a:rPr lang="en-US" sz="2400" i="0" u="none" strike="noStrike" baseline="0" dirty="0">
                <a:latin typeface="Times New Roman" panose="02020603050405020304" pitchFamily="18" charset="0"/>
                <a:cs typeface="Times New Roman" panose="02020603050405020304" pitchFamily="18" charset="0"/>
              </a:rPr>
              <a:t>University of Debrecen</a:t>
            </a:r>
          </a:p>
          <a:p>
            <a:pPr marL="355600" indent="-355600">
              <a:lnSpc>
                <a:spcPct val="150000"/>
              </a:lnSpc>
              <a:buClr>
                <a:srgbClr val="F83E93"/>
              </a:buClr>
              <a:buFont typeface="Wingdings" panose="05000000000000000000" pitchFamily="2" charset="2"/>
              <a:buChar char="v"/>
            </a:pPr>
            <a:r>
              <a:rPr lang="en-US" sz="2400" i="0" u="none" strike="noStrike" baseline="0" dirty="0">
                <a:latin typeface="Times New Roman" panose="02020603050405020304" pitchFamily="18" charset="0"/>
                <a:cs typeface="Times New Roman" panose="02020603050405020304" pitchFamily="18" charset="0"/>
              </a:rPr>
              <a:t>Avicenna International College</a:t>
            </a:r>
          </a:p>
        </p:txBody>
      </p:sp>
      <p:pic>
        <p:nvPicPr>
          <p:cNvPr id="26" name="Picture 6" descr="TALE Project: University of Debrecen">
            <a:extLst>
              <a:ext uri="{FF2B5EF4-FFF2-40B4-BE49-F238E27FC236}">
                <a16:creationId xmlns:a16="http://schemas.microsoft.com/office/drawing/2014/main" id="{C096DF8C-9532-E6E0-631B-6AF078F84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1487" y="4101035"/>
            <a:ext cx="3063394" cy="101794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descr="AVICENNA INTERNATIONAL COLLEGE - FEDE - Fédération Européenne Des Ecoles">
            <a:extLst>
              <a:ext uri="{FF2B5EF4-FFF2-40B4-BE49-F238E27FC236}">
                <a16:creationId xmlns:a16="http://schemas.microsoft.com/office/drawing/2014/main" id="{B9F221B4-0272-322F-4796-A1D6DBCF92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9462" y="3734929"/>
            <a:ext cx="3329450" cy="186888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International Business School - Vienna - UNI.at">
            <a:extLst>
              <a:ext uri="{FF2B5EF4-FFF2-40B4-BE49-F238E27FC236}">
                <a16:creationId xmlns:a16="http://schemas.microsoft.com/office/drawing/2014/main" id="{72B8A6C2-FA06-64BB-6BCA-E468A57905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121" y="3740573"/>
            <a:ext cx="3477727" cy="1738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98881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sp>
        <p:nvSpPr>
          <p:cNvPr id="25" name="Rectangle 24">
            <a:extLst>
              <a:ext uri="{FF2B5EF4-FFF2-40B4-BE49-F238E27FC236}">
                <a16:creationId xmlns:a16="http://schemas.microsoft.com/office/drawing/2014/main" id="{74624D9C-733D-A48C-580E-5D7A431E16BA}"/>
              </a:ext>
            </a:extLst>
          </p:cNvPr>
          <p:cNvSpPr/>
          <p:nvPr/>
        </p:nvSpPr>
        <p:spPr>
          <a:xfrm>
            <a:off x="515939" y="691465"/>
            <a:ext cx="11148117" cy="533776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pic>
        <p:nvPicPr>
          <p:cNvPr id="28" name="Picture 4" descr="International Business School - Vienna - UNI.at">
            <a:extLst>
              <a:ext uri="{FF2B5EF4-FFF2-40B4-BE49-F238E27FC236}">
                <a16:creationId xmlns:a16="http://schemas.microsoft.com/office/drawing/2014/main" id="{72B8A6C2-FA06-64BB-6BCA-E468A57905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5922" y="1203959"/>
            <a:ext cx="8900158" cy="4450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8052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Choose IBS?</a:t>
            </a:r>
          </a:p>
        </p:txBody>
      </p:sp>
      <p:sp>
        <p:nvSpPr>
          <p:cNvPr id="20" name="TextBox 19">
            <a:extLst>
              <a:ext uri="{FF2B5EF4-FFF2-40B4-BE49-F238E27FC236}">
                <a16:creationId xmlns:a16="http://schemas.microsoft.com/office/drawing/2014/main" id="{5A0542FE-6441-D2B2-D661-017D2CA637DC}"/>
              </a:ext>
            </a:extLst>
          </p:cNvPr>
          <p:cNvSpPr txBox="1"/>
          <p:nvPr/>
        </p:nvSpPr>
        <p:spPr>
          <a:xfrm>
            <a:off x="449159" y="1014631"/>
            <a:ext cx="11399396" cy="5859553"/>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British universities are widely recognized for their research and teaching excellence.</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An independent body, the Quality Assurance Agency is responsible for maintaining the high standards of British university education. A British degree guarantees you a good quality education.</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1,000 years of extraordinary academic innovation - currently the UK ranks third in the world for innovation.</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Three of the ten top universities in the world are in the UK, including the university ranked first in the world.</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British degrees are important to employers because they have a strong emphasis on gaining practical experience in the relevant field and they equip you with all the skills and knowledge necessary for a successful international business career.</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The student-centered approach to learning in British education means that you will develop the independence, self-discipline and analytical skills sought after by employers.</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English is the language of global business so studying a British degree enables you to improve your English language skills.</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Class sizes are generally small enough to ensure that students have access to equipment and enough time to talk to their lecturers.</a:t>
            </a:r>
          </a:p>
        </p:txBody>
      </p:sp>
    </p:spTree>
    <p:extLst>
      <p:ext uri="{BB962C8B-B14F-4D97-AF65-F5344CB8AC3E}">
        <p14:creationId xmlns:p14="http://schemas.microsoft.com/office/powerpoint/2010/main" val="5839335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Choose IBS?</a:t>
            </a:r>
          </a:p>
        </p:txBody>
      </p:sp>
      <p:sp>
        <p:nvSpPr>
          <p:cNvPr id="20" name="TextBox 19">
            <a:extLst>
              <a:ext uri="{FF2B5EF4-FFF2-40B4-BE49-F238E27FC236}">
                <a16:creationId xmlns:a16="http://schemas.microsoft.com/office/drawing/2014/main" id="{5A0542FE-6441-D2B2-D661-017D2CA637DC}"/>
              </a:ext>
            </a:extLst>
          </p:cNvPr>
          <p:cNvSpPr txBox="1"/>
          <p:nvPr/>
        </p:nvSpPr>
        <p:spPr>
          <a:xfrm>
            <a:off x="515939" y="1495228"/>
            <a:ext cx="5580061" cy="4613058"/>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We give considerable importance to increasing students' employability skills. IBS has set up its Up Skill </a:t>
            </a:r>
            <a:r>
              <a:rPr lang="en-US" i="0" u="none" strike="noStrike" baseline="0" dirty="0" err="1">
                <a:latin typeface="Times New Roman" panose="02020603050405020304" pitchFamily="18" charset="0"/>
                <a:cs typeface="Times New Roman" panose="02020603050405020304" pitchFamily="18" charset="0"/>
              </a:rPr>
              <a:t>programme</a:t>
            </a:r>
            <a:r>
              <a:rPr lang="en-US" i="0" u="none" strike="noStrike" baseline="0" dirty="0">
                <a:latin typeface="Times New Roman" panose="02020603050405020304" pitchFamily="18" charset="0"/>
                <a:cs typeface="Times New Roman" panose="02020603050405020304" pitchFamily="18" charset="0"/>
              </a:rPr>
              <a:t>, which enhances and develops the skills which are most demandable in the job arena and lets our graduates have an advantage over others in job applications.</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British </a:t>
            </a:r>
            <a:r>
              <a:rPr lang="en-US" i="0" u="none" strike="noStrike" baseline="0" dirty="0" err="1">
                <a:latin typeface="Times New Roman" panose="02020603050405020304" pitchFamily="18" charset="0"/>
                <a:cs typeface="Times New Roman" panose="02020603050405020304" pitchFamily="18" charset="0"/>
              </a:rPr>
              <a:t>programmes</a:t>
            </a:r>
            <a:r>
              <a:rPr lang="en-US" i="0" u="none" strike="noStrike" baseline="0" dirty="0">
                <a:latin typeface="Times New Roman" panose="02020603050405020304" pitchFamily="18" charset="0"/>
                <a:cs typeface="Times New Roman" panose="02020603050405020304" pitchFamily="18" charset="0"/>
              </a:rPr>
              <a:t> are shorter, saving you time and money. Our Bachelor’s programs are 3-year full-time courses and our Master's programs take 1 year.</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38 per cent of Nobel prize winners who studied abroad did so for a British degree.</a:t>
            </a:r>
          </a:p>
        </p:txBody>
      </p:sp>
      <p:pic>
        <p:nvPicPr>
          <p:cNvPr id="1026" name="Picture 2" descr="Budapest Campus - Photo Gallery">
            <a:extLst>
              <a:ext uri="{FF2B5EF4-FFF2-40B4-BE49-F238E27FC236}">
                <a16:creationId xmlns:a16="http://schemas.microsoft.com/office/drawing/2014/main" id="{DE78A8BD-D1D7-2965-7C4F-69D0E67F52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4152"/>
          <a:stretch/>
        </p:blipFill>
        <p:spPr bwMode="auto">
          <a:xfrm>
            <a:off x="6451600" y="1495228"/>
            <a:ext cx="4893483" cy="3805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9726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The Campus</a:t>
            </a:r>
          </a:p>
        </p:txBody>
      </p:sp>
      <p:grpSp>
        <p:nvGrpSpPr>
          <p:cNvPr id="21" name="Group 20">
            <a:extLst>
              <a:ext uri="{FF2B5EF4-FFF2-40B4-BE49-F238E27FC236}">
                <a16:creationId xmlns:a16="http://schemas.microsoft.com/office/drawing/2014/main" id="{6EBD3975-D922-2C58-4424-1690A8FA38C9}"/>
              </a:ext>
            </a:extLst>
          </p:cNvPr>
          <p:cNvGrpSpPr/>
          <p:nvPr/>
        </p:nvGrpSpPr>
        <p:grpSpPr>
          <a:xfrm>
            <a:off x="1367929" y="1219779"/>
            <a:ext cx="9456142" cy="4540942"/>
            <a:chOff x="977701" y="1337599"/>
            <a:chExt cx="8965439" cy="4305301"/>
          </a:xfrm>
        </p:grpSpPr>
        <p:pic>
          <p:nvPicPr>
            <p:cNvPr id="2050" name="Picture 2" descr="Vienna campus - IBS">
              <a:extLst>
                <a:ext uri="{FF2B5EF4-FFF2-40B4-BE49-F238E27FC236}">
                  <a16:creationId xmlns:a16="http://schemas.microsoft.com/office/drawing/2014/main" id="{70C59C15-AC18-00D8-5448-C98B7A814F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7701" y="1337599"/>
              <a:ext cx="5740400" cy="430530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F6A3823A-3DAA-4FE6-ACB6-E7D2FA66AB9A}"/>
                </a:ext>
              </a:extLst>
            </p:cNvPr>
            <p:cNvGrpSpPr/>
            <p:nvPr/>
          </p:nvGrpSpPr>
          <p:grpSpPr>
            <a:xfrm>
              <a:off x="6810587" y="1337600"/>
              <a:ext cx="3132553" cy="4305300"/>
              <a:chOff x="6830907" y="1337599"/>
              <a:chExt cx="3989494" cy="5483057"/>
            </a:xfrm>
          </p:grpSpPr>
          <p:pic>
            <p:nvPicPr>
              <p:cNvPr id="2052" name="Picture 4" descr="About us - IBS">
                <a:extLst>
                  <a:ext uri="{FF2B5EF4-FFF2-40B4-BE49-F238E27FC236}">
                    <a16:creationId xmlns:a16="http://schemas.microsoft.com/office/drawing/2014/main" id="{65B91A54-55F7-63B7-D343-F78B55C69AE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3904"/>
              <a:stretch/>
            </p:blipFill>
            <p:spPr bwMode="auto">
              <a:xfrm>
                <a:off x="6830907" y="1337599"/>
                <a:ext cx="3989494" cy="22768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nternational Business School (IBS) Budapest - Международная школа ...">
                <a:extLst>
                  <a:ext uri="{FF2B5EF4-FFF2-40B4-BE49-F238E27FC236}">
                    <a16:creationId xmlns:a16="http://schemas.microsoft.com/office/drawing/2014/main" id="{EE1DB1CC-6383-A585-BC80-789B01F757F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2619" t="6532" r="14371" b="7729"/>
              <a:stretch/>
            </p:blipFill>
            <p:spPr bwMode="auto">
              <a:xfrm>
                <a:off x="6839526" y="3710530"/>
                <a:ext cx="3980875" cy="3110126"/>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1717487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24" name="Rectangle 23">
            <a:extLst>
              <a:ext uri="{FF2B5EF4-FFF2-40B4-BE49-F238E27FC236}">
                <a16:creationId xmlns:a16="http://schemas.microsoft.com/office/drawing/2014/main" id="{8EE154A2-EDF3-C9CF-E0AF-AD8340EEC1F2}"/>
              </a:ext>
            </a:extLst>
          </p:cNvPr>
          <p:cNvSpPr/>
          <p:nvPr/>
        </p:nvSpPr>
        <p:spPr>
          <a:xfrm>
            <a:off x="515938" y="894080"/>
            <a:ext cx="11178074" cy="493776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a:t>
            </a:r>
          </a:p>
        </p:txBody>
      </p:sp>
      <p:graphicFrame>
        <p:nvGraphicFramePr>
          <p:cNvPr id="19" name="Table 18">
            <a:extLst>
              <a:ext uri="{FF2B5EF4-FFF2-40B4-BE49-F238E27FC236}">
                <a16:creationId xmlns:a16="http://schemas.microsoft.com/office/drawing/2014/main" id="{3C6F437E-CFFA-6E6F-CAF1-73BAB15A0520}"/>
              </a:ext>
            </a:extLst>
          </p:cNvPr>
          <p:cNvGraphicFramePr>
            <a:graphicFrameLocks noGrp="1"/>
          </p:cNvGraphicFramePr>
          <p:nvPr>
            <p:extLst>
              <p:ext uri="{D42A27DB-BD31-4B8C-83A1-F6EECF244321}">
                <p14:modId xmlns:p14="http://schemas.microsoft.com/office/powerpoint/2010/main" val="2888860223"/>
              </p:ext>
            </p:extLst>
          </p:nvPr>
        </p:nvGraphicFramePr>
        <p:xfrm>
          <a:off x="527945" y="1138765"/>
          <a:ext cx="11200735" cy="5412066"/>
        </p:xfrm>
        <a:graphic>
          <a:graphicData uri="http://schemas.openxmlformats.org/drawingml/2006/table">
            <a:tbl>
              <a:tblPr/>
              <a:tblGrid>
                <a:gridCol w="3286741">
                  <a:extLst>
                    <a:ext uri="{9D8B030D-6E8A-4147-A177-3AD203B41FA5}">
                      <a16:colId xmlns:a16="http://schemas.microsoft.com/office/drawing/2014/main" val="3173636809"/>
                    </a:ext>
                  </a:extLst>
                </a:gridCol>
                <a:gridCol w="883746">
                  <a:extLst>
                    <a:ext uri="{9D8B030D-6E8A-4147-A177-3AD203B41FA5}">
                      <a16:colId xmlns:a16="http://schemas.microsoft.com/office/drawing/2014/main" val="948939972"/>
                    </a:ext>
                  </a:extLst>
                </a:gridCol>
                <a:gridCol w="1320655">
                  <a:extLst>
                    <a:ext uri="{9D8B030D-6E8A-4147-A177-3AD203B41FA5}">
                      <a16:colId xmlns:a16="http://schemas.microsoft.com/office/drawing/2014/main" val="434623197"/>
                    </a:ext>
                  </a:extLst>
                </a:gridCol>
                <a:gridCol w="1638405">
                  <a:extLst>
                    <a:ext uri="{9D8B030D-6E8A-4147-A177-3AD203B41FA5}">
                      <a16:colId xmlns:a16="http://schemas.microsoft.com/office/drawing/2014/main" val="3009817114"/>
                    </a:ext>
                  </a:extLst>
                </a:gridCol>
                <a:gridCol w="1516636">
                  <a:extLst>
                    <a:ext uri="{9D8B030D-6E8A-4147-A177-3AD203B41FA5}">
                      <a16:colId xmlns:a16="http://schemas.microsoft.com/office/drawing/2014/main" val="54323689"/>
                    </a:ext>
                  </a:extLst>
                </a:gridCol>
                <a:gridCol w="1432912">
                  <a:extLst>
                    <a:ext uri="{9D8B030D-6E8A-4147-A177-3AD203B41FA5}">
                      <a16:colId xmlns:a16="http://schemas.microsoft.com/office/drawing/2014/main" val="3795543317"/>
                    </a:ext>
                  </a:extLst>
                </a:gridCol>
                <a:gridCol w="1121640">
                  <a:extLst>
                    <a:ext uri="{9D8B030D-6E8A-4147-A177-3AD203B41FA5}">
                      <a16:colId xmlns:a16="http://schemas.microsoft.com/office/drawing/2014/main" val="2210807454"/>
                    </a:ext>
                  </a:extLst>
                </a:gridCol>
              </a:tblGrid>
              <a:tr h="344532">
                <a:tc>
                  <a:txBody>
                    <a:bodyPr/>
                    <a:lstStyle/>
                    <a:p>
                      <a:pPr algn="ctr" fontAlgn="b"/>
                      <a:r>
                        <a:rPr lang="en-IN" sz="1400" b="1" i="0" u="none" strike="noStrike" dirty="0">
                          <a:solidFill>
                            <a:schemeClr val="bg1"/>
                          </a:solidFill>
                          <a:effectLst/>
                          <a:latin typeface="Times New Roman" panose="02020603050405020304" pitchFamily="18" charset="0"/>
                          <a:cs typeface="Times New Roman" panose="02020603050405020304" pitchFamily="18" charset="0"/>
                        </a:rPr>
                        <a:t>Programs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400" b="1" i="0" u="none" strike="noStrike" dirty="0">
                          <a:solidFill>
                            <a:schemeClr val="bg1"/>
                          </a:solidFill>
                          <a:effectLst/>
                          <a:latin typeface="Times New Roman" panose="02020603050405020304" pitchFamily="18" charset="0"/>
                          <a:cs typeface="Times New Roman" panose="02020603050405020304" pitchFamily="18" charset="0"/>
                        </a:rPr>
                        <a:t>Duration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400" b="1" i="0" u="none" strike="noStrike" dirty="0">
                          <a:solidFill>
                            <a:schemeClr val="bg1"/>
                          </a:solidFill>
                          <a:effectLst/>
                          <a:latin typeface="Times New Roman" panose="02020603050405020304" pitchFamily="18" charset="0"/>
                          <a:cs typeface="Times New Roman" panose="02020603050405020304" pitchFamily="18" charset="0"/>
                        </a:rPr>
                        <a:t>Campus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400" b="1" i="0" u="none" strike="noStrike" dirty="0">
                          <a:solidFill>
                            <a:schemeClr val="bg1"/>
                          </a:solidFill>
                          <a:effectLst/>
                          <a:latin typeface="Times New Roman" panose="02020603050405020304" pitchFamily="18" charset="0"/>
                          <a:cs typeface="Times New Roman" panose="02020603050405020304" pitchFamily="18" charset="0"/>
                        </a:rPr>
                        <a:t>Tuition fee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400" b="1" i="0" u="none" strike="noStrike" dirty="0">
                          <a:solidFill>
                            <a:schemeClr val="bg1"/>
                          </a:solidFill>
                          <a:effectLst/>
                          <a:latin typeface="Times New Roman" panose="02020603050405020304" pitchFamily="18" charset="0"/>
                          <a:cs typeface="Times New Roman" panose="02020603050405020304" pitchFamily="18" charset="0"/>
                        </a:rPr>
                        <a:t>Scholarship</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400" b="1" i="0" u="none" strike="noStrike" dirty="0">
                          <a:solidFill>
                            <a:schemeClr val="bg1"/>
                          </a:solidFill>
                          <a:effectLst/>
                          <a:latin typeface="Times New Roman" panose="02020603050405020304" pitchFamily="18" charset="0"/>
                          <a:cs typeface="Times New Roman" panose="02020603050405020304" pitchFamily="18" charset="0"/>
                        </a:rPr>
                        <a:t>Intake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400" b="1" i="0" u="none" strike="noStrike" dirty="0">
                          <a:solidFill>
                            <a:schemeClr val="bg1"/>
                          </a:solidFill>
                          <a:effectLst/>
                          <a:latin typeface="Times New Roman" panose="02020603050405020304" pitchFamily="18" charset="0"/>
                          <a:cs typeface="Times New Roman" panose="02020603050405020304" pitchFamily="18" charset="0"/>
                        </a:rPr>
                        <a:t>Stay Back</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extLst>
                  <a:ext uri="{0D108BD9-81ED-4DB2-BD59-A6C34878D82A}">
                    <a16:rowId xmlns:a16="http://schemas.microsoft.com/office/drawing/2014/main" val="2458091142"/>
                  </a:ext>
                </a:extLst>
              </a:tr>
              <a:tr h="377411">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BSc in Corporate Finance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3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Budapest, 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333333"/>
                          </a:solidFill>
                          <a:effectLst/>
                          <a:latin typeface="Times New Roman" panose="02020603050405020304" pitchFamily="18" charset="0"/>
                          <a:cs typeface="Times New Roman" panose="02020603050405020304" pitchFamily="18" charset="0"/>
                        </a:rPr>
                        <a:t>22200EUR 3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Merit Based up to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February and September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9 Months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56311985"/>
                  </a:ext>
                </a:extLst>
              </a:tr>
              <a:tr h="377411">
                <a:tc>
                  <a:txBody>
                    <a:bodyPr/>
                    <a:lstStyle/>
                    <a:p>
                      <a:pPr algn="l"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BSc in Business and Diplomatic Studies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3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Budapest, 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333333"/>
                          </a:solidFill>
                          <a:effectLst/>
                          <a:latin typeface="Times New Roman" panose="02020603050405020304" pitchFamily="18" charset="0"/>
                          <a:cs typeface="Times New Roman" panose="02020603050405020304" pitchFamily="18" charset="0"/>
                        </a:rPr>
                        <a:t>22200EUR 3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Merit Based upto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February and September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9 Months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7358369"/>
                  </a:ext>
                </a:extLst>
              </a:tr>
              <a:tr h="377411">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BSc in Business Management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3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Budapest, 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22200EUR 3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Merit Based up to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February and September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9 Months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042757676"/>
                  </a:ext>
                </a:extLst>
              </a:tr>
              <a:tr h="377411">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BSc in Business Management with Arts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3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Budapest, 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22200EUR 3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Merit Based upto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February and September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9 Months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8043584"/>
                  </a:ext>
                </a:extLst>
              </a:tr>
              <a:tr h="377411">
                <a:tc>
                  <a:txBody>
                    <a:bodyPr/>
                    <a:lstStyle/>
                    <a:p>
                      <a:pPr algn="l"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BSc in Business Management with Tourism</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3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Budapest, 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22200EUR 3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Merit Based up to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February and September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9 Months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654315457"/>
                  </a:ext>
                </a:extLst>
              </a:tr>
              <a:tr h="377411">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MSc in Strategic Human Resource Management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1.5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Budapest, 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€ 11,800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Merit based 10-35% off</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February and September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9 Months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62193654"/>
                  </a:ext>
                </a:extLst>
              </a:tr>
              <a:tr h="377411">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MSc in Strategic International Management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1.5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Budapest, 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€ 11,800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Merit based 10-35% off</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February and September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9 Months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818443867"/>
                  </a:ext>
                </a:extLst>
              </a:tr>
              <a:tr h="377411">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MSc in Strategic Marketing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1.5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Budapest, 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€ 11,800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Merit based 10-35% off</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February and September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9 Months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1968081"/>
                  </a:ext>
                </a:extLst>
              </a:tr>
              <a:tr h="377411">
                <a:tc>
                  <a:txBody>
                    <a:bodyPr/>
                    <a:lstStyle/>
                    <a:p>
                      <a:pPr algn="l"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MSc in IT for Business Data Analytics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1.5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Budapest, 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€ 11,800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Merit based 10-35% off</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February and September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09 Months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037846682"/>
                  </a:ext>
                </a:extLst>
              </a:tr>
              <a:tr h="504804">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MSc in International Management (Vienna Campus)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a:solidFill>
                            <a:srgbClr val="000000"/>
                          </a:solidFill>
                          <a:effectLst/>
                          <a:latin typeface="Times New Roman" panose="02020603050405020304" pitchFamily="18" charset="0"/>
                          <a:cs typeface="Times New Roman" panose="02020603050405020304" pitchFamily="18" charset="0"/>
                        </a:rPr>
                        <a:t>1.5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Vienna, Austria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€ 11,800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Merit based 10-35% off</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February and September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12 Months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1863885"/>
                  </a:ext>
                </a:extLst>
              </a:tr>
              <a:tr h="653670">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MBA in Strategic Data-Driven Management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1.5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Budapest, 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€ 12,400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Merit based 10-35% off</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February and September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9 Months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361815113"/>
                  </a:ext>
                </a:extLst>
              </a:tr>
            </a:tbl>
          </a:graphicData>
        </a:graphic>
      </p:graphicFrame>
    </p:spTree>
    <p:extLst>
      <p:ext uri="{BB962C8B-B14F-4D97-AF65-F5344CB8AC3E}">
        <p14:creationId xmlns:p14="http://schemas.microsoft.com/office/powerpoint/2010/main" val="34885605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sp>
        <p:nvSpPr>
          <p:cNvPr id="25" name="Rectangle 24">
            <a:extLst>
              <a:ext uri="{FF2B5EF4-FFF2-40B4-BE49-F238E27FC236}">
                <a16:creationId xmlns:a16="http://schemas.microsoft.com/office/drawing/2014/main" id="{74624D9C-733D-A48C-580E-5D7A431E16BA}"/>
              </a:ext>
            </a:extLst>
          </p:cNvPr>
          <p:cNvSpPr/>
          <p:nvPr/>
        </p:nvSpPr>
        <p:spPr>
          <a:xfrm>
            <a:off x="515939" y="691465"/>
            <a:ext cx="11148117" cy="533776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pic>
        <p:nvPicPr>
          <p:cNvPr id="4" name="Picture 8" descr="AVICENNA INTERNATIONAL COLLEGE - FEDE - Fédération Européenne Des Ecoles">
            <a:extLst>
              <a:ext uri="{FF2B5EF4-FFF2-40B4-BE49-F238E27FC236}">
                <a16:creationId xmlns:a16="http://schemas.microsoft.com/office/drawing/2014/main" id="{489E40F4-03B5-7E45-B874-B52B6D6C46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8996" y="684941"/>
            <a:ext cx="9042400" cy="5075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6590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10487058"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Avicenna International College?</a:t>
            </a:r>
          </a:p>
        </p:txBody>
      </p:sp>
      <p:sp>
        <p:nvSpPr>
          <p:cNvPr id="20" name="TextBox 19">
            <a:extLst>
              <a:ext uri="{FF2B5EF4-FFF2-40B4-BE49-F238E27FC236}">
                <a16:creationId xmlns:a16="http://schemas.microsoft.com/office/drawing/2014/main" id="{5A0542FE-6441-D2B2-D661-017D2CA637DC}"/>
              </a:ext>
            </a:extLst>
          </p:cNvPr>
          <p:cNvSpPr txBox="1"/>
          <p:nvPr/>
        </p:nvSpPr>
        <p:spPr>
          <a:xfrm>
            <a:off x="515939" y="1676486"/>
            <a:ext cx="5580062" cy="4480073"/>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The passion for knowledge and lifelong learning is an integral part of our education. </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Avicenna is a caring, safe and highly academic community with a focus on “holistic approach”, “problem-solving” and “interactive learning”.</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Many of our past students are now among successful medical doctors, engineers or businessmen in Europe, United States or other countries. </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AIC has proven to be the leading institution in Europe to prepare non-European students for medical schools. </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At AIC, we target a 100% success rate, no student is neglected or left behind.</a:t>
            </a:r>
          </a:p>
        </p:txBody>
      </p:sp>
      <p:pic>
        <p:nvPicPr>
          <p:cNvPr id="4098" name="Picture 2" descr="About Us | Avicenna International College | Study in Europe">
            <a:extLst>
              <a:ext uri="{FF2B5EF4-FFF2-40B4-BE49-F238E27FC236}">
                <a16:creationId xmlns:a16="http://schemas.microsoft.com/office/drawing/2014/main" id="{5BB742EC-4A2A-C418-DF48-476059B061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762" r="13460" b="11642"/>
          <a:stretch/>
        </p:blipFill>
        <p:spPr bwMode="auto">
          <a:xfrm>
            <a:off x="6604662" y="1752273"/>
            <a:ext cx="4693253" cy="380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5637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The Campus</a:t>
            </a:r>
          </a:p>
        </p:txBody>
      </p:sp>
      <p:grpSp>
        <p:nvGrpSpPr>
          <p:cNvPr id="22" name="Group 21">
            <a:extLst>
              <a:ext uri="{FF2B5EF4-FFF2-40B4-BE49-F238E27FC236}">
                <a16:creationId xmlns:a16="http://schemas.microsoft.com/office/drawing/2014/main" id="{ECE883D1-98F2-F2F1-2B15-490EB729C687}"/>
              </a:ext>
            </a:extLst>
          </p:cNvPr>
          <p:cNvGrpSpPr/>
          <p:nvPr/>
        </p:nvGrpSpPr>
        <p:grpSpPr>
          <a:xfrm>
            <a:off x="918320" y="1281894"/>
            <a:ext cx="10355360" cy="4444654"/>
            <a:chOff x="896468" y="1257647"/>
            <a:chExt cx="10106812" cy="4337973"/>
          </a:xfrm>
        </p:grpSpPr>
        <p:pic>
          <p:nvPicPr>
            <p:cNvPr id="3074" name="Picture 2" descr="Avicenna International College | India Office – Study in Europe">
              <a:extLst>
                <a:ext uri="{FF2B5EF4-FFF2-40B4-BE49-F238E27FC236}">
                  <a16:creationId xmlns:a16="http://schemas.microsoft.com/office/drawing/2014/main" id="{C7A2B75D-FB6C-7B31-6443-EE68480626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6468" y="1262380"/>
              <a:ext cx="6900083" cy="4333240"/>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0F8E762E-08E7-87D9-12EF-00DBC6FC4BDA}"/>
                </a:ext>
              </a:extLst>
            </p:cNvPr>
            <p:cNvGrpSpPr/>
            <p:nvPr/>
          </p:nvGrpSpPr>
          <p:grpSpPr>
            <a:xfrm>
              <a:off x="7868673" y="1257647"/>
              <a:ext cx="3134607" cy="4335258"/>
              <a:chOff x="7868673" y="1257646"/>
              <a:chExt cx="3256527" cy="4503877"/>
            </a:xfrm>
          </p:grpSpPr>
          <p:pic>
            <p:nvPicPr>
              <p:cNvPr id="3076" name="Picture 4" descr="Avicenna International College – Study in Europe">
                <a:extLst>
                  <a:ext uri="{FF2B5EF4-FFF2-40B4-BE49-F238E27FC236}">
                    <a16:creationId xmlns:a16="http://schemas.microsoft.com/office/drawing/2014/main" id="{AF862FB8-EE94-F5B5-9B35-6D275B69E51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1153"/>
              <a:stretch/>
            </p:blipFill>
            <p:spPr bwMode="auto">
              <a:xfrm>
                <a:off x="7868673" y="3514674"/>
                <a:ext cx="3256527" cy="224684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cademic Year of 2020-2021 for International High School Programs start ...">
                <a:extLst>
                  <a:ext uri="{FF2B5EF4-FFF2-40B4-BE49-F238E27FC236}">
                    <a16:creationId xmlns:a16="http://schemas.microsoft.com/office/drawing/2014/main" id="{4A495EBB-0A28-7E0E-C2B5-E73CE28CA2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68673" y="1257646"/>
                <a:ext cx="3256527" cy="2171353"/>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5412310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24" name="Rectangle 23">
            <a:extLst>
              <a:ext uri="{FF2B5EF4-FFF2-40B4-BE49-F238E27FC236}">
                <a16:creationId xmlns:a16="http://schemas.microsoft.com/office/drawing/2014/main" id="{8EE154A2-EDF3-C9CF-E0AF-AD8340EEC1F2}"/>
              </a:ext>
            </a:extLst>
          </p:cNvPr>
          <p:cNvSpPr/>
          <p:nvPr/>
        </p:nvSpPr>
        <p:spPr>
          <a:xfrm>
            <a:off x="515938" y="894080"/>
            <a:ext cx="11178074" cy="493776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a:t>
            </a:r>
          </a:p>
        </p:txBody>
      </p:sp>
      <p:graphicFrame>
        <p:nvGraphicFramePr>
          <p:cNvPr id="20" name="Table 19">
            <a:extLst>
              <a:ext uri="{FF2B5EF4-FFF2-40B4-BE49-F238E27FC236}">
                <a16:creationId xmlns:a16="http://schemas.microsoft.com/office/drawing/2014/main" id="{A8EB34B7-25AF-FAE2-C16D-DE9717A6275B}"/>
              </a:ext>
            </a:extLst>
          </p:cNvPr>
          <p:cNvGraphicFramePr>
            <a:graphicFrameLocks noGrp="1"/>
          </p:cNvGraphicFramePr>
          <p:nvPr>
            <p:extLst>
              <p:ext uri="{D42A27DB-BD31-4B8C-83A1-F6EECF244321}">
                <p14:modId xmlns:p14="http://schemas.microsoft.com/office/powerpoint/2010/main" val="3876633439"/>
              </p:ext>
            </p:extLst>
          </p:nvPr>
        </p:nvGraphicFramePr>
        <p:xfrm>
          <a:off x="515939" y="1328062"/>
          <a:ext cx="11196637" cy="4367628"/>
        </p:xfrm>
        <a:graphic>
          <a:graphicData uri="http://schemas.openxmlformats.org/drawingml/2006/table">
            <a:tbl>
              <a:tblPr/>
              <a:tblGrid>
                <a:gridCol w="3578541">
                  <a:extLst>
                    <a:ext uri="{9D8B030D-6E8A-4147-A177-3AD203B41FA5}">
                      <a16:colId xmlns:a16="http://schemas.microsoft.com/office/drawing/2014/main" val="393415947"/>
                    </a:ext>
                  </a:extLst>
                </a:gridCol>
                <a:gridCol w="1381760">
                  <a:extLst>
                    <a:ext uri="{9D8B030D-6E8A-4147-A177-3AD203B41FA5}">
                      <a16:colId xmlns:a16="http://schemas.microsoft.com/office/drawing/2014/main" val="1555732275"/>
                    </a:ext>
                  </a:extLst>
                </a:gridCol>
                <a:gridCol w="1463040">
                  <a:extLst>
                    <a:ext uri="{9D8B030D-6E8A-4147-A177-3AD203B41FA5}">
                      <a16:colId xmlns:a16="http://schemas.microsoft.com/office/drawing/2014/main" val="595243706"/>
                    </a:ext>
                  </a:extLst>
                </a:gridCol>
                <a:gridCol w="1158240">
                  <a:extLst>
                    <a:ext uri="{9D8B030D-6E8A-4147-A177-3AD203B41FA5}">
                      <a16:colId xmlns:a16="http://schemas.microsoft.com/office/drawing/2014/main" val="3974813914"/>
                    </a:ext>
                  </a:extLst>
                </a:gridCol>
                <a:gridCol w="1209040">
                  <a:extLst>
                    <a:ext uri="{9D8B030D-6E8A-4147-A177-3AD203B41FA5}">
                      <a16:colId xmlns:a16="http://schemas.microsoft.com/office/drawing/2014/main" val="2249789982"/>
                    </a:ext>
                  </a:extLst>
                </a:gridCol>
                <a:gridCol w="1270000">
                  <a:extLst>
                    <a:ext uri="{9D8B030D-6E8A-4147-A177-3AD203B41FA5}">
                      <a16:colId xmlns:a16="http://schemas.microsoft.com/office/drawing/2014/main" val="1567569637"/>
                    </a:ext>
                  </a:extLst>
                </a:gridCol>
                <a:gridCol w="1136016">
                  <a:extLst>
                    <a:ext uri="{9D8B030D-6E8A-4147-A177-3AD203B41FA5}">
                      <a16:colId xmlns:a16="http://schemas.microsoft.com/office/drawing/2014/main" val="4277531880"/>
                    </a:ext>
                  </a:extLst>
                </a:gridCol>
              </a:tblGrid>
              <a:tr h="509712">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Programs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Duration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Tuition fee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Campus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Intake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Scholarship</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Stay Back</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extLst>
                  <a:ext uri="{0D108BD9-81ED-4DB2-BD59-A6C34878D82A}">
                    <a16:rowId xmlns:a16="http://schemas.microsoft.com/office/drawing/2014/main" val="2215600033"/>
                  </a:ext>
                </a:extLst>
              </a:tr>
              <a:tr h="582195">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Bachelor's Degree- IT, Networks &amp; Security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4900 Euro</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N.A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581854544"/>
                  </a:ext>
                </a:extLst>
              </a:tr>
              <a:tr h="509712">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Bachelor's Degree- Web Developer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4900 Euro</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N.A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9 Months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7629433"/>
                  </a:ext>
                </a:extLst>
              </a:tr>
              <a:tr h="509712">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Bachelor's Degree- Digital Marketing</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4900 Euro</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N.A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2253610339"/>
                  </a:ext>
                </a:extLst>
              </a:tr>
              <a:tr h="582195">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Bachelor's in Tourism &amp; Hotel Management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3 Years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4900 Euro</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N.A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9 Months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7353170"/>
                  </a:ext>
                </a:extLst>
              </a:tr>
              <a:tr h="582195">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Master's Degree- Intelligent Applications &amp; Big Data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5900 Euro</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Jan/Sep-24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N.A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167401890"/>
                  </a:ext>
                </a:extLst>
              </a:tr>
              <a:tr h="582195">
                <a:tc>
                  <a:txBody>
                    <a:bodyPr/>
                    <a:lstStyle/>
                    <a:p>
                      <a:pPr algn="l" fontAlgn="b"/>
                      <a:r>
                        <a:rPr lang="en-US" sz="1600" b="0" i="0" u="none" strike="noStrike">
                          <a:solidFill>
                            <a:srgbClr val="000000"/>
                          </a:solidFill>
                          <a:effectLst/>
                          <a:latin typeface="Times New Roman" panose="02020603050405020304" pitchFamily="18" charset="0"/>
                          <a:cs typeface="Times New Roman" panose="02020603050405020304" pitchFamily="18" charset="0"/>
                        </a:rPr>
                        <a:t>Master's Degree- IT Experts(Cyber Security &amp; High Availability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5900 Euro</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Jan/Sep-24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N.A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6103794"/>
                  </a:ext>
                </a:extLst>
              </a:tr>
              <a:tr h="509712">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Master's in Tourism &amp; Hotel Management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5900 Euro</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Hungary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Jan/Sep-24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N.A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453493228"/>
                  </a:ext>
                </a:extLst>
              </a:tr>
            </a:tbl>
          </a:graphicData>
        </a:graphic>
      </p:graphicFrame>
    </p:spTree>
    <p:extLst>
      <p:ext uri="{BB962C8B-B14F-4D97-AF65-F5344CB8AC3E}">
        <p14:creationId xmlns:p14="http://schemas.microsoft.com/office/powerpoint/2010/main" val="9043890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sp>
        <p:nvSpPr>
          <p:cNvPr id="25" name="Rectangle 24">
            <a:extLst>
              <a:ext uri="{FF2B5EF4-FFF2-40B4-BE49-F238E27FC236}">
                <a16:creationId xmlns:a16="http://schemas.microsoft.com/office/drawing/2014/main" id="{74624D9C-733D-A48C-580E-5D7A431E16BA}"/>
              </a:ext>
            </a:extLst>
          </p:cNvPr>
          <p:cNvSpPr/>
          <p:nvPr/>
        </p:nvSpPr>
        <p:spPr>
          <a:xfrm>
            <a:off x="515939" y="691465"/>
            <a:ext cx="11148117" cy="533776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pic>
        <p:nvPicPr>
          <p:cNvPr id="19" name="Picture 6" descr="TALE Project: University of Debrecen">
            <a:extLst>
              <a:ext uri="{FF2B5EF4-FFF2-40B4-BE49-F238E27FC236}">
                <a16:creationId xmlns:a16="http://schemas.microsoft.com/office/drawing/2014/main" id="{DC2687B2-1583-D89D-3B2A-C80BF018BE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3588" y="1933657"/>
            <a:ext cx="8224824" cy="273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2921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University of Debrecen?</a:t>
            </a:r>
          </a:p>
        </p:txBody>
      </p:sp>
      <p:sp>
        <p:nvSpPr>
          <p:cNvPr id="20" name="TextBox 19">
            <a:extLst>
              <a:ext uri="{FF2B5EF4-FFF2-40B4-BE49-F238E27FC236}">
                <a16:creationId xmlns:a16="http://schemas.microsoft.com/office/drawing/2014/main" id="{5A0542FE-6441-D2B2-D661-017D2CA637DC}"/>
              </a:ext>
            </a:extLst>
          </p:cNvPr>
          <p:cNvSpPr txBox="1"/>
          <p:nvPr/>
        </p:nvSpPr>
        <p:spPr>
          <a:xfrm>
            <a:off x="495618" y="1075591"/>
            <a:ext cx="11411902" cy="5218736"/>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With a student body of about 28,000 the University of Debrecen is one of the largest institutions of higher education in Hungary today.</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Debrecen is the largest city outside Budapest and has over 200,000 inhabitants. At a convenient distance of 250 km to the East from the capital, Debrecen is a cultural, economic and scientific center of the region and a renowned university town.</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The cooperation of fourteen faculties ensures the multidisciplinary background guaranteeing the University a leading role as a research and education institution, and the intellectual center of Eastern Hungary.</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In 2007 our institution was the first to receive the highest degree of the Higher Education Qualification Prize awarded to the most reputable Hungarian higher education institutions.</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The University conducts its programs according to the European Qualifications Framework of the Bologna Process.</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Thus diplomas attained at the University of Debrecen are generally accepted in the countries of the European Union. Moreover, all our programs are accredited by the Hungarian Accreditation Board which is part of the European Accreditation Board.</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Medical programs are accredited by the World Health Organization (WHO), the State Education Department (NY, USA), Medical Board of California, Medical Councils of India (a qualifying exam is compulsory), Israel, Ireland, Iran, Norway and the United Arab Emirates. </a:t>
            </a:r>
          </a:p>
        </p:txBody>
      </p:sp>
    </p:spTree>
    <p:extLst>
      <p:ext uri="{BB962C8B-B14F-4D97-AF65-F5344CB8AC3E}">
        <p14:creationId xmlns:p14="http://schemas.microsoft.com/office/powerpoint/2010/main" val="14640679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The Campus</a:t>
            </a:r>
          </a:p>
        </p:txBody>
      </p:sp>
      <p:grpSp>
        <p:nvGrpSpPr>
          <p:cNvPr id="21" name="Group 20">
            <a:extLst>
              <a:ext uri="{FF2B5EF4-FFF2-40B4-BE49-F238E27FC236}">
                <a16:creationId xmlns:a16="http://schemas.microsoft.com/office/drawing/2014/main" id="{F5E35B26-220B-8A23-B2AE-F345CD21BBEE}"/>
              </a:ext>
            </a:extLst>
          </p:cNvPr>
          <p:cNvGrpSpPr/>
          <p:nvPr/>
        </p:nvGrpSpPr>
        <p:grpSpPr>
          <a:xfrm>
            <a:off x="896854" y="1382931"/>
            <a:ext cx="10398294" cy="4318000"/>
            <a:chOff x="892507" y="1424110"/>
            <a:chExt cx="9635359" cy="4001183"/>
          </a:xfrm>
        </p:grpSpPr>
        <p:pic>
          <p:nvPicPr>
            <p:cNvPr id="5122" name="Picture 2" descr="University of Debrecen - International Education Specialists">
              <a:extLst>
                <a:ext uri="{FF2B5EF4-FFF2-40B4-BE49-F238E27FC236}">
                  <a16:creationId xmlns:a16="http://schemas.microsoft.com/office/drawing/2014/main" id="{48F2E2D1-67A2-57E7-05B2-F28F04412B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507" y="1432707"/>
              <a:ext cx="7075750" cy="3992586"/>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83143309-FC43-3E89-1F2C-6A6930F5AE86}"/>
                </a:ext>
              </a:extLst>
            </p:cNvPr>
            <p:cNvGrpSpPr/>
            <p:nvPr/>
          </p:nvGrpSpPr>
          <p:grpSpPr>
            <a:xfrm>
              <a:off x="8030897" y="1424110"/>
              <a:ext cx="2496969" cy="3983989"/>
              <a:chOff x="8079591" y="1432707"/>
              <a:chExt cx="2912241" cy="4646568"/>
            </a:xfrm>
          </p:grpSpPr>
          <p:pic>
            <p:nvPicPr>
              <p:cNvPr id="5124" name="Picture 4" descr="University of Debrecen : Rankings, Fees &amp; Courses Details | Top ...">
                <a:extLst>
                  <a:ext uri="{FF2B5EF4-FFF2-40B4-BE49-F238E27FC236}">
                    <a16:creationId xmlns:a16="http://schemas.microsoft.com/office/drawing/2014/main" id="{4AC9CD4F-93EB-BD88-2C9B-97A4EC6E3F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84652" y="1432707"/>
                <a:ext cx="2907180" cy="193198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University of Debrecen">
                <a:extLst>
                  <a:ext uri="{FF2B5EF4-FFF2-40B4-BE49-F238E27FC236}">
                    <a16:creationId xmlns:a16="http://schemas.microsoft.com/office/drawing/2014/main" id="{FBC2F12F-1355-6FC6-BB09-9C39F80F428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7000" t="4756" r="26789" b="32250"/>
              <a:stretch/>
            </p:blipFill>
            <p:spPr bwMode="auto">
              <a:xfrm>
                <a:off x="8079591" y="3437304"/>
                <a:ext cx="2907180" cy="2641971"/>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3786468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24" name="Rectangle 23">
            <a:extLst>
              <a:ext uri="{FF2B5EF4-FFF2-40B4-BE49-F238E27FC236}">
                <a16:creationId xmlns:a16="http://schemas.microsoft.com/office/drawing/2014/main" id="{8EE154A2-EDF3-C9CF-E0AF-AD8340EEC1F2}"/>
              </a:ext>
            </a:extLst>
          </p:cNvPr>
          <p:cNvSpPr/>
          <p:nvPr/>
        </p:nvSpPr>
        <p:spPr>
          <a:xfrm>
            <a:off x="515938" y="894080"/>
            <a:ext cx="11178074" cy="493776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5" name="Group 14">
            <a:extLst>
              <a:ext uri="{FF2B5EF4-FFF2-40B4-BE49-F238E27FC236}">
                <a16:creationId xmlns:a16="http://schemas.microsoft.com/office/drawing/2014/main" id="{F6AF1BF5-CB8C-31B9-A1B0-A3E3FE434365}"/>
              </a:ext>
            </a:extLst>
          </p:cNvPr>
          <p:cNvGrpSpPr/>
          <p:nvPr/>
        </p:nvGrpSpPr>
        <p:grpSpPr>
          <a:xfrm flipH="1">
            <a:off x="896468"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a:t>
            </a:r>
          </a:p>
        </p:txBody>
      </p:sp>
      <p:graphicFrame>
        <p:nvGraphicFramePr>
          <p:cNvPr id="19" name="Table 18">
            <a:extLst>
              <a:ext uri="{FF2B5EF4-FFF2-40B4-BE49-F238E27FC236}">
                <a16:creationId xmlns:a16="http://schemas.microsoft.com/office/drawing/2014/main" id="{61B9EEA9-E983-119F-C454-DB024AD3B7B2}"/>
              </a:ext>
            </a:extLst>
          </p:cNvPr>
          <p:cNvGraphicFramePr>
            <a:graphicFrameLocks noGrp="1"/>
          </p:cNvGraphicFramePr>
          <p:nvPr>
            <p:extLst>
              <p:ext uri="{D42A27DB-BD31-4B8C-83A1-F6EECF244321}">
                <p14:modId xmlns:p14="http://schemas.microsoft.com/office/powerpoint/2010/main" val="1159826546"/>
              </p:ext>
            </p:extLst>
          </p:nvPr>
        </p:nvGraphicFramePr>
        <p:xfrm>
          <a:off x="527945" y="1260684"/>
          <a:ext cx="11184630" cy="4556652"/>
        </p:xfrm>
        <a:graphic>
          <a:graphicData uri="http://schemas.openxmlformats.org/drawingml/2006/table">
            <a:tbl>
              <a:tblPr/>
              <a:tblGrid>
                <a:gridCol w="3023955">
                  <a:extLst>
                    <a:ext uri="{9D8B030D-6E8A-4147-A177-3AD203B41FA5}">
                      <a16:colId xmlns:a16="http://schemas.microsoft.com/office/drawing/2014/main" val="1810333034"/>
                    </a:ext>
                  </a:extLst>
                </a:gridCol>
                <a:gridCol w="1301703">
                  <a:extLst>
                    <a:ext uri="{9D8B030D-6E8A-4147-A177-3AD203B41FA5}">
                      <a16:colId xmlns:a16="http://schemas.microsoft.com/office/drawing/2014/main" val="310105720"/>
                    </a:ext>
                  </a:extLst>
                </a:gridCol>
                <a:gridCol w="1271664">
                  <a:extLst>
                    <a:ext uri="{9D8B030D-6E8A-4147-A177-3AD203B41FA5}">
                      <a16:colId xmlns:a16="http://schemas.microsoft.com/office/drawing/2014/main" val="727433674"/>
                    </a:ext>
                  </a:extLst>
                </a:gridCol>
                <a:gridCol w="1301702">
                  <a:extLst>
                    <a:ext uri="{9D8B030D-6E8A-4147-A177-3AD203B41FA5}">
                      <a16:colId xmlns:a16="http://schemas.microsoft.com/office/drawing/2014/main" val="2996212"/>
                    </a:ext>
                  </a:extLst>
                </a:gridCol>
                <a:gridCol w="1141494">
                  <a:extLst>
                    <a:ext uri="{9D8B030D-6E8A-4147-A177-3AD203B41FA5}">
                      <a16:colId xmlns:a16="http://schemas.microsoft.com/office/drawing/2014/main" val="866654702"/>
                    </a:ext>
                  </a:extLst>
                </a:gridCol>
                <a:gridCol w="1787520">
                  <a:extLst>
                    <a:ext uri="{9D8B030D-6E8A-4147-A177-3AD203B41FA5}">
                      <a16:colId xmlns:a16="http://schemas.microsoft.com/office/drawing/2014/main" val="1287828669"/>
                    </a:ext>
                  </a:extLst>
                </a:gridCol>
                <a:gridCol w="1356592">
                  <a:extLst>
                    <a:ext uri="{9D8B030D-6E8A-4147-A177-3AD203B41FA5}">
                      <a16:colId xmlns:a16="http://schemas.microsoft.com/office/drawing/2014/main" val="2423264293"/>
                    </a:ext>
                  </a:extLst>
                </a:gridCol>
              </a:tblGrid>
              <a:tr h="309892">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Programs</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Duration</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Tuition fee</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Campus</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Intake</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Scholarship</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Stay Back</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extLst>
                  <a:ext uri="{0D108BD9-81ED-4DB2-BD59-A6C34878D82A}">
                    <a16:rowId xmlns:a16="http://schemas.microsoft.com/office/drawing/2014/main" val="4061219044"/>
                  </a:ext>
                </a:extLst>
              </a:tr>
              <a:tr h="530845">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BSC - Agricultural Engineering</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6,500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4151618578"/>
                  </a:ext>
                </a:extLst>
              </a:tr>
              <a:tr h="530845">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BSC - Biochemical Engineering</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7,000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7068575"/>
                  </a:ext>
                </a:extLst>
              </a:tr>
              <a:tr h="530845">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BSC - Business Administration and Management</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 7,000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308042128"/>
                  </a:ext>
                </a:extLst>
              </a:tr>
              <a:tr h="530845">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BSC - Business Informatics</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7,000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6966858"/>
                  </a:ext>
                </a:extLst>
              </a:tr>
              <a:tr h="530845">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BSC- Chemical Engineering</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7,000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893678737"/>
                  </a:ext>
                </a:extLst>
              </a:tr>
              <a:tr h="530845">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BSC - Chemistry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6,500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4027555"/>
                  </a:ext>
                </a:extLst>
              </a:tr>
              <a:tr h="530845">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BSC - Civil Engineering</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7,500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499007206"/>
                  </a:ext>
                </a:extLst>
              </a:tr>
              <a:tr h="530845">
                <a:tc>
                  <a:txBody>
                    <a:bodyPr/>
                    <a:lstStyle/>
                    <a:p>
                      <a:pPr algn="l" fontAlgn="b"/>
                      <a:r>
                        <a:rPr lang="en-US" sz="1600" b="0" i="0" u="none" strike="noStrike">
                          <a:solidFill>
                            <a:srgbClr val="000000"/>
                          </a:solidFill>
                          <a:effectLst/>
                          <a:latin typeface="Times New Roman" panose="02020603050405020304" pitchFamily="18" charset="0"/>
                          <a:cs typeface="Times New Roman" panose="02020603050405020304" pitchFamily="18" charset="0"/>
                        </a:rPr>
                        <a:t>BA - Classical Performing Arts (Music)</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10,000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0602397"/>
                  </a:ext>
                </a:extLst>
              </a:tr>
            </a:tbl>
          </a:graphicData>
        </a:graphic>
      </p:graphicFrame>
    </p:spTree>
    <p:extLst>
      <p:ext uri="{BB962C8B-B14F-4D97-AF65-F5344CB8AC3E}">
        <p14:creationId xmlns:p14="http://schemas.microsoft.com/office/powerpoint/2010/main" val="19731466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24" name="Rectangle 23">
            <a:extLst>
              <a:ext uri="{FF2B5EF4-FFF2-40B4-BE49-F238E27FC236}">
                <a16:creationId xmlns:a16="http://schemas.microsoft.com/office/drawing/2014/main" id="{8EE154A2-EDF3-C9CF-E0AF-AD8340EEC1F2}"/>
              </a:ext>
            </a:extLst>
          </p:cNvPr>
          <p:cNvSpPr/>
          <p:nvPr/>
        </p:nvSpPr>
        <p:spPr>
          <a:xfrm>
            <a:off x="534501" y="960120"/>
            <a:ext cx="11178074" cy="493776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latin typeface="Times New Roman" panose="02020603050405020304" pitchFamily="18" charset="0"/>
              <a:cs typeface="Times New Roman" panose="02020603050405020304" pitchFamily="18" charset="0"/>
            </a:endParaRPr>
          </a:p>
        </p:txBody>
      </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a:t>
            </a:r>
          </a:p>
        </p:txBody>
      </p:sp>
      <p:graphicFrame>
        <p:nvGraphicFramePr>
          <p:cNvPr id="19" name="Table 18">
            <a:extLst>
              <a:ext uri="{FF2B5EF4-FFF2-40B4-BE49-F238E27FC236}">
                <a16:creationId xmlns:a16="http://schemas.microsoft.com/office/drawing/2014/main" id="{61B9EEA9-E983-119F-C454-DB024AD3B7B2}"/>
              </a:ext>
            </a:extLst>
          </p:cNvPr>
          <p:cNvGraphicFramePr>
            <a:graphicFrameLocks noGrp="1"/>
          </p:cNvGraphicFramePr>
          <p:nvPr>
            <p:extLst>
              <p:ext uri="{D42A27DB-BD31-4B8C-83A1-F6EECF244321}">
                <p14:modId xmlns:p14="http://schemas.microsoft.com/office/powerpoint/2010/main" val="395116550"/>
              </p:ext>
            </p:extLst>
          </p:nvPr>
        </p:nvGraphicFramePr>
        <p:xfrm>
          <a:off x="527945" y="1329166"/>
          <a:ext cx="11184630" cy="3884055"/>
        </p:xfrm>
        <a:graphic>
          <a:graphicData uri="http://schemas.openxmlformats.org/drawingml/2006/table">
            <a:tbl>
              <a:tblPr/>
              <a:tblGrid>
                <a:gridCol w="3023955">
                  <a:extLst>
                    <a:ext uri="{9D8B030D-6E8A-4147-A177-3AD203B41FA5}">
                      <a16:colId xmlns:a16="http://schemas.microsoft.com/office/drawing/2014/main" val="1810333034"/>
                    </a:ext>
                  </a:extLst>
                </a:gridCol>
                <a:gridCol w="1301703">
                  <a:extLst>
                    <a:ext uri="{9D8B030D-6E8A-4147-A177-3AD203B41FA5}">
                      <a16:colId xmlns:a16="http://schemas.microsoft.com/office/drawing/2014/main" val="310105720"/>
                    </a:ext>
                  </a:extLst>
                </a:gridCol>
                <a:gridCol w="1271664">
                  <a:extLst>
                    <a:ext uri="{9D8B030D-6E8A-4147-A177-3AD203B41FA5}">
                      <a16:colId xmlns:a16="http://schemas.microsoft.com/office/drawing/2014/main" val="727433674"/>
                    </a:ext>
                  </a:extLst>
                </a:gridCol>
                <a:gridCol w="1301702">
                  <a:extLst>
                    <a:ext uri="{9D8B030D-6E8A-4147-A177-3AD203B41FA5}">
                      <a16:colId xmlns:a16="http://schemas.microsoft.com/office/drawing/2014/main" val="2996212"/>
                    </a:ext>
                  </a:extLst>
                </a:gridCol>
                <a:gridCol w="1141494">
                  <a:extLst>
                    <a:ext uri="{9D8B030D-6E8A-4147-A177-3AD203B41FA5}">
                      <a16:colId xmlns:a16="http://schemas.microsoft.com/office/drawing/2014/main" val="866654702"/>
                    </a:ext>
                  </a:extLst>
                </a:gridCol>
                <a:gridCol w="1787520">
                  <a:extLst>
                    <a:ext uri="{9D8B030D-6E8A-4147-A177-3AD203B41FA5}">
                      <a16:colId xmlns:a16="http://schemas.microsoft.com/office/drawing/2014/main" val="1287828669"/>
                    </a:ext>
                  </a:extLst>
                </a:gridCol>
                <a:gridCol w="1356592">
                  <a:extLst>
                    <a:ext uri="{9D8B030D-6E8A-4147-A177-3AD203B41FA5}">
                      <a16:colId xmlns:a16="http://schemas.microsoft.com/office/drawing/2014/main" val="2423264293"/>
                    </a:ext>
                  </a:extLst>
                </a:gridCol>
              </a:tblGrid>
              <a:tr h="514062">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BSC- Commerce and Marketing</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7,000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905050066"/>
                  </a:ext>
                </a:extLst>
              </a:tr>
              <a:tr h="514062">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BSC - Computer Science</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7,000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5779471"/>
                  </a:ext>
                </a:extLst>
              </a:tr>
              <a:tr h="514062">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BSC - Computer Science Engineering</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7,000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2192555846"/>
                  </a:ext>
                </a:extLst>
              </a:tr>
              <a:tr h="514062">
                <a:tc>
                  <a:txBody>
                    <a:bodyPr/>
                    <a:lstStyle/>
                    <a:p>
                      <a:pPr algn="l"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BA- Contemporary Music</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 10,000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8181108"/>
                  </a:ext>
                </a:extLst>
              </a:tr>
              <a:tr h="514062">
                <a:tc>
                  <a:txBody>
                    <a:bodyPr/>
                    <a:lstStyle/>
                    <a:p>
                      <a:pPr algn="l"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 BSC - Nursing and Patient Care (Dietetics)</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4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6,000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2658330265"/>
                  </a:ext>
                </a:extLst>
              </a:tr>
              <a:tr h="514062">
                <a:tc>
                  <a:txBody>
                    <a:bodyPr/>
                    <a:lstStyle/>
                    <a:p>
                      <a:pPr algn="l"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BSC - Earth Sciences</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6,500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240801"/>
                  </a:ext>
                </a:extLst>
              </a:tr>
              <a:tr h="514062">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 BSC - Electrical Engineering</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 7,000 USD/year</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6225" marR="6225" marT="62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033477855"/>
                  </a:ext>
                </a:extLst>
              </a:tr>
            </a:tbl>
          </a:graphicData>
        </a:graphic>
      </p:graphicFrame>
    </p:spTree>
    <p:extLst>
      <p:ext uri="{BB962C8B-B14F-4D97-AF65-F5344CB8AC3E}">
        <p14:creationId xmlns:p14="http://schemas.microsoft.com/office/powerpoint/2010/main" val="17755565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24" name="Rectangle 23">
            <a:extLst>
              <a:ext uri="{FF2B5EF4-FFF2-40B4-BE49-F238E27FC236}">
                <a16:creationId xmlns:a16="http://schemas.microsoft.com/office/drawing/2014/main" id="{8EE154A2-EDF3-C9CF-E0AF-AD8340EEC1F2}"/>
              </a:ext>
            </a:extLst>
          </p:cNvPr>
          <p:cNvSpPr/>
          <p:nvPr/>
        </p:nvSpPr>
        <p:spPr>
          <a:xfrm>
            <a:off x="515938" y="894080"/>
            <a:ext cx="11178074" cy="493776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a:t>
            </a:r>
          </a:p>
        </p:txBody>
      </p:sp>
      <p:graphicFrame>
        <p:nvGraphicFramePr>
          <p:cNvPr id="20" name="Table 19">
            <a:extLst>
              <a:ext uri="{FF2B5EF4-FFF2-40B4-BE49-F238E27FC236}">
                <a16:creationId xmlns:a16="http://schemas.microsoft.com/office/drawing/2014/main" id="{F1F6F7B3-5DD5-0D67-8928-94000FDF2CB7}"/>
              </a:ext>
            </a:extLst>
          </p:cNvPr>
          <p:cNvGraphicFramePr>
            <a:graphicFrameLocks noGrp="1"/>
          </p:cNvGraphicFramePr>
          <p:nvPr>
            <p:extLst>
              <p:ext uri="{D42A27DB-BD31-4B8C-83A1-F6EECF244321}">
                <p14:modId xmlns:p14="http://schemas.microsoft.com/office/powerpoint/2010/main" val="3782864149"/>
              </p:ext>
            </p:extLst>
          </p:nvPr>
        </p:nvGraphicFramePr>
        <p:xfrm>
          <a:off x="527944" y="1165548"/>
          <a:ext cx="11184631" cy="5289579"/>
        </p:xfrm>
        <a:graphic>
          <a:graphicData uri="http://schemas.openxmlformats.org/drawingml/2006/table">
            <a:tbl>
              <a:tblPr/>
              <a:tblGrid>
                <a:gridCol w="3026518">
                  <a:extLst>
                    <a:ext uri="{9D8B030D-6E8A-4147-A177-3AD203B41FA5}">
                      <a16:colId xmlns:a16="http://schemas.microsoft.com/office/drawing/2014/main" val="599390557"/>
                    </a:ext>
                  </a:extLst>
                </a:gridCol>
                <a:gridCol w="1124727">
                  <a:extLst>
                    <a:ext uri="{9D8B030D-6E8A-4147-A177-3AD203B41FA5}">
                      <a16:colId xmlns:a16="http://schemas.microsoft.com/office/drawing/2014/main" val="1473563199"/>
                    </a:ext>
                  </a:extLst>
                </a:gridCol>
                <a:gridCol w="1339417">
                  <a:extLst>
                    <a:ext uri="{9D8B030D-6E8A-4147-A177-3AD203B41FA5}">
                      <a16:colId xmlns:a16="http://schemas.microsoft.com/office/drawing/2014/main" val="1291782170"/>
                    </a:ext>
                  </a:extLst>
                </a:gridCol>
                <a:gridCol w="1301421">
                  <a:extLst>
                    <a:ext uri="{9D8B030D-6E8A-4147-A177-3AD203B41FA5}">
                      <a16:colId xmlns:a16="http://schemas.microsoft.com/office/drawing/2014/main" val="3009061389"/>
                    </a:ext>
                  </a:extLst>
                </a:gridCol>
                <a:gridCol w="1044935">
                  <a:extLst>
                    <a:ext uri="{9D8B030D-6E8A-4147-A177-3AD203B41FA5}">
                      <a16:colId xmlns:a16="http://schemas.microsoft.com/office/drawing/2014/main" val="4138234221"/>
                    </a:ext>
                  </a:extLst>
                </a:gridCol>
                <a:gridCol w="1957598">
                  <a:extLst>
                    <a:ext uri="{9D8B030D-6E8A-4147-A177-3AD203B41FA5}">
                      <a16:colId xmlns:a16="http://schemas.microsoft.com/office/drawing/2014/main" val="2737004105"/>
                    </a:ext>
                  </a:extLst>
                </a:gridCol>
                <a:gridCol w="1390015">
                  <a:extLst>
                    <a:ext uri="{9D8B030D-6E8A-4147-A177-3AD203B41FA5}">
                      <a16:colId xmlns:a16="http://schemas.microsoft.com/office/drawing/2014/main" val="3448599769"/>
                    </a:ext>
                  </a:extLst>
                </a:gridCol>
              </a:tblGrid>
              <a:tr h="342749">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Programs</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Duration</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Tuition fee</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Campus</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Intake</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Scholarship</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600" b="1" i="0" u="none" strike="noStrike" dirty="0">
                          <a:solidFill>
                            <a:schemeClr val="bg1"/>
                          </a:solidFill>
                          <a:effectLst/>
                          <a:latin typeface="Times New Roman" panose="02020603050405020304" pitchFamily="18" charset="0"/>
                          <a:cs typeface="Times New Roman" panose="02020603050405020304" pitchFamily="18" charset="0"/>
                        </a:rPr>
                        <a:t>Stay Back</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extLst>
                  <a:ext uri="{0D108BD9-81ED-4DB2-BD59-A6C34878D82A}">
                    <a16:rowId xmlns:a16="http://schemas.microsoft.com/office/drawing/2014/main" val="1178524485"/>
                  </a:ext>
                </a:extLst>
              </a:tr>
              <a:tr h="444675">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BA - English and American Studies</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6,000 USD/year</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830616920"/>
                  </a:ext>
                </a:extLst>
              </a:tr>
              <a:tr h="444675">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BSC- Food Engineering</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3.5 Years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 6,500 USD/year</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905150"/>
                  </a:ext>
                </a:extLst>
              </a:tr>
              <a:tr h="444675">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BSC - Geography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6,500 USD/year</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093472269"/>
                  </a:ext>
                </a:extLst>
              </a:tr>
              <a:tr h="444675">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BSC - Kindergarten Education</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3 Years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6,000 USD/year</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4236627"/>
                  </a:ext>
                </a:extLst>
              </a:tr>
              <a:tr h="444675">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BSC - Mathematics</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6,500 USD/year</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2767283873"/>
                  </a:ext>
                </a:extLst>
              </a:tr>
              <a:tr h="444675">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BSC- Mechanical Engineering</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3.5 Years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7,500 USD/year</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a:solidFill>
                            <a:srgbClr val="000000"/>
                          </a:solidFill>
                          <a:effectLst/>
                          <a:latin typeface="Times New Roman" panose="02020603050405020304" pitchFamily="18" charset="0"/>
                          <a:cs typeface="Times New Roman" panose="02020603050405020304" pitchFamily="18" charset="0"/>
                        </a:rPr>
                        <a:t>Merit Basis 30% upto 90%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7359364"/>
                  </a:ext>
                </a:extLst>
              </a:tr>
              <a:tr h="444675">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BSC- Mechatronics Engineering</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 7,500 USD/year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435011044"/>
                  </a:ext>
                </a:extLst>
              </a:tr>
              <a:tr h="444675">
                <a:tc>
                  <a:txBody>
                    <a:bodyPr/>
                    <a:lstStyle/>
                    <a:p>
                      <a:pPr algn="l" fontAlgn="b"/>
                      <a:r>
                        <a:rPr lang="en-US" sz="1600" b="0" i="0" u="none" strike="noStrike">
                          <a:solidFill>
                            <a:srgbClr val="000000"/>
                          </a:solidFill>
                          <a:effectLst/>
                          <a:latin typeface="Times New Roman" panose="02020603050405020304" pitchFamily="18" charset="0"/>
                          <a:cs typeface="Times New Roman" panose="02020603050405020304" pitchFamily="18" charset="0"/>
                        </a:rPr>
                        <a:t>BA - Musical Creative Art and Musicology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3 Years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10,000 USD/year</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40521834"/>
                  </a:ext>
                </a:extLst>
              </a:tr>
              <a:tr h="444675">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BSC - Nursing and Patient Care (Physiotherapy)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4 Years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 6,000 USD/year</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476045824"/>
                  </a:ext>
                </a:extLst>
              </a:tr>
              <a:tr h="444675">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BSC - Nursing and Patient Care (Nurse)</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4 Years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6,500 USD/year</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2766509"/>
                  </a:ext>
                </a:extLst>
              </a:tr>
            </a:tbl>
          </a:graphicData>
        </a:graphic>
      </p:graphicFrame>
    </p:spTree>
    <p:extLst>
      <p:ext uri="{BB962C8B-B14F-4D97-AF65-F5344CB8AC3E}">
        <p14:creationId xmlns:p14="http://schemas.microsoft.com/office/powerpoint/2010/main" val="4537421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24" name="Rectangle 23">
            <a:extLst>
              <a:ext uri="{FF2B5EF4-FFF2-40B4-BE49-F238E27FC236}">
                <a16:creationId xmlns:a16="http://schemas.microsoft.com/office/drawing/2014/main" id="{8EE154A2-EDF3-C9CF-E0AF-AD8340EEC1F2}"/>
              </a:ext>
            </a:extLst>
          </p:cNvPr>
          <p:cNvSpPr/>
          <p:nvPr/>
        </p:nvSpPr>
        <p:spPr>
          <a:xfrm>
            <a:off x="515938" y="960120"/>
            <a:ext cx="11178074" cy="493776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a:t>
            </a:r>
          </a:p>
        </p:txBody>
      </p:sp>
      <p:graphicFrame>
        <p:nvGraphicFramePr>
          <p:cNvPr id="20" name="Table 19">
            <a:extLst>
              <a:ext uri="{FF2B5EF4-FFF2-40B4-BE49-F238E27FC236}">
                <a16:creationId xmlns:a16="http://schemas.microsoft.com/office/drawing/2014/main" id="{F1F6F7B3-5DD5-0D67-8928-94000FDF2CB7}"/>
              </a:ext>
            </a:extLst>
          </p:cNvPr>
          <p:cNvGraphicFramePr>
            <a:graphicFrameLocks noGrp="1"/>
          </p:cNvGraphicFramePr>
          <p:nvPr>
            <p:extLst>
              <p:ext uri="{D42A27DB-BD31-4B8C-83A1-F6EECF244321}">
                <p14:modId xmlns:p14="http://schemas.microsoft.com/office/powerpoint/2010/main" val="3454036559"/>
              </p:ext>
            </p:extLst>
          </p:nvPr>
        </p:nvGraphicFramePr>
        <p:xfrm>
          <a:off x="527944" y="1216349"/>
          <a:ext cx="11184631" cy="4026211"/>
        </p:xfrm>
        <a:graphic>
          <a:graphicData uri="http://schemas.openxmlformats.org/drawingml/2006/table">
            <a:tbl>
              <a:tblPr/>
              <a:tblGrid>
                <a:gridCol w="3026518">
                  <a:extLst>
                    <a:ext uri="{9D8B030D-6E8A-4147-A177-3AD203B41FA5}">
                      <a16:colId xmlns:a16="http://schemas.microsoft.com/office/drawing/2014/main" val="599390557"/>
                    </a:ext>
                  </a:extLst>
                </a:gridCol>
                <a:gridCol w="1124727">
                  <a:extLst>
                    <a:ext uri="{9D8B030D-6E8A-4147-A177-3AD203B41FA5}">
                      <a16:colId xmlns:a16="http://schemas.microsoft.com/office/drawing/2014/main" val="1473563199"/>
                    </a:ext>
                  </a:extLst>
                </a:gridCol>
                <a:gridCol w="1339417">
                  <a:extLst>
                    <a:ext uri="{9D8B030D-6E8A-4147-A177-3AD203B41FA5}">
                      <a16:colId xmlns:a16="http://schemas.microsoft.com/office/drawing/2014/main" val="1291782170"/>
                    </a:ext>
                  </a:extLst>
                </a:gridCol>
                <a:gridCol w="1301421">
                  <a:extLst>
                    <a:ext uri="{9D8B030D-6E8A-4147-A177-3AD203B41FA5}">
                      <a16:colId xmlns:a16="http://schemas.microsoft.com/office/drawing/2014/main" val="3009061389"/>
                    </a:ext>
                  </a:extLst>
                </a:gridCol>
                <a:gridCol w="1044935">
                  <a:extLst>
                    <a:ext uri="{9D8B030D-6E8A-4147-A177-3AD203B41FA5}">
                      <a16:colId xmlns:a16="http://schemas.microsoft.com/office/drawing/2014/main" val="4138234221"/>
                    </a:ext>
                  </a:extLst>
                </a:gridCol>
                <a:gridCol w="1946656">
                  <a:extLst>
                    <a:ext uri="{9D8B030D-6E8A-4147-A177-3AD203B41FA5}">
                      <a16:colId xmlns:a16="http://schemas.microsoft.com/office/drawing/2014/main" val="2737004105"/>
                    </a:ext>
                  </a:extLst>
                </a:gridCol>
                <a:gridCol w="1400957">
                  <a:extLst>
                    <a:ext uri="{9D8B030D-6E8A-4147-A177-3AD203B41FA5}">
                      <a16:colId xmlns:a16="http://schemas.microsoft.com/office/drawing/2014/main" val="3448599769"/>
                    </a:ext>
                  </a:extLst>
                </a:gridCol>
              </a:tblGrid>
              <a:tr h="575173">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BSC - Physics</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6,500 USD/year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028897716"/>
                  </a:ext>
                </a:extLst>
              </a:tr>
              <a:tr h="575173">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BSC - Precision Agricultural Engineering</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 6,500 USD/year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193671"/>
                  </a:ext>
                </a:extLst>
              </a:tr>
              <a:tr h="575173">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BSC - Professional Pilot</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 35,000 USD/year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9 Months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467602231"/>
                  </a:ext>
                </a:extLst>
              </a:tr>
              <a:tr h="575173">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BA - Psychology</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 Years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6,000 USD/year</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9 Months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4085007"/>
                  </a:ext>
                </a:extLst>
              </a:tr>
              <a:tr h="575173">
                <a:tc>
                  <a:txBody>
                    <a:bodyPr/>
                    <a:lstStyle/>
                    <a:p>
                      <a:pPr algn="l" fontAlgn="b"/>
                      <a:r>
                        <a:rPr lang="en-US" sz="1600" b="0" i="0" u="none" strike="noStrike">
                          <a:solidFill>
                            <a:srgbClr val="000000"/>
                          </a:solidFill>
                          <a:effectLst/>
                          <a:latin typeface="Times New Roman" panose="02020603050405020304" pitchFamily="18" charset="0"/>
                          <a:cs typeface="Times New Roman" panose="02020603050405020304" pitchFamily="18" charset="0"/>
                        </a:rPr>
                        <a:t>BSC - Health Care and Disease Prevention (Public Health)</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4 Years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 6,000 USD/year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Sep-24</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275711121"/>
                  </a:ext>
                </a:extLst>
              </a:tr>
              <a:tr h="575173">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 BSC - Rural Development Engineering</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 7,000 USD/year</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3094491"/>
                  </a:ext>
                </a:extLst>
              </a:tr>
              <a:tr h="575173">
                <a:tc>
                  <a:txBody>
                    <a:bodyPr/>
                    <a:lstStyle/>
                    <a:p>
                      <a:pPr algn="l" fontAlgn="b"/>
                      <a:r>
                        <a:rPr lang="en-IN" sz="1600" b="0" i="0" u="none" strike="noStrike">
                          <a:solidFill>
                            <a:srgbClr val="000000"/>
                          </a:solidFill>
                          <a:effectLst/>
                          <a:latin typeface="Times New Roman" panose="02020603050405020304" pitchFamily="18" charset="0"/>
                          <a:cs typeface="Times New Roman" panose="02020603050405020304" pitchFamily="18" charset="0"/>
                        </a:rPr>
                        <a:t>BSC - Vehicle Engineering</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3.5 Years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7,000 USD/year</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Debrecen, Hungary</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Sep-24</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Merit Basis 30% up to 90%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r>
                        <a:rPr lang="en-IN" sz="1600" b="0" i="0" u="none" strike="noStrike" dirty="0">
                          <a:solidFill>
                            <a:srgbClr val="000000"/>
                          </a:solidFill>
                          <a:effectLst/>
                          <a:latin typeface="Times New Roman" panose="02020603050405020304" pitchFamily="18" charset="0"/>
                          <a:cs typeface="Times New Roman" panose="02020603050405020304" pitchFamily="18" charset="0"/>
                        </a:rPr>
                        <a:t>9 Months </a:t>
                      </a:r>
                    </a:p>
                  </a:txBody>
                  <a:tcPr marL="7003" marR="7003" marT="700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558499439"/>
                  </a:ext>
                </a:extLst>
              </a:tr>
            </a:tbl>
          </a:graphicData>
        </a:graphic>
      </p:graphicFrame>
    </p:spTree>
    <p:extLst>
      <p:ext uri="{BB962C8B-B14F-4D97-AF65-F5344CB8AC3E}">
        <p14:creationId xmlns:p14="http://schemas.microsoft.com/office/powerpoint/2010/main" val="21698135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nbasanayke@metaapply.io</a:t>
            </a:r>
          </a:p>
        </p:txBody>
      </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About Spain</a:t>
            </a:r>
          </a:p>
        </p:txBody>
      </p:sp>
      <p:sp>
        <p:nvSpPr>
          <p:cNvPr id="20" name="TextBox 19">
            <a:extLst>
              <a:ext uri="{FF2B5EF4-FFF2-40B4-BE49-F238E27FC236}">
                <a16:creationId xmlns:a16="http://schemas.microsoft.com/office/drawing/2014/main" id="{5A0542FE-6441-D2B2-D661-017D2CA637DC}"/>
              </a:ext>
            </a:extLst>
          </p:cNvPr>
          <p:cNvSpPr txBox="1"/>
          <p:nvPr/>
        </p:nvSpPr>
        <p:spPr>
          <a:xfrm>
            <a:off x="515939" y="1300468"/>
            <a:ext cx="5976301" cy="5218736"/>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Land Size- 505,990 sq km (195,360 sq mi)</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Human Density- 92-94 people per sq km (239-244 people per sq mi) </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Economy- €1.24 trillion to €1.26 trillion </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Per Capita- USD 28,276</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Language- Espanol Catalan, Galician, Basque</a:t>
            </a:r>
            <a:r>
              <a:rPr lang="en-US" sz="1600" dirty="0">
                <a:latin typeface="Times New Roman" panose="02020603050405020304" pitchFamily="18" charset="0"/>
                <a:cs typeface="Times New Roman" panose="02020603050405020304" pitchFamily="18" charset="0"/>
              </a:rPr>
              <a:t> and </a:t>
            </a:r>
            <a:r>
              <a:rPr lang="en-US" sz="1600" i="0" u="none" strike="noStrike" baseline="0" dirty="0">
                <a:latin typeface="Times New Roman" panose="02020603050405020304" pitchFamily="18" charset="0"/>
                <a:cs typeface="Times New Roman" panose="02020603050405020304" pitchFamily="18" charset="0"/>
              </a:rPr>
              <a:t>Valencian Student Safety Index 2023- #22</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Living Expenses- 11, 208 Euro one year</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PSW- 12 months</a:t>
            </a: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Part time- 40hr/Week </a:t>
            </a:r>
          </a:p>
          <a:p>
            <a:pPr marL="355600" indent="-355600">
              <a:lnSpc>
                <a:spcPct val="150000"/>
              </a:lnSpc>
              <a:buClr>
                <a:srgbClr val="F83E93"/>
              </a:buClr>
              <a:buFont typeface="Wingdings" panose="05000000000000000000" pitchFamily="2" charset="2"/>
              <a:buChar char="v"/>
            </a:pPr>
            <a:endParaRPr lang="en-US" sz="1600" i="0" u="none" strike="noStrike" baseline="0" dirty="0">
              <a:latin typeface="Times New Roman" panose="02020603050405020304" pitchFamily="18" charset="0"/>
              <a:cs typeface="Times New Roman" panose="02020603050405020304" pitchFamily="18" charset="0"/>
            </a:endParaRP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Job Opportunities- Health Care, engineering, technology, Human resources, and renewable energy, Automobile</a:t>
            </a:r>
          </a:p>
          <a:p>
            <a:pPr marL="355600" indent="-355600">
              <a:lnSpc>
                <a:spcPct val="150000"/>
              </a:lnSpc>
              <a:buClr>
                <a:srgbClr val="F83E93"/>
              </a:buClr>
              <a:buFont typeface="Wingdings" panose="05000000000000000000" pitchFamily="2" charset="2"/>
              <a:buChar char="v"/>
            </a:pPr>
            <a:endParaRPr lang="en-US" sz="1600" i="0" u="none" strike="noStrike" baseline="0" dirty="0">
              <a:latin typeface="Times New Roman" panose="02020603050405020304" pitchFamily="18" charset="0"/>
              <a:cs typeface="Times New Roman" panose="02020603050405020304" pitchFamily="18" charset="0"/>
            </a:endParaRPr>
          </a:p>
        </p:txBody>
      </p:sp>
      <p:pic>
        <p:nvPicPr>
          <p:cNvPr id="22" name="Graphic 21">
            <a:extLst>
              <a:ext uri="{FF2B5EF4-FFF2-40B4-BE49-F238E27FC236}">
                <a16:creationId xmlns:a16="http://schemas.microsoft.com/office/drawing/2014/main" id="{01B8CF34-8F06-63DE-C773-309F8DD68DE7}"/>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7534" r="11676"/>
          <a:stretch/>
        </p:blipFill>
        <p:spPr>
          <a:xfrm>
            <a:off x="6096000" y="670963"/>
            <a:ext cx="5842548" cy="4886569"/>
          </a:xfrm>
          <a:prstGeom prst="rect">
            <a:avLst/>
          </a:prstGeom>
        </p:spPr>
      </p:pic>
    </p:spTree>
    <p:extLst>
      <p:ext uri="{BB962C8B-B14F-4D97-AF65-F5344CB8AC3E}">
        <p14:creationId xmlns:p14="http://schemas.microsoft.com/office/powerpoint/2010/main" val="13685499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+94717882255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University Partners - Spain</a:t>
            </a:r>
          </a:p>
        </p:txBody>
      </p:sp>
      <p:sp>
        <p:nvSpPr>
          <p:cNvPr id="20" name="TextBox 19">
            <a:extLst>
              <a:ext uri="{FF2B5EF4-FFF2-40B4-BE49-F238E27FC236}">
                <a16:creationId xmlns:a16="http://schemas.microsoft.com/office/drawing/2014/main" id="{5A0542FE-6441-D2B2-D661-017D2CA637DC}"/>
              </a:ext>
            </a:extLst>
          </p:cNvPr>
          <p:cNvSpPr txBox="1"/>
          <p:nvPr/>
        </p:nvSpPr>
        <p:spPr>
          <a:xfrm>
            <a:off x="3881198" y="1531619"/>
            <a:ext cx="6194350" cy="1421992"/>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sz="2000" i="0" u="none" strike="noStrike" baseline="0" dirty="0">
                <a:latin typeface="Times New Roman" panose="02020603050405020304" pitchFamily="18" charset="0"/>
                <a:cs typeface="Times New Roman" panose="02020603050405020304" pitchFamily="18" charset="0"/>
              </a:rPr>
              <a:t>Catholic University of Murcia UCAM</a:t>
            </a:r>
          </a:p>
          <a:p>
            <a:pPr marL="355600" indent="-355600">
              <a:lnSpc>
                <a:spcPct val="150000"/>
              </a:lnSpc>
              <a:buClr>
                <a:srgbClr val="F83E93"/>
              </a:buClr>
              <a:buFont typeface="Wingdings" panose="05000000000000000000" pitchFamily="2" charset="2"/>
              <a:buChar char="v"/>
            </a:pPr>
            <a:r>
              <a:rPr lang="en-US" sz="2000" i="0" u="none" strike="noStrike" baseline="0" dirty="0">
                <a:latin typeface="Times New Roman" panose="02020603050405020304" pitchFamily="18" charset="0"/>
                <a:cs typeface="Times New Roman" panose="02020603050405020304" pitchFamily="18" charset="0"/>
              </a:rPr>
              <a:t>University of West London, Marbella</a:t>
            </a:r>
          </a:p>
          <a:p>
            <a:pPr marL="355600" indent="-355600">
              <a:lnSpc>
                <a:spcPct val="150000"/>
              </a:lnSpc>
              <a:buClr>
                <a:srgbClr val="F83E93"/>
              </a:buClr>
              <a:buFont typeface="Wingdings" panose="05000000000000000000" pitchFamily="2" charset="2"/>
              <a:buChar char="v"/>
            </a:pPr>
            <a:r>
              <a:rPr lang="en-US" sz="2000" i="0" u="none" strike="noStrike" baseline="0" dirty="0">
                <a:latin typeface="Times New Roman" panose="02020603050405020304" pitchFamily="18" charset="0"/>
                <a:cs typeface="Times New Roman" panose="02020603050405020304" pitchFamily="18" charset="0"/>
              </a:rPr>
              <a:t>Schiller International University, Madrid Campus</a:t>
            </a:r>
          </a:p>
        </p:txBody>
      </p:sp>
      <p:grpSp>
        <p:nvGrpSpPr>
          <p:cNvPr id="26" name="Group 25">
            <a:extLst>
              <a:ext uri="{FF2B5EF4-FFF2-40B4-BE49-F238E27FC236}">
                <a16:creationId xmlns:a16="http://schemas.microsoft.com/office/drawing/2014/main" id="{842A22AA-3784-9236-58E1-D656D9F3DE06}"/>
              </a:ext>
            </a:extLst>
          </p:cNvPr>
          <p:cNvGrpSpPr/>
          <p:nvPr/>
        </p:nvGrpSpPr>
        <p:grpSpPr>
          <a:xfrm>
            <a:off x="741991" y="3429000"/>
            <a:ext cx="10708018" cy="2337828"/>
            <a:chOff x="741991" y="3048000"/>
            <a:chExt cx="10708018" cy="2337828"/>
          </a:xfrm>
        </p:grpSpPr>
        <p:pic>
          <p:nvPicPr>
            <p:cNvPr id="19" name="Picture 2" descr="Identidad Visual | UCAM Universidad Católica de Murcia">
              <a:extLst>
                <a:ext uri="{FF2B5EF4-FFF2-40B4-BE49-F238E27FC236}">
                  <a16:creationId xmlns:a16="http://schemas.microsoft.com/office/drawing/2014/main" id="{3E5442EC-5EED-114B-01F8-B59EFA04CEB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759" t="18161" r="4326" b="15669"/>
            <a:stretch/>
          </p:blipFill>
          <p:spPr bwMode="auto">
            <a:xfrm>
              <a:off x="741991" y="3336028"/>
              <a:ext cx="3079849" cy="158412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Image result for University of West london">
              <a:extLst>
                <a:ext uri="{FF2B5EF4-FFF2-40B4-BE49-F238E27FC236}">
                  <a16:creationId xmlns:a16="http://schemas.microsoft.com/office/drawing/2014/main" id="{2ED7EA64-0242-CF5F-30D1-0C5F69B7B13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7693" t="25236" r="11806" b="37316"/>
            <a:stretch/>
          </p:blipFill>
          <p:spPr bwMode="auto">
            <a:xfrm>
              <a:off x="6978373" y="3374830"/>
              <a:ext cx="4471636" cy="143147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Image result for Schiller International University">
              <a:extLst>
                <a:ext uri="{FF2B5EF4-FFF2-40B4-BE49-F238E27FC236}">
                  <a16:creationId xmlns:a16="http://schemas.microsoft.com/office/drawing/2014/main" id="{92253B23-A7F9-0DE7-BBE9-B0237DD991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09366" y="3048000"/>
              <a:ext cx="2353210" cy="23378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902821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E0A52-234D-72F7-DF6E-FFB939B18A70}"/>
              </a:ext>
            </a:extLst>
          </p:cNvPr>
          <p:cNvSpPr>
            <a:spLocks noGrp="1"/>
          </p:cNvSpPr>
          <p:nvPr>
            <p:ph type="title"/>
          </p:nvPr>
        </p:nvSpPr>
        <p:spPr/>
        <p:txBody>
          <a:bodyPr/>
          <a:lstStyle/>
          <a:p>
            <a:r>
              <a:rPr lang="en-US" b="1" i="1" dirty="0"/>
              <a:t> </a:t>
            </a:r>
            <a:endParaRPr lang="en-IN" b="1" i="1" dirty="0"/>
          </a:p>
        </p:txBody>
      </p:sp>
      <p:pic>
        <p:nvPicPr>
          <p:cNvPr id="5" name="Picture 2" descr="Identidad Visual | UCAM Universidad Católica de Murcia">
            <a:extLst>
              <a:ext uri="{FF2B5EF4-FFF2-40B4-BE49-F238E27FC236}">
                <a16:creationId xmlns:a16="http://schemas.microsoft.com/office/drawing/2014/main" id="{01309B13-AA16-D5E0-E04E-0DF5FA2116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59" t="18161" r="4326" b="15669"/>
          <a:stretch/>
        </p:blipFill>
        <p:spPr bwMode="auto">
          <a:xfrm>
            <a:off x="2113281" y="1271985"/>
            <a:ext cx="7965440" cy="4097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0372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5" name="Group 14">
            <a:extLst>
              <a:ext uri="{FF2B5EF4-FFF2-40B4-BE49-F238E27FC236}">
                <a16:creationId xmlns:a16="http://schemas.microsoft.com/office/drawing/2014/main" id="{F6AF1BF5-CB8C-31B9-A1B0-A3E3FE434365}"/>
              </a:ext>
            </a:extLst>
          </p:cNvPr>
          <p:cNvGrpSpPr/>
          <p:nvPr/>
        </p:nvGrpSpPr>
        <p:grpSpPr>
          <a:xfrm flipH="1">
            <a:off x="896468"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4" name="TextBox 3">
            <a:extLst>
              <a:ext uri="{FF2B5EF4-FFF2-40B4-BE49-F238E27FC236}">
                <a16:creationId xmlns:a16="http://schemas.microsoft.com/office/drawing/2014/main" id="{93C5D1D5-B733-2BD3-BC8F-DCFC743BB75C}"/>
              </a:ext>
            </a:extLst>
          </p:cNvPr>
          <p:cNvSpPr txBox="1"/>
          <p:nvPr/>
        </p:nvSpPr>
        <p:spPr>
          <a:xfrm>
            <a:off x="597091" y="637849"/>
            <a:ext cx="10726209"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UCAM Catholic University of Murcia</a:t>
            </a:r>
          </a:p>
        </p:txBody>
      </p:sp>
      <p:sp>
        <p:nvSpPr>
          <p:cNvPr id="20" name="TextBox 19">
            <a:extLst>
              <a:ext uri="{FF2B5EF4-FFF2-40B4-BE49-F238E27FC236}">
                <a16:creationId xmlns:a16="http://schemas.microsoft.com/office/drawing/2014/main" id="{5A0542FE-6441-D2B2-D661-017D2CA637DC}"/>
              </a:ext>
            </a:extLst>
          </p:cNvPr>
          <p:cNvSpPr txBox="1"/>
          <p:nvPr/>
        </p:nvSpPr>
        <p:spPr>
          <a:xfrm>
            <a:off x="347127" y="1396444"/>
            <a:ext cx="6738301" cy="4849404"/>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The university follows an internal process of continuous renovation and accreditation to preserve the highest quality standards in our educative system.</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In this new ranking, UCAM is positioned among the best European universities. It was ranked in the 122 position in the European University Ranking - Southern Europe 2024.</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UCAM is expanding worldwide to promote a high-quality university education.</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UCAM has around 200 renowned international strategic partners, including leading colleges and universities in the world, such as UC Berkeley, Stanford, NTU, NUS or </a:t>
            </a:r>
            <a:r>
              <a:rPr lang="en-US" sz="1600" i="0" u="none" strike="noStrike" baseline="0" dirty="0" err="1">
                <a:latin typeface="Times New Roman" panose="02020603050405020304" pitchFamily="18" charset="0"/>
                <a:cs typeface="Times New Roman" panose="02020603050405020304" pitchFamily="18" charset="0"/>
              </a:rPr>
              <a:t>Università</a:t>
            </a:r>
            <a:r>
              <a:rPr lang="en-US" sz="1600" i="0" u="none" strike="noStrike" baseline="0" dirty="0">
                <a:latin typeface="Times New Roman" panose="02020603050405020304" pitchFamily="18" charset="0"/>
                <a:cs typeface="Times New Roman" panose="02020603050405020304" pitchFamily="18" charset="0"/>
              </a:rPr>
              <a:t> </a:t>
            </a:r>
            <a:r>
              <a:rPr lang="en-US" sz="1600" i="0" u="none" strike="noStrike" baseline="0" dirty="0" err="1">
                <a:latin typeface="Times New Roman" panose="02020603050405020304" pitchFamily="18" charset="0"/>
                <a:cs typeface="Times New Roman" panose="02020603050405020304" pitchFamily="18" charset="0"/>
              </a:rPr>
              <a:t>degli</a:t>
            </a:r>
            <a:r>
              <a:rPr lang="en-US" sz="1600" i="0" u="none" strike="noStrike" baseline="0" dirty="0">
                <a:latin typeface="Times New Roman" panose="02020603050405020304" pitchFamily="18" charset="0"/>
                <a:cs typeface="Times New Roman" panose="02020603050405020304" pitchFamily="18" charset="0"/>
              </a:rPr>
              <a:t> </a:t>
            </a:r>
            <a:r>
              <a:rPr lang="en-US" sz="1600" i="0" u="none" strike="noStrike" baseline="0" dirty="0" err="1">
                <a:latin typeface="Times New Roman" panose="02020603050405020304" pitchFamily="18" charset="0"/>
                <a:cs typeface="Times New Roman" panose="02020603050405020304" pitchFamily="18" charset="0"/>
              </a:rPr>
              <a:t>Studi</a:t>
            </a:r>
            <a:r>
              <a:rPr lang="en-US" sz="1600" i="0" u="none" strike="noStrike" baseline="0" dirty="0">
                <a:latin typeface="Times New Roman" panose="02020603050405020304" pitchFamily="18" charset="0"/>
                <a:cs typeface="Times New Roman" panose="02020603050405020304" pitchFamily="18" charset="0"/>
              </a:rPr>
              <a:t> di Bologna. With these partners, UCAM develops student, staff and professor exchange programs, dual degrees and other collaborations.</a:t>
            </a:r>
          </a:p>
        </p:txBody>
      </p:sp>
      <p:pic>
        <p:nvPicPr>
          <p:cNvPr id="19" name="Picture 4" descr="UCAM celebrates the graduation of its new graduates | UCAM Catholic ...">
            <a:extLst>
              <a:ext uri="{FF2B5EF4-FFF2-40B4-BE49-F238E27FC236}">
                <a16:creationId xmlns:a16="http://schemas.microsoft.com/office/drawing/2014/main" id="{038D6846-B791-44BC-8075-9DDFD52967B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950" r="19238"/>
          <a:stretch/>
        </p:blipFill>
        <p:spPr bwMode="auto">
          <a:xfrm>
            <a:off x="7389873" y="1742167"/>
            <a:ext cx="3991619" cy="3928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7791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The Campus</a:t>
            </a:r>
          </a:p>
        </p:txBody>
      </p:sp>
      <p:grpSp>
        <p:nvGrpSpPr>
          <p:cNvPr id="21" name="Group 20">
            <a:extLst>
              <a:ext uri="{FF2B5EF4-FFF2-40B4-BE49-F238E27FC236}">
                <a16:creationId xmlns:a16="http://schemas.microsoft.com/office/drawing/2014/main" id="{7E7C2202-9C9D-7584-FC90-81937F9379E9}"/>
              </a:ext>
            </a:extLst>
          </p:cNvPr>
          <p:cNvGrpSpPr/>
          <p:nvPr/>
        </p:nvGrpSpPr>
        <p:grpSpPr>
          <a:xfrm>
            <a:off x="963874" y="1382931"/>
            <a:ext cx="10264252" cy="4256531"/>
            <a:chOff x="963874" y="1382931"/>
            <a:chExt cx="10264252" cy="4256531"/>
          </a:xfrm>
        </p:grpSpPr>
        <p:pic>
          <p:nvPicPr>
            <p:cNvPr id="1026" name="Picture 2" descr="- Universidad Católica de Murcia">
              <a:extLst>
                <a:ext uri="{FF2B5EF4-FFF2-40B4-BE49-F238E27FC236}">
                  <a16:creationId xmlns:a16="http://schemas.microsoft.com/office/drawing/2014/main" id="{A820EA5E-6F6C-F923-3934-22AFEC3D99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3874" y="1382931"/>
              <a:ext cx="6384797" cy="425653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elcoming international students to our Campus | UCAM Catholic ...">
              <a:extLst>
                <a:ext uri="{FF2B5EF4-FFF2-40B4-BE49-F238E27FC236}">
                  <a16:creationId xmlns:a16="http://schemas.microsoft.com/office/drawing/2014/main" id="{88AE837E-7635-4C2C-7510-F2D3E94E42A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5461"/>
            <a:stretch/>
          </p:blipFill>
          <p:spPr bwMode="auto">
            <a:xfrm>
              <a:off x="7428463" y="4003702"/>
              <a:ext cx="3799663" cy="16357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UCAM, the tenth most prestigious university in Spain for its students ...">
              <a:extLst>
                <a:ext uri="{FF2B5EF4-FFF2-40B4-BE49-F238E27FC236}">
                  <a16:creationId xmlns:a16="http://schemas.microsoft.com/office/drawing/2014/main" id="{1827A50E-203B-BE21-C478-20484FAFD2A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1037"/>
            <a:stretch/>
          </p:blipFill>
          <p:spPr bwMode="auto">
            <a:xfrm>
              <a:off x="7428463" y="1382931"/>
              <a:ext cx="3799662" cy="255963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44206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ED185-7457-9B9D-87FE-F80FD4C76813}"/>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b="1" kern="1200">
                <a:solidFill>
                  <a:srgbClr val="FFFFFF"/>
                </a:solidFill>
                <a:latin typeface="+mj-lt"/>
                <a:ea typeface="+mj-ea"/>
                <a:cs typeface="+mj-cs"/>
              </a:rPr>
              <a:t>Courses Offered</a:t>
            </a:r>
          </a:p>
        </p:txBody>
      </p:sp>
      <p:graphicFrame>
        <p:nvGraphicFramePr>
          <p:cNvPr id="3" name="Table 2">
            <a:extLst>
              <a:ext uri="{FF2B5EF4-FFF2-40B4-BE49-F238E27FC236}">
                <a16:creationId xmlns:a16="http://schemas.microsoft.com/office/drawing/2014/main" id="{F7522485-6209-0BFE-D545-0ADA92638217}"/>
              </a:ext>
            </a:extLst>
          </p:cNvPr>
          <p:cNvGraphicFramePr>
            <a:graphicFrameLocks noGrp="1"/>
          </p:cNvGraphicFramePr>
          <p:nvPr>
            <p:extLst>
              <p:ext uri="{D42A27DB-BD31-4B8C-83A1-F6EECF244321}">
                <p14:modId xmlns:p14="http://schemas.microsoft.com/office/powerpoint/2010/main" val="57650934"/>
              </p:ext>
            </p:extLst>
          </p:nvPr>
        </p:nvGraphicFramePr>
        <p:xfrm>
          <a:off x="515938" y="1134893"/>
          <a:ext cx="11160126" cy="5496612"/>
        </p:xfrm>
        <a:graphic>
          <a:graphicData uri="http://schemas.openxmlformats.org/drawingml/2006/table">
            <a:tbl>
              <a:tblPr firstRow="1" bandRow="1">
                <a:tableStyleId>{5C22544A-7EE6-4342-B048-85BDC9FD1C3A}</a:tableStyleId>
              </a:tblPr>
              <a:tblGrid>
                <a:gridCol w="3984942">
                  <a:extLst>
                    <a:ext uri="{9D8B030D-6E8A-4147-A177-3AD203B41FA5}">
                      <a16:colId xmlns:a16="http://schemas.microsoft.com/office/drawing/2014/main" val="138908408"/>
                    </a:ext>
                  </a:extLst>
                </a:gridCol>
                <a:gridCol w="1087120">
                  <a:extLst>
                    <a:ext uri="{9D8B030D-6E8A-4147-A177-3AD203B41FA5}">
                      <a16:colId xmlns:a16="http://schemas.microsoft.com/office/drawing/2014/main" val="3532617064"/>
                    </a:ext>
                  </a:extLst>
                </a:gridCol>
                <a:gridCol w="1270000">
                  <a:extLst>
                    <a:ext uri="{9D8B030D-6E8A-4147-A177-3AD203B41FA5}">
                      <a16:colId xmlns:a16="http://schemas.microsoft.com/office/drawing/2014/main" val="535938565"/>
                    </a:ext>
                  </a:extLst>
                </a:gridCol>
                <a:gridCol w="1330960">
                  <a:extLst>
                    <a:ext uri="{9D8B030D-6E8A-4147-A177-3AD203B41FA5}">
                      <a16:colId xmlns:a16="http://schemas.microsoft.com/office/drawing/2014/main" val="1773632714"/>
                    </a:ext>
                  </a:extLst>
                </a:gridCol>
                <a:gridCol w="1239520">
                  <a:extLst>
                    <a:ext uri="{9D8B030D-6E8A-4147-A177-3AD203B41FA5}">
                      <a16:colId xmlns:a16="http://schemas.microsoft.com/office/drawing/2014/main" val="4066793863"/>
                    </a:ext>
                  </a:extLst>
                </a:gridCol>
                <a:gridCol w="1259840">
                  <a:extLst>
                    <a:ext uri="{9D8B030D-6E8A-4147-A177-3AD203B41FA5}">
                      <a16:colId xmlns:a16="http://schemas.microsoft.com/office/drawing/2014/main" val="3010511761"/>
                    </a:ext>
                  </a:extLst>
                </a:gridCol>
                <a:gridCol w="987744">
                  <a:extLst>
                    <a:ext uri="{9D8B030D-6E8A-4147-A177-3AD203B41FA5}">
                      <a16:colId xmlns:a16="http://schemas.microsoft.com/office/drawing/2014/main" val="1380948869"/>
                    </a:ext>
                  </a:extLst>
                </a:gridCol>
              </a:tblGrid>
              <a:tr h="278725">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Programs</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2E3192"/>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Duration</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2E3192"/>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Campus</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2E3192"/>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Tuition fee</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2E3192"/>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Scholarship</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2E3192"/>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Intake</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2E3192"/>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Stay Back</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2E3192"/>
                    </a:solidFill>
                  </a:tcPr>
                </a:tc>
                <a:extLst>
                  <a:ext uri="{0D108BD9-81ED-4DB2-BD59-A6C34878D82A}">
                    <a16:rowId xmlns:a16="http://schemas.microsoft.com/office/drawing/2014/main" val="2099219970"/>
                  </a:ext>
                </a:extLst>
              </a:tr>
              <a:tr h="278725">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Business Administration and Management</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4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7100EUR/Year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September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extLst>
                  <a:ext uri="{0D108BD9-81ED-4DB2-BD59-A6C34878D82A}">
                    <a16:rowId xmlns:a16="http://schemas.microsoft.com/office/drawing/2014/main" val="1389528652"/>
                  </a:ext>
                </a:extLst>
              </a:tr>
              <a:tr h="278725">
                <a:tc>
                  <a:txBody>
                    <a:bodyPr/>
                    <a:lstStyle/>
                    <a:p>
                      <a:pPr algn="l" fontAlgn="b">
                        <a:lnSpc>
                          <a:spcPct val="100000"/>
                        </a:lnSpc>
                      </a:pPr>
                      <a:r>
                        <a:rPr lang="en-US" sz="1600" u="none" strike="noStrike" dirty="0">
                          <a:effectLst/>
                          <a:latin typeface="Times New Roman" panose="02020603050405020304" pitchFamily="18" charset="0"/>
                          <a:cs typeface="Times New Roman" panose="02020603050405020304" pitchFamily="18" charset="0"/>
                        </a:rPr>
                        <a:t>Bachelors in Fundamental of Architecture</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3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September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extLst>
                  <a:ext uri="{0D108BD9-81ED-4DB2-BD59-A6C34878D82A}">
                    <a16:rowId xmlns:a16="http://schemas.microsoft.com/office/drawing/2014/main" val="182920210"/>
                  </a:ext>
                </a:extLst>
              </a:tr>
              <a:tr h="278725">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Bachelors of Business Administration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4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7100EUR/Year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September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extLst>
                  <a:ext uri="{0D108BD9-81ED-4DB2-BD59-A6C34878D82A}">
                    <a16:rowId xmlns:a16="http://schemas.microsoft.com/office/drawing/2014/main" val="1377654616"/>
                  </a:ext>
                </a:extLst>
              </a:tr>
              <a:tr h="500628">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Bachelors in Dentistry</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5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14650 EUR/Year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September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extLst>
                  <a:ext uri="{0D108BD9-81ED-4DB2-BD59-A6C34878D82A}">
                    <a16:rowId xmlns:a16="http://schemas.microsoft.com/office/drawing/2014/main" val="2742812288"/>
                  </a:ext>
                </a:extLst>
              </a:tr>
              <a:tr h="278725">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Bachelor's in Psychology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4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7500EUR/Year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September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extLst>
                  <a:ext uri="{0D108BD9-81ED-4DB2-BD59-A6C34878D82A}">
                    <a16:rowId xmlns:a16="http://schemas.microsoft.com/office/drawing/2014/main" val="3866156220"/>
                  </a:ext>
                </a:extLst>
              </a:tr>
              <a:tr h="278725">
                <a:tc>
                  <a:txBody>
                    <a:bodyPr/>
                    <a:lstStyle/>
                    <a:p>
                      <a:pPr algn="l" fontAlgn="b">
                        <a:lnSpc>
                          <a:spcPct val="100000"/>
                        </a:lnSpc>
                      </a:pPr>
                      <a:r>
                        <a:rPr lang="en-US" sz="1600" u="none" strike="noStrike" dirty="0">
                          <a:effectLst/>
                          <a:latin typeface="Times New Roman" panose="02020603050405020304" pitchFamily="18" charset="0"/>
                          <a:cs typeface="Times New Roman" panose="02020603050405020304" pitchFamily="18" charset="0"/>
                        </a:rPr>
                        <a:t>Bachelor's in Physical Activity and Sports Science</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5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7450EUR/Year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September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extLst>
                  <a:ext uri="{0D108BD9-81ED-4DB2-BD59-A6C34878D82A}">
                    <a16:rowId xmlns:a16="http://schemas.microsoft.com/office/drawing/2014/main" val="2454837894"/>
                  </a:ext>
                </a:extLst>
              </a:tr>
              <a:tr h="278725">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MBA</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2 Years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November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extLst>
                  <a:ext uri="{0D108BD9-81ED-4DB2-BD59-A6C34878D82A}">
                    <a16:rowId xmlns:a16="http://schemas.microsoft.com/office/drawing/2014/main" val="4236129279"/>
                  </a:ext>
                </a:extLst>
              </a:tr>
              <a:tr h="278725">
                <a:tc>
                  <a:txBody>
                    <a:bodyPr/>
                    <a:lstStyle/>
                    <a:p>
                      <a:pPr algn="l" fontAlgn="b">
                        <a:lnSpc>
                          <a:spcPct val="100000"/>
                        </a:lnSpc>
                      </a:pPr>
                      <a:r>
                        <a:rPr lang="en-US" sz="1600" u="none" strike="noStrike" dirty="0">
                          <a:effectLst/>
                          <a:latin typeface="Times New Roman" panose="02020603050405020304" pitchFamily="18" charset="0"/>
                          <a:cs typeface="Times New Roman" panose="02020603050405020304" pitchFamily="18" charset="0"/>
                        </a:rPr>
                        <a:t>Master in Management of Sports Entities + MBA</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11400EUR/Year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November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extLst>
                  <a:ext uri="{0D108BD9-81ED-4DB2-BD59-A6C34878D82A}">
                    <a16:rowId xmlns:a16="http://schemas.microsoft.com/office/drawing/2014/main" val="1526044831"/>
                  </a:ext>
                </a:extLst>
              </a:tr>
              <a:tr h="278725">
                <a:tc>
                  <a:txBody>
                    <a:bodyPr/>
                    <a:lstStyle/>
                    <a:p>
                      <a:pPr algn="l" fontAlgn="b">
                        <a:lnSpc>
                          <a:spcPct val="100000"/>
                        </a:lnSpc>
                      </a:pPr>
                      <a:r>
                        <a:rPr lang="en-US" sz="1600" u="none" strike="noStrike" dirty="0">
                          <a:effectLst/>
                          <a:latin typeface="Times New Roman" panose="02020603050405020304" pitchFamily="18" charset="0"/>
                          <a:cs typeface="Times New Roman" panose="02020603050405020304" pitchFamily="18" charset="0"/>
                        </a:rPr>
                        <a:t>Master's in Innovation an Tourism Marketing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6500EUR/Year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November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extLst>
                  <a:ext uri="{0D108BD9-81ED-4DB2-BD59-A6C34878D82A}">
                    <a16:rowId xmlns:a16="http://schemas.microsoft.com/office/drawing/2014/main" val="1536474839"/>
                  </a:ext>
                </a:extLst>
              </a:tr>
              <a:tr h="278725">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Master's in Hospitality Management</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7290EUR/Year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November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extLst>
                  <a:ext uri="{0D108BD9-81ED-4DB2-BD59-A6C34878D82A}">
                    <a16:rowId xmlns:a16="http://schemas.microsoft.com/office/drawing/2014/main" val="3943426086"/>
                  </a:ext>
                </a:extLst>
              </a:tr>
              <a:tr h="500628">
                <a:tc>
                  <a:txBody>
                    <a:bodyPr/>
                    <a:lstStyle/>
                    <a:p>
                      <a:pPr algn="l" fontAlgn="b">
                        <a:lnSpc>
                          <a:spcPct val="100000"/>
                        </a:lnSpc>
                      </a:pPr>
                      <a:r>
                        <a:rPr lang="en-US" sz="1600" u="none" strike="noStrike" dirty="0">
                          <a:effectLst/>
                          <a:latin typeface="Times New Roman" panose="02020603050405020304" pitchFamily="18" charset="0"/>
                          <a:cs typeface="Times New Roman" panose="02020603050405020304" pitchFamily="18" charset="0"/>
                        </a:rPr>
                        <a:t>Master's in High Performance Sports: Strength and Conditioning</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8750EUR/Year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January and November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extLst>
                  <a:ext uri="{0D108BD9-81ED-4DB2-BD59-A6C34878D82A}">
                    <a16:rowId xmlns:a16="http://schemas.microsoft.com/office/drawing/2014/main" val="681191436"/>
                  </a:ext>
                </a:extLst>
              </a:tr>
              <a:tr h="278725">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Master's in Bilingual Education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5150EUR/Year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October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extLst>
                  <a:ext uri="{0D108BD9-81ED-4DB2-BD59-A6C34878D82A}">
                    <a16:rowId xmlns:a16="http://schemas.microsoft.com/office/drawing/2014/main" val="2812742263"/>
                  </a:ext>
                </a:extLst>
              </a:tr>
              <a:tr h="393247">
                <a:tc>
                  <a:txBody>
                    <a:bodyPr/>
                    <a:lstStyle/>
                    <a:p>
                      <a:pPr algn="l" fontAlgn="b">
                        <a:lnSpc>
                          <a:spcPct val="100000"/>
                        </a:lnSpc>
                      </a:pPr>
                      <a:r>
                        <a:rPr lang="en-US" sz="1600" u="none" strike="noStrike" dirty="0">
                          <a:effectLst/>
                          <a:latin typeface="Times New Roman" panose="02020603050405020304" pitchFamily="18" charset="0"/>
                          <a:cs typeface="Times New Roman" panose="02020603050405020304" pitchFamily="18" charset="0"/>
                        </a:rPr>
                        <a:t>Master's in European Union Studies and</a:t>
                      </a:r>
                    </a:p>
                    <a:p>
                      <a:pPr algn="l" fontAlgn="b">
                        <a:lnSpc>
                          <a:spcPct val="100000"/>
                        </a:lnSpc>
                      </a:pPr>
                      <a:r>
                        <a:rPr lang="en-US" sz="1600" u="none" strike="noStrike" dirty="0">
                          <a:effectLst/>
                          <a:latin typeface="Times New Roman" panose="02020603050405020304" pitchFamily="18" charset="0"/>
                          <a:cs typeface="Times New Roman" panose="02020603050405020304" pitchFamily="18" charset="0"/>
                        </a:rPr>
                        <a:t>Human Rights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 year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6300EUR/Year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October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D9E8"/>
                    </a:solidFill>
                  </a:tcPr>
                </a:tc>
                <a:extLst>
                  <a:ext uri="{0D108BD9-81ED-4DB2-BD59-A6C34878D82A}">
                    <a16:rowId xmlns:a16="http://schemas.microsoft.com/office/drawing/2014/main" val="4262670784"/>
                  </a:ext>
                </a:extLst>
              </a:tr>
              <a:tr h="500628">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Master's in Sports Management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 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Murcia, Spain</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11,400EUR/Year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Case Based </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November</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tc>
                  <a:txBody>
                    <a:bodyPr/>
                    <a:lstStyle/>
                    <a:p>
                      <a:pPr algn="l" fontAlgn="b">
                        <a:lnSpc>
                          <a:spcPct val="100000"/>
                        </a:lnSpc>
                      </a:pPr>
                      <a:r>
                        <a:rPr lang="en-IN" sz="1600" u="none" strike="noStrike" dirty="0">
                          <a:effectLst/>
                          <a:latin typeface="Times New Roman" panose="02020603050405020304" pitchFamily="18" charset="0"/>
                          <a:cs typeface="Times New Roman" panose="02020603050405020304" pitchFamily="18" charset="0"/>
                        </a:rPr>
                        <a:t>12 Months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21" marR="7721" marT="7721" marB="0" anchor="ctr">
                    <a:solidFill>
                      <a:srgbClr val="FFFFFF"/>
                    </a:solidFill>
                  </a:tcPr>
                </a:tc>
                <a:extLst>
                  <a:ext uri="{0D108BD9-81ED-4DB2-BD59-A6C34878D82A}">
                    <a16:rowId xmlns:a16="http://schemas.microsoft.com/office/drawing/2014/main" val="604879284"/>
                  </a:ext>
                </a:extLst>
              </a:tr>
            </a:tbl>
          </a:graphicData>
        </a:graphic>
      </p:graphicFrame>
      <p:sp>
        <p:nvSpPr>
          <p:cNvPr id="7" name="TextBox 6">
            <a:extLst>
              <a:ext uri="{FF2B5EF4-FFF2-40B4-BE49-F238E27FC236}">
                <a16:creationId xmlns:a16="http://schemas.microsoft.com/office/drawing/2014/main" id="{F6719C17-18E9-0EF4-6836-4E0D7764E883}"/>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a:t>
            </a:r>
          </a:p>
        </p:txBody>
      </p:sp>
    </p:spTree>
    <p:extLst>
      <p:ext uri="{BB962C8B-B14F-4D97-AF65-F5344CB8AC3E}">
        <p14:creationId xmlns:p14="http://schemas.microsoft.com/office/powerpoint/2010/main" val="7277555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20" name="Rectangle 19">
            <a:extLst>
              <a:ext uri="{FF2B5EF4-FFF2-40B4-BE49-F238E27FC236}">
                <a16:creationId xmlns:a16="http://schemas.microsoft.com/office/drawing/2014/main" id="{9179770F-2011-2BC9-B405-AE3F80FC7F02}"/>
              </a:ext>
            </a:extLst>
          </p:cNvPr>
          <p:cNvSpPr/>
          <p:nvPr/>
        </p:nvSpPr>
        <p:spPr>
          <a:xfrm>
            <a:off x="2479040" y="821431"/>
            <a:ext cx="7221303" cy="503072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3" name="Picture 22" descr="A logo with text on it&#10;&#10;Description automatically generated">
            <a:extLst>
              <a:ext uri="{FF2B5EF4-FFF2-40B4-BE49-F238E27FC236}">
                <a16:creationId xmlns:a16="http://schemas.microsoft.com/office/drawing/2014/main" id="{01BC1B39-C67F-E31B-46B0-B4736784E5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2640" y="1005840"/>
            <a:ext cx="5506720" cy="4321730"/>
          </a:xfrm>
          <a:prstGeom prst="rect">
            <a:avLst/>
          </a:prstGeom>
        </p:spPr>
      </p:pic>
    </p:spTree>
    <p:extLst>
      <p:ext uri="{BB962C8B-B14F-4D97-AF65-F5344CB8AC3E}">
        <p14:creationId xmlns:p14="http://schemas.microsoft.com/office/powerpoint/2010/main" val="27729434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15939" y="612912"/>
            <a:ext cx="10571464"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Schiller International University?</a:t>
            </a:r>
          </a:p>
        </p:txBody>
      </p:sp>
      <p:sp>
        <p:nvSpPr>
          <p:cNvPr id="20" name="TextBox 19">
            <a:extLst>
              <a:ext uri="{FF2B5EF4-FFF2-40B4-BE49-F238E27FC236}">
                <a16:creationId xmlns:a16="http://schemas.microsoft.com/office/drawing/2014/main" id="{5A0542FE-6441-D2B2-D661-017D2CA637DC}"/>
              </a:ext>
            </a:extLst>
          </p:cNvPr>
          <p:cNvSpPr txBox="1"/>
          <p:nvPr/>
        </p:nvSpPr>
        <p:spPr>
          <a:xfrm>
            <a:off x="315205" y="1605113"/>
            <a:ext cx="7175181" cy="4849404"/>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Schiller is the new education concept aimed at people who understand that running in a global world needs smart global performance. </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Through our four international campuses, we provide students with a global transformative education.</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No matter what country you study in, courses are delivered in English and focused on learning from an international context.</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Our faculty members are international and bring their expertise and professional experience to our classrooms.</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We emphasize competencies such as teamwork to analyze case studies and prepare presentations with expert visiting lecturers from the field. Reality matters.</a:t>
            </a: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We are very focused on preparing students for professional life. To accomplish this, programs are designed to combine theory with practice.</a:t>
            </a:r>
          </a:p>
        </p:txBody>
      </p:sp>
      <p:pic>
        <p:nvPicPr>
          <p:cNvPr id="2050" name="Picture 2" descr="Schiller International University - Madrid - Citylife Madrid">
            <a:extLst>
              <a:ext uri="{FF2B5EF4-FFF2-40B4-BE49-F238E27FC236}">
                <a16:creationId xmlns:a16="http://schemas.microsoft.com/office/drawing/2014/main" id="{ADA3FEF6-00A6-B394-39C5-196BC635534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457" r="10276"/>
          <a:stretch/>
        </p:blipFill>
        <p:spPr bwMode="auto">
          <a:xfrm>
            <a:off x="7673171" y="1814930"/>
            <a:ext cx="4002892" cy="3847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9722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The Campus</a:t>
            </a:r>
          </a:p>
        </p:txBody>
      </p:sp>
      <p:grpSp>
        <p:nvGrpSpPr>
          <p:cNvPr id="24" name="Group 23">
            <a:extLst>
              <a:ext uri="{FF2B5EF4-FFF2-40B4-BE49-F238E27FC236}">
                <a16:creationId xmlns:a16="http://schemas.microsoft.com/office/drawing/2014/main" id="{3577BFA4-4F79-712D-DB7C-CCF4F6E32289}"/>
              </a:ext>
            </a:extLst>
          </p:cNvPr>
          <p:cNvGrpSpPr/>
          <p:nvPr/>
        </p:nvGrpSpPr>
        <p:grpSpPr>
          <a:xfrm>
            <a:off x="732019" y="1189229"/>
            <a:ext cx="10727964" cy="4586774"/>
            <a:chOff x="768605" y="1388077"/>
            <a:chExt cx="9797795" cy="4189078"/>
          </a:xfrm>
        </p:grpSpPr>
        <p:pic>
          <p:nvPicPr>
            <p:cNvPr id="5130" name="Picture 10" descr="Schiller International University opens new campus in Paris – Himalaya ...">
              <a:extLst>
                <a:ext uri="{FF2B5EF4-FFF2-40B4-BE49-F238E27FC236}">
                  <a16:creationId xmlns:a16="http://schemas.microsoft.com/office/drawing/2014/main" id="{03CE025D-4CFF-2C9A-3945-3A7D62C95A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68605" y="1398234"/>
              <a:ext cx="6268381" cy="4178921"/>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D5F9EA67-9415-BAE7-5296-7E3ACF762613}"/>
                </a:ext>
              </a:extLst>
            </p:cNvPr>
            <p:cNvGrpSpPr/>
            <p:nvPr/>
          </p:nvGrpSpPr>
          <p:grpSpPr>
            <a:xfrm>
              <a:off x="7127961" y="1388077"/>
              <a:ext cx="3438439" cy="4189078"/>
              <a:chOff x="7127961" y="912764"/>
              <a:chExt cx="3828581" cy="4664391"/>
            </a:xfrm>
          </p:grpSpPr>
          <p:pic>
            <p:nvPicPr>
              <p:cNvPr id="5128" name="Picture 8" descr="&quot;Le nouveau campus est un lieu à taille humaine&quot;- Interview Schiller ...">
                <a:extLst>
                  <a:ext uri="{FF2B5EF4-FFF2-40B4-BE49-F238E27FC236}">
                    <a16:creationId xmlns:a16="http://schemas.microsoft.com/office/drawing/2014/main" id="{8FD04ECA-DB3B-EAFA-B2E6-5F5F5D8922E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30426"/>
              <a:stretch/>
            </p:blipFill>
            <p:spPr bwMode="auto">
              <a:xfrm>
                <a:off x="7127961" y="3557534"/>
                <a:ext cx="3828581" cy="2019621"/>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Schiller International University Hosts 53th Annual Commencement ...">
                <a:extLst>
                  <a:ext uri="{FF2B5EF4-FFF2-40B4-BE49-F238E27FC236}">
                    <a16:creationId xmlns:a16="http://schemas.microsoft.com/office/drawing/2014/main" id="{90FEA474-5A23-95C5-5D81-59D95D484D2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7961" y="912764"/>
                <a:ext cx="3828581" cy="2552781"/>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5213586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ED185-7457-9B9D-87FE-F80FD4C76813}"/>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b="1" kern="1200">
                <a:solidFill>
                  <a:srgbClr val="FFFFFF"/>
                </a:solidFill>
                <a:latin typeface="+mj-lt"/>
                <a:ea typeface="+mj-ea"/>
                <a:cs typeface="+mj-cs"/>
              </a:rPr>
              <a:t>Courses Offered</a:t>
            </a:r>
          </a:p>
        </p:txBody>
      </p:sp>
      <p:sp>
        <p:nvSpPr>
          <p:cNvPr id="7" name="TextBox 6">
            <a:extLst>
              <a:ext uri="{FF2B5EF4-FFF2-40B4-BE49-F238E27FC236}">
                <a16:creationId xmlns:a16="http://schemas.microsoft.com/office/drawing/2014/main" id="{F6719C17-18E9-0EF4-6836-4E0D7764E883}"/>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a:t>
            </a:r>
          </a:p>
        </p:txBody>
      </p:sp>
      <p:graphicFrame>
        <p:nvGraphicFramePr>
          <p:cNvPr id="9" name="Table 8">
            <a:extLst>
              <a:ext uri="{FF2B5EF4-FFF2-40B4-BE49-F238E27FC236}">
                <a16:creationId xmlns:a16="http://schemas.microsoft.com/office/drawing/2014/main" id="{AD001215-895A-52D6-062D-E6CD1D1DDAD1}"/>
              </a:ext>
            </a:extLst>
          </p:cNvPr>
          <p:cNvGraphicFramePr>
            <a:graphicFrameLocks noGrp="1"/>
          </p:cNvGraphicFramePr>
          <p:nvPr>
            <p:extLst>
              <p:ext uri="{D42A27DB-BD31-4B8C-83A1-F6EECF244321}">
                <p14:modId xmlns:p14="http://schemas.microsoft.com/office/powerpoint/2010/main" val="583334313"/>
              </p:ext>
            </p:extLst>
          </p:nvPr>
        </p:nvGraphicFramePr>
        <p:xfrm>
          <a:off x="521941" y="1014631"/>
          <a:ext cx="11421530" cy="5509260"/>
        </p:xfrm>
        <a:graphic>
          <a:graphicData uri="http://schemas.openxmlformats.org/drawingml/2006/table">
            <a:tbl>
              <a:tblPr/>
              <a:tblGrid>
                <a:gridCol w="3643597">
                  <a:extLst>
                    <a:ext uri="{9D8B030D-6E8A-4147-A177-3AD203B41FA5}">
                      <a16:colId xmlns:a16="http://schemas.microsoft.com/office/drawing/2014/main" val="2797477794"/>
                    </a:ext>
                  </a:extLst>
                </a:gridCol>
                <a:gridCol w="1186646">
                  <a:extLst>
                    <a:ext uri="{9D8B030D-6E8A-4147-A177-3AD203B41FA5}">
                      <a16:colId xmlns:a16="http://schemas.microsoft.com/office/drawing/2014/main" val="3466634850"/>
                    </a:ext>
                  </a:extLst>
                </a:gridCol>
                <a:gridCol w="1408842">
                  <a:extLst>
                    <a:ext uri="{9D8B030D-6E8A-4147-A177-3AD203B41FA5}">
                      <a16:colId xmlns:a16="http://schemas.microsoft.com/office/drawing/2014/main" val="267733727"/>
                    </a:ext>
                  </a:extLst>
                </a:gridCol>
                <a:gridCol w="1620229">
                  <a:extLst>
                    <a:ext uri="{9D8B030D-6E8A-4147-A177-3AD203B41FA5}">
                      <a16:colId xmlns:a16="http://schemas.microsoft.com/office/drawing/2014/main" val="1750065262"/>
                    </a:ext>
                  </a:extLst>
                </a:gridCol>
                <a:gridCol w="1426058">
                  <a:extLst>
                    <a:ext uri="{9D8B030D-6E8A-4147-A177-3AD203B41FA5}">
                      <a16:colId xmlns:a16="http://schemas.microsoft.com/office/drawing/2014/main" val="498571434"/>
                    </a:ext>
                  </a:extLst>
                </a:gridCol>
                <a:gridCol w="2136158">
                  <a:extLst>
                    <a:ext uri="{9D8B030D-6E8A-4147-A177-3AD203B41FA5}">
                      <a16:colId xmlns:a16="http://schemas.microsoft.com/office/drawing/2014/main" val="3249709430"/>
                    </a:ext>
                  </a:extLst>
                </a:gridCol>
              </a:tblGrid>
              <a:tr h="238189">
                <a:tc>
                  <a:txBody>
                    <a:bodyPr/>
                    <a:lstStyle/>
                    <a:p>
                      <a:pPr algn="ctr" fontAlgn="b">
                        <a:lnSpc>
                          <a:spcPct val="100000"/>
                        </a:lnSpc>
                      </a:pPr>
                      <a:r>
                        <a:rPr lang="en-IN" sz="1600" b="1" i="0" u="none" strike="noStrike" dirty="0">
                          <a:ln>
                            <a:noFill/>
                          </a:ln>
                          <a:solidFill>
                            <a:schemeClr val="bg1"/>
                          </a:solidFill>
                          <a:effectLst/>
                          <a:latin typeface="Times New Roman" panose="02020603050405020304" pitchFamily="18" charset="0"/>
                          <a:cs typeface="Times New Roman" panose="02020603050405020304" pitchFamily="18" charset="0"/>
                        </a:rPr>
                        <a:t>Programs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lnSpc>
                          <a:spcPct val="100000"/>
                        </a:lnSpc>
                      </a:pPr>
                      <a:r>
                        <a:rPr lang="en-IN" sz="1600" b="1" i="0" u="none" strike="noStrike" dirty="0">
                          <a:ln>
                            <a:noFill/>
                          </a:ln>
                          <a:solidFill>
                            <a:schemeClr val="bg1"/>
                          </a:solidFill>
                          <a:effectLst/>
                          <a:latin typeface="Times New Roman" panose="02020603050405020304" pitchFamily="18" charset="0"/>
                          <a:cs typeface="Times New Roman" panose="02020603050405020304" pitchFamily="18" charset="0"/>
                        </a:rPr>
                        <a:t>Duration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lnSpc>
                          <a:spcPct val="100000"/>
                        </a:lnSpc>
                      </a:pPr>
                      <a:r>
                        <a:rPr lang="en-IN" sz="1600" b="1" i="0" u="none" strike="noStrike" dirty="0">
                          <a:ln>
                            <a:noFill/>
                          </a:ln>
                          <a:solidFill>
                            <a:schemeClr val="bg1"/>
                          </a:solidFill>
                          <a:effectLst/>
                          <a:latin typeface="Times New Roman" panose="02020603050405020304" pitchFamily="18" charset="0"/>
                          <a:cs typeface="Times New Roman" panose="02020603050405020304" pitchFamily="18" charset="0"/>
                        </a:rPr>
                        <a:t>Tuition fee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lnSpc>
                          <a:spcPct val="100000"/>
                        </a:lnSpc>
                      </a:pPr>
                      <a:r>
                        <a:rPr lang="en-IN" sz="1600" b="1" i="0" u="none" strike="noStrike" dirty="0">
                          <a:ln>
                            <a:noFill/>
                          </a:ln>
                          <a:solidFill>
                            <a:schemeClr val="bg1"/>
                          </a:solidFill>
                          <a:effectLst/>
                          <a:latin typeface="Times New Roman" panose="02020603050405020304" pitchFamily="18" charset="0"/>
                          <a:cs typeface="Times New Roman" panose="02020603050405020304" pitchFamily="18" charset="0"/>
                        </a:rPr>
                        <a:t>Campus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lnSpc>
                          <a:spcPct val="100000"/>
                        </a:lnSpc>
                      </a:pPr>
                      <a:r>
                        <a:rPr lang="en-IN" sz="1600" b="1" i="0" u="none" strike="noStrike" dirty="0">
                          <a:ln>
                            <a:noFill/>
                          </a:ln>
                          <a:solidFill>
                            <a:schemeClr val="bg1"/>
                          </a:solidFill>
                          <a:effectLst/>
                          <a:latin typeface="Times New Roman" panose="02020603050405020304" pitchFamily="18" charset="0"/>
                          <a:cs typeface="Times New Roman" panose="02020603050405020304" pitchFamily="18" charset="0"/>
                        </a:rPr>
                        <a:t>Intake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lnSpc>
                          <a:spcPct val="100000"/>
                        </a:lnSpc>
                      </a:pPr>
                      <a:r>
                        <a:rPr lang="en-IN" sz="1600" b="1" i="0" u="none" strike="noStrike" dirty="0">
                          <a:ln>
                            <a:noFill/>
                          </a:ln>
                          <a:solidFill>
                            <a:schemeClr val="bg1"/>
                          </a:solidFill>
                          <a:effectLst/>
                          <a:latin typeface="Times New Roman" panose="02020603050405020304" pitchFamily="18" charset="0"/>
                          <a:cs typeface="Times New Roman" panose="02020603050405020304" pitchFamily="18" charset="0"/>
                        </a:rPr>
                        <a:t>Scholarship</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extLst>
                  <a:ext uri="{0D108BD9-81ED-4DB2-BD59-A6C34878D82A}">
                    <a16:rowId xmlns:a16="http://schemas.microsoft.com/office/drawing/2014/main" val="3716097088"/>
                  </a:ext>
                </a:extLst>
              </a:tr>
              <a:tr h="399993">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BSC in International Business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4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15400 </a:t>
                      </a:r>
                      <a:r>
                        <a:rPr lang="en-IN" sz="1600" b="0" i="0" u="none" strike="noStrike" dirty="0" err="1">
                          <a:ln>
                            <a:noFill/>
                          </a:ln>
                          <a:solidFill>
                            <a:srgbClr val="000000"/>
                          </a:solidFill>
                          <a:effectLst/>
                          <a:latin typeface="Times New Roman" panose="02020603050405020304" pitchFamily="18" charset="0"/>
                          <a:cs typeface="Times New Roman" panose="02020603050405020304" pitchFamily="18" charset="0"/>
                        </a:rPr>
                        <a:t>Eur</a:t>
                      </a: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/year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 Paris, Heidelberg</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Sep/Jan -24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2921905827"/>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BSC -International Marketing</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4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15400 </a:t>
                      </a:r>
                      <a:r>
                        <a:rPr lang="en-IN" sz="1600" b="0" i="0" u="none" strike="noStrike" dirty="0" err="1">
                          <a:ln>
                            <a:noFill/>
                          </a:ln>
                          <a:solidFill>
                            <a:srgbClr val="000000"/>
                          </a:solidFill>
                          <a:effectLst/>
                          <a:latin typeface="Times New Roman" panose="02020603050405020304" pitchFamily="18" charset="0"/>
                          <a:cs typeface="Times New Roman" panose="02020603050405020304" pitchFamily="18" charset="0"/>
                        </a:rPr>
                        <a:t>Eur</a:t>
                      </a: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/year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 Paris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45013818"/>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BA - International Relations &amp; Diplomacy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4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15400 </a:t>
                      </a:r>
                      <a:r>
                        <a:rPr lang="en-IN" sz="1600" b="0" i="0" u="none" strike="noStrike" dirty="0" err="1">
                          <a:ln>
                            <a:noFill/>
                          </a:ln>
                          <a:solidFill>
                            <a:srgbClr val="000000"/>
                          </a:solidFill>
                          <a:effectLst/>
                          <a:latin typeface="Times New Roman" panose="02020603050405020304" pitchFamily="18" charset="0"/>
                          <a:cs typeface="Times New Roman" panose="02020603050405020304" pitchFamily="18" charset="0"/>
                        </a:rPr>
                        <a:t>Eur</a:t>
                      </a: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/year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 Paris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Sep/Jan -24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2006570334"/>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BS- Computer Science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4 Years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15400 </a:t>
                      </a:r>
                      <a:r>
                        <a:rPr lang="en-IN" sz="1600" b="0" i="0" u="none" strike="noStrike" dirty="0" err="1">
                          <a:ln>
                            <a:noFill/>
                          </a:ln>
                          <a:solidFill>
                            <a:srgbClr val="000000"/>
                          </a:solidFill>
                          <a:effectLst/>
                          <a:latin typeface="Times New Roman" panose="02020603050405020304" pitchFamily="18" charset="0"/>
                          <a:cs typeface="Times New Roman" panose="02020603050405020304" pitchFamily="18" charset="0"/>
                        </a:rPr>
                        <a:t>Eur</a:t>
                      </a: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/year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51470682"/>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BS- International Business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4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15400 </a:t>
                      </a:r>
                      <a:r>
                        <a:rPr lang="en-IN" sz="1600" b="0" i="0" u="none" strike="noStrike" dirty="0" err="1">
                          <a:ln>
                            <a:noFill/>
                          </a:ln>
                          <a:solidFill>
                            <a:srgbClr val="000000"/>
                          </a:solidFill>
                          <a:effectLst/>
                          <a:latin typeface="Times New Roman" panose="02020603050405020304" pitchFamily="18" charset="0"/>
                          <a:cs typeface="Times New Roman" panose="02020603050405020304" pitchFamily="18" charset="0"/>
                        </a:rPr>
                        <a:t>Eur</a:t>
                      </a: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/year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Jun-24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949924374"/>
                  </a:ext>
                </a:extLst>
              </a:tr>
              <a:tr h="399993">
                <a:tc>
                  <a:txBody>
                    <a:bodyPr/>
                    <a:lstStyle/>
                    <a:p>
                      <a:pPr algn="l" fontAlgn="b">
                        <a:lnSpc>
                          <a:spcPct val="100000"/>
                        </a:lnSpc>
                      </a:pPr>
                      <a:r>
                        <a:rPr lang="en-US" sz="1600" b="0" i="0" u="none" strike="noStrike" dirty="0">
                          <a:ln>
                            <a:noFill/>
                          </a:ln>
                          <a:solidFill>
                            <a:srgbClr val="000000"/>
                          </a:solidFill>
                          <a:effectLst/>
                          <a:latin typeface="Times New Roman" panose="02020603050405020304" pitchFamily="18" charset="0"/>
                          <a:cs typeface="Times New Roman" panose="02020603050405020304" pitchFamily="18" charset="0"/>
                        </a:rPr>
                        <a:t>BS- International Hospitality and Tourism Management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4 Years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15400 </a:t>
                      </a:r>
                      <a:r>
                        <a:rPr lang="en-IN" sz="1600" b="0" i="0" u="none" strike="noStrike" dirty="0" err="1">
                          <a:ln>
                            <a:noFill/>
                          </a:ln>
                          <a:solidFill>
                            <a:srgbClr val="000000"/>
                          </a:solidFill>
                          <a:effectLst/>
                          <a:latin typeface="Times New Roman" panose="02020603050405020304" pitchFamily="18" charset="0"/>
                          <a:cs typeface="Times New Roman" panose="02020603050405020304" pitchFamily="18" charset="0"/>
                        </a:rPr>
                        <a:t>Eur</a:t>
                      </a: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/year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23945682"/>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BS- International Marketing</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4 Years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15400 </a:t>
                      </a:r>
                      <a:r>
                        <a:rPr lang="en-IN" sz="1600" b="0" i="0" u="none" strike="noStrike" dirty="0" err="1">
                          <a:ln>
                            <a:noFill/>
                          </a:ln>
                          <a:solidFill>
                            <a:srgbClr val="000000"/>
                          </a:solidFill>
                          <a:effectLst/>
                          <a:latin typeface="Times New Roman" panose="02020603050405020304" pitchFamily="18" charset="0"/>
                          <a:cs typeface="Times New Roman" panose="02020603050405020304" pitchFamily="18" charset="0"/>
                        </a:rPr>
                        <a:t>Eur</a:t>
                      </a: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/year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900720872"/>
                  </a:ext>
                </a:extLst>
              </a:tr>
              <a:tr h="238189">
                <a:tc>
                  <a:txBody>
                    <a:bodyPr/>
                    <a:lstStyle/>
                    <a:p>
                      <a:pPr algn="l" fontAlgn="b">
                        <a:lnSpc>
                          <a:spcPct val="100000"/>
                        </a:lnSpc>
                      </a:pPr>
                      <a:r>
                        <a:rPr lang="en-US" sz="1600" b="0" i="0" u="none" strike="noStrike" dirty="0">
                          <a:ln>
                            <a:noFill/>
                          </a:ln>
                          <a:solidFill>
                            <a:srgbClr val="000000"/>
                          </a:solidFill>
                          <a:effectLst/>
                          <a:latin typeface="Times New Roman" panose="02020603050405020304" pitchFamily="18" charset="0"/>
                          <a:cs typeface="Times New Roman" panose="02020603050405020304" pitchFamily="18" charset="0"/>
                        </a:rPr>
                        <a:t> BA- International Relations and Diplomacy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3 Years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15400 </a:t>
                      </a:r>
                      <a:r>
                        <a:rPr lang="en-IN" sz="1600" b="0" i="0" u="none" strike="noStrike" dirty="0" err="1">
                          <a:ln>
                            <a:noFill/>
                          </a:ln>
                          <a:solidFill>
                            <a:srgbClr val="000000"/>
                          </a:solidFill>
                          <a:effectLst/>
                          <a:latin typeface="Times New Roman" panose="02020603050405020304" pitchFamily="18" charset="0"/>
                          <a:cs typeface="Times New Roman" panose="02020603050405020304" pitchFamily="18" charset="0"/>
                        </a:rPr>
                        <a:t>Eur</a:t>
                      </a: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/year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377511521"/>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BS-Applied Mathematics and AI</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4 Years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15400 </a:t>
                      </a:r>
                      <a:r>
                        <a:rPr lang="en-IN" sz="1600" b="0" i="0" u="none" strike="noStrike" dirty="0" err="1">
                          <a:ln>
                            <a:noFill/>
                          </a:ln>
                          <a:solidFill>
                            <a:srgbClr val="000000"/>
                          </a:solidFill>
                          <a:effectLst/>
                          <a:latin typeface="Times New Roman" panose="02020603050405020304" pitchFamily="18" charset="0"/>
                          <a:cs typeface="Times New Roman" panose="02020603050405020304" pitchFamily="18" charset="0"/>
                        </a:rPr>
                        <a:t>Eur</a:t>
                      </a: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/year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651285351"/>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BS- Business Analytics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4 Years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15400 </a:t>
                      </a:r>
                      <a:r>
                        <a:rPr lang="en-IN" sz="1600" b="0" i="0" u="none" strike="noStrike" dirty="0" err="1">
                          <a:ln>
                            <a:noFill/>
                          </a:ln>
                          <a:solidFill>
                            <a:srgbClr val="000000"/>
                          </a:solidFill>
                          <a:effectLst/>
                          <a:latin typeface="Times New Roman" panose="02020603050405020304" pitchFamily="18" charset="0"/>
                          <a:cs typeface="Times New Roman" panose="02020603050405020304" pitchFamily="18" charset="0"/>
                        </a:rPr>
                        <a:t>Eur</a:t>
                      </a: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/year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72057049"/>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 - International Relations and Diplomacy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19,560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247845642"/>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MBA-Business Administration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19,560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June-24/Sep-24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808711011"/>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MBA-Business Administration Spanish</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19,560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June-24/Sep-24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006302757"/>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MBA-International Business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24,450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June-24/Sep-24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48885746"/>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 - Sustainability</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19,560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994481225"/>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MS- Data Science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19,560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79392895"/>
                  </a:ext>
                </a:extLst>
              </a:tr>
              <a:tr h="238189">
                <a:tc>
                  <a:txBody>
                    <a:bodyPr/>
                    <a:lstStyle/>
                    <a:p>
                      <a:pPr algn="l" fontAlgn="b">
                        <a:lnSpc>
                          <a:spcPct val="100000"/>
                        </a:lnSpc>
                      </a:pPr>
                      <a:r>
                        <a:rPr lang="en-US" sz="1600" b="0" i="0" u="none" strike="noStrike" dirty="0">
                          <a:ln>
                            <a:noFill/>
                          </a:ln>
                          <a:solidFill>
                            <a:srgbClr val="000000"/>
                          </a:solidFill>
                          <a:effectLst/>
                          <a:latin typeface="Times New Roman" panose="02020603050405020304" pitchFamily="18" charset="0"/>
                          <a:cs typeface="Times New Roman" panose="02020603050405020304" pitchFamily="18" charset="0"/>
                        </a:rPr>
                        <a:t>MS- Digital Marketing and E-commerce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19,560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493787879"/>
                  </a:ext>
                </a:extLst>
              </a:tr>
              <a:tr h="238189">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MS - Global Finance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19,560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Madrid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Sep-24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lnSpc>
                          <a:spcPct val="100000"/>
                        </a:lnSpc>
                      </a:pPr>
                      <a:r>
                        <a:rPr lang="en-IN" sz="1600" b="0" i="0" u="none" strike="noStrike" dirty="0">
                          <a:ln>
                            <a:noFill/>
                          </a:ln>
                          <a:solidFill>
                            <a:srgbClr val="000000"/>
                          </a:solidFill>
                          <a:effectLst/>
                          <a:latin typeface="Times New Roman" panose="02020603050405020304" pitchFamily="18" charset="0"/>
                          <a:cs typeface="Times New Roman" panose="02020603050405020304" pitchFamily="18" charset="0"/>
                        </a:rPr>
                        <a:t>Merit Basis 30%- 50%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39578231"/>
                  </a:ext>
                </a:extLst>
              </a:tr>
            </a:tbl>
          </a:graphicData>
        </a:graphic>
      </p:graphicFrame>
    </p:spTree>
    <p:extLst>
      <p:ext uri="{BB962C8B-B14F-4D97-AF65-F5344CB8AC3E}">
        <p14:creationId xmlns:p14="http://schemas.microsoft.com/office/powerpoint/2010/main" val="16863055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36D098-B735-7E60-D619-9B11C7F3FA8C}"/>
              </a:ext>
            </a:extLst>
          </p:cNvPr>
          <p:cNvSpPr txBox="1"/>
          <p:nvPr/>
        </p:nvSpPr>
        <p:spPr>
          <a:xfrm>
            <a:off x="479424" y="1266750"/>
            <a:ext cx="8186273" cy="5028556"/>
          </a:xfrm>
          <a:prstGeom prst="rect">
            <a:avLst/>
          </a:prstGeom>
          <a:noFill/>
        </p:spPr>
        <p:txBody>
          <a:bodyPr wrap="square">
            <a:spAutoFit/>
          </a:bodyPr>
          <a:lstStyle/>
          <a:p>
            <a:pPr marL="285750" indent="-285750">
              <a:lnSpc>
                <a:spcPct val="150000"/>
              </a:lnSpc>
              <a:buClr>
                <a:srgbClr val="F8348D"/>
              </a:buClr>
              <a:buFont typeface="Wingdings" pitchFamily="2" charset="2"/>
              <a:buChar char="v"/>
            </a:pPr>
            <a:r>
              <a:rPr lang="en-IN" dirty="0">
                <a:latin typeface="Times New Roman" panose="02020603050405020304" pitchFamily="18" charset="0"/>
                <a:cs typeface="Times New Roman" panose="02020603050405020304" pitchFamily="18" charset="0"/>
              </a:rPr>
              <a:t>Land Size – 4,154,000 square kilometres </a:t>
            </a:r>
          </a:p>
          <a:p>
            <a:pPr marL="285750" indent="-285750">
              <a:lnSpc>
                <a:spcPct val="150000"/>
              </a:lnSpc>
              <a:buClr>
                <a:srgbClr val="F8348D"/>
              </a:buClr>
              <a:buFont typeface="Wingdings" pitchFamily="2" charset="2"/>
              <a:buChar char="v"/>
            </a:pPr>
            <a:r>
              <a:rPr lang="en-IN" dirty="0">
                <a:latin typeface="Times New Roman" panose="02020603050405020304" pitchFamily="18" charset="0"/>
                <a:cs typeface="Times New Roman" panose="02020603050405020304" pitchFamily="18" charset="0"/>
              </a:rPr>
              <a:t>Population – 17,821,419 (240-250 people per square kilometre)</a:t>
            </a:r>
          </a:p>
          <a:p>
            <a:pPr marL="285750" indent="-285750">
              <a:lnSpc>
                <a:spcPct val="150000"/>
              </a:lnSpc>
              <a:buClr>
                <a:srgbClr val="F8348D"/>
              </a:buClr>
              <a:buFont typeface="Wingdings" pitchFamily="2" charset="2"/>
              <a:buChar char="v"/>
            </a:pPr>
            <a:r>
              <a:rPr lang="en-IN" dirty="0">
                <a:latin typeface="Times New Roman" panose="02020603050405020304" pitchFamily="18" charset="0"/>
                <a:cs typeface="Times New Roman" panose="02020603050405020304" pitchFamily="18" charset="0"/>
              </a:rPr>
              <a:t>Economy -USD 1.1 trillion</a:t>
            </a:r>
          </a:p>
          <a:p>
            <a:pPr marL="285750" indent="-285750">
              <a:lnSpc>
                <a:spcPct val="150000"/>
              </a:lnSpc>
              <a:buClr>
                <a:srgbClr val="F8348D"/>
              </a:buClr>
              <a:buFont typeface="Wingdings" pitchFamily="2" charset="2"/>
              <a:buChar char="v"/>
            </a:pPr>
            <a:r>
              <a:rPr lang="en-IN" dirty="0">
                <a:latin typeface="Times New Roman" panose="02020603050405020304" pitchFamily="18" charset="0"/>
                <a:cs typeface="Times New Roman" panose="02020603050405020304" pitchFamily="18" charset="0"/>
              </a:rPr>
              <a:t>Per Capita - USD 66,450</a:t>
            </a:r>
          </a:p>
          <a:p>
            <a:pPr marL="285750" indent="-285750">
              <a:lnSpc>
                <a:spcPct val="150000"/>
              </a:lnSpc>
              <a:buClr>
                <a:srgbClr val="F8348D"/>
              </a:buClr>
              <a:buFont typeface="Wingdings" pitchFamily="2" charset="2"/>
              <a:buChar char="v"/>
            </a:pPr>
            <a:r>
              <a:rPr lang="en-IN" dirty="0">
                <a:latin typeface="Times New Roman" panose="02020603050405020304" pitchFamily="18" charset="0"/>
                <a:cs typeface="Times New Roman" panose="02020603050405020304" pitchFamily="18" charset="0"/>
              </a:rPr>
              <a:t>Language – Dutch, English and German</a:t>
            </a:r>
          </a:p>
          <a:p>
            <a:pPr marL="285750" indent="-285750">
              <a:lnSpc>
                <a:spcPct val="150000"/>
              </a:lnSpc>
              <a:buClr>
                <a:srgbClr val="F8348D"/>
              </a:buClr>
              <a:buFont typeface="Wingdings" pitchFamily="2" charset="2"/>
              <a:buChar char="v"/>
            </a:pPr>
            <a:r>
              <a:rPr lang="en-IN" dirty="0">
                <a:latin typeface="Times New Roman" panose="02020603050405020304" pitchFamily="18" charset="0"/>
                <a:cs typeface="Times New Roman" panose="02020603050405020304" pitchFamily="18" charset="0"/>
              </a:rPr>
              <a:t>Global Peace Index 2023 - #16</a:t>
            </a:r>
          </a:p>
          <a:p>
            <a:pPr marL="285750" indent="-285750">
              <a:lnSpc>
                <a:spcPct val="150000"/>
              </a:lnSpc>
              <a:buClr>
                <a:srgbClr val="F8348D"/>
              </a:buClr>
              <a:buFont typeface="Wingdings" pitchFamily="2" charset="2"/>
              <a:buChar char="v"/>
            </a:pPr>
            <a:r>
              <a:rPr lang="en-IN" dirty="0">
                <a:latin typeface="Times New Roman" panose="02020603050405020304" pitchFamily="18" charset="0"/>
                <a:cs typeface="Times New Roman" panose="02020603050405020304" pitchFamily="18" charset="0"/>
              </a:rPr>
              <a:t>PSW - 12 months</a:t>
            </a:r>
          </a:p>
          <a:p>
            <a:pPr marL="285750" indent="-285750">
              <a:lnSpc>
                <a:spcPct val="150000"/>
              </a:lnSpc>
              <a:buClr>
                <a:srgbClr val="F8348D"/>
              </a:buClr>
              <a:buFont typeface="Wingdings" pitchFamily="2" charset="2"/>
              <a:buChar char="v"/>
            </a:pPr>
            <a:r>
              <a:rPr lang="en-IN" dirty="0">
                <a:latin typeface="Times New Roman" panose="02020603050405020304" pitchFamily="18" charset="0"/>
                <a:cs typeface="Times New Roman" panose="02020603050405020304" pitchFamily="18" charset="0"/>
              </a:rPr>
              <a:t>Part time - 16hr/Week </a:t>
            </a:r>
          </a:p>
          <a:p>
            <a:pPr marL="285750" indent="-285750">
              <a:lnSpc>
                <a:spcPct val="150000"/>
              </a:lnSpc>
              <a:buClr>
                <a:srgbClr val="F8348D"/>
              </a:buClr>
              <a:buFont typeface="Wingdings" pitchFamily="2" charset="2"/>
              <a:buChar char="v"/>
            </a:pPr>
            <a:endParaRPr lang="en-IN" dirty="0">
              <a:latin typeface="Times New Roman" panose="02020603050405020304" pitchFamily="18" charset="0"/>
              <a:cs typeface="Times New Roman" panose="02020603050405020304" pitchFamily="18" charset="0"/>
            </a:endParaRPr>
          </a:p>
          <a:p>
            <a:pPr marL="285750" indent="-285750">
              <a:lnSpc>
                <a:spcPct val="150000"/>
              </a:lnSpc>
              <a:buClr>
                <a:srgbClr val="F8348D"/>
              </a:buClr>
              <a:buFont typeface="Wingdings" pitchFamily="2" charset="2"/>
              <a:buChar char="v"/>
            </a:pPr>
            <a:endParaRPr lang="en-IN" dirty="0">
              <a:latin typeface="Times New Roman" panose="02020603050405020304" pitchFamily="18" charset="0"/>
              <a:cs typeface="Times New Roman" panose="02020603050405020304" pitchFamily="18" charset="0"/>
            </a:endParaRPr>
          </a:p>
          <a:p>
            <a:pPr marL="285750" indent="-285750">
              <a:lnSpc>
                <a:spcPct val="150000"/>
              </a:lnSpc>
              <a:buClr>
                <a:srgbClr val="F8348D"/>
              </a:buClr>
              <a:buFont typeface="Wingdings" pitchFamily="2" charset="2"/>
              <a:buChar char="v"/>
            </a:pPr>
            <a:r>
              <a:rPr lang="en-IN" dirty="0">
                <a:latin typeface="Times New Roman" panose="02020603050405020304" pitchFamily="18" charset="0"/>
                <a:cs typeface="Times New Roman" panose="02020603050405020304" pitchFamily="18" charset="0"/>
              </a:rPr>
              <a:t>Job Opportunities - Health Care, engineering, technology, Human resources, and renewable energy, Automobile</a:t>
            </a:r>
          </a:p>
        </p:txBody>
      </p:sp>
      <p:sp>
        <p:nvSpPr>
          <p:cNvPr id="2" name="TextBox 1">
            <a:extLst>
              <a:ext uri="{FF2B5EF4-FFF2-40B4-BE49-F238E27FC236}">
                <a16:creationId xmlns:a16="http://schemas.microsoft.com/office/drawing/2014/main" id="{5401FE2C-0D8B-C404-54C7-CB07023FFFE7}"/>
              </a:ext>
            </a:extLst>
          </p:cNvPr>
          <p:cNvSpPr txBox="1"/>
          <p:nvPr/>
        </p:nvSpPr>
        <p:spPr>
          <a:xfrm>
            <a:off x="479425" y="342173"/>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About Netherlands</a:t>
            </a:r>
          </a:p>
        </p:txBody>
      </p:sp>
      <p:pic>
        <p:nvPicPr>
          <p:cNvPr id="7" name="Picture 6">
            <a:extLst>
              <a:ext uri="{FF2B5EF4-FFF2-40B4-BE49-F238E27FC236}">
                <a16:creationId xmlns:a16="http://schemas.microsoft.com/office/drawing/2014/main" id="{72065D94-3432-FD14-59E8-C78F11A03B89}"/>
              </a:ext>
            </a:extLst>
          </p:cNvPr>
          <p:cNvPicPr>
            <a:picLocks noChangeAspect="1"/>
          </p:cNvPicPr>
          <p:nvPr/>
        </p:nvPicPr>
        <p:blipFill>
          <a:blip r:embed="rId2"/>
          <a:stretch>
            <a:fillRect/>
          </a:stretch>
        </p:blipFill>
        <p:spPr>
          <a:xfrm>
            <a:off x="5878496" y="529664"/>
            <a:ext cx="6313504" cy="5408006"/>
          </a:xfrm>
          <a:prstGeom prst="rect">
            <a:avLst/>
          </a:prstGeom>
        </p:spPr>
      </p:pic>
    </p:spTree>
    <p:extLst>
      <p:ext uri="{BB962C8B-B14F-4D97-AF65-F5344CB8AC3E}">
        <p14:creationId xmlns:p14="http://schemas.microsoft.com/office/powerpoint/2010/main" val="17627371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99476-727C-CBD7-0638-B9EEAFA3FE5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691DEE5-9FB5-8E78-C0F9-B456A663F340}"/>
              </a:ext>
            </a:extLst>
          </p:cNvPr>
          <p:cNvSpPr txBox="1"/>
          <p:nvPr/>
        </p:nvSpPr>
        <p:spPr>
          <a:xfrm>
            <a:off x="479425" y="2036474"/>
            <a:ext cx="5381444" cy="3785652"/>
          </a:xfrm>
          <a:prstGeom prst="rect">
            <a:avLst/>
          </a:prstGeom>
          <a:noFill/>
        </p:spPr>
        <p:txBody>
          <a:bodyPr wrap="square">
            <a:spAutoFit/>
          </a:bodyPr>
          <a:lstStyle/>
          <a:p>
            <a:pPr marL="285750" indent="-285750">
              <a:buClr>
                <a:srgbClr val="FF3181"/>
              </a:buClr>
              <a:buFont typeface="Wingdings" pitchFamily="2" charset="2"/>
              <a:buChar char="v"/>
            </a:pPr>
            <a:r>
              <a:rPr lang="en-IN" sz="1600" dirty="0">
                <a:effectLst/>
                <a:latin typeface="Times New Roman" panose="02020603050405020304" pitchFamily="18" charset="0"/>
                <a:cs typeface="Times New Roman" panose="02020603050405020304" pitchFamily="18" charset="0"/>
              </a:rPr>
              <a:t>Higher education in the Netherlands is known for its high quality.</a:t>
            </a:r>
          </a:p>
          <a:p>
            <a:pPr marL="285750" indent="-285750">
              <a:buClr>
                <a:srgbClr val="FF3181"/>
              </a:buClr>
              <a:buFont typeface="Wingdings" pitchFamily="2" charset="2"/>
              <a:buChar char="v"/>
            </a:pPr>
            <a:endParaRPr lang="en-IN" sz="1600" dirty="0">
              <a:effectLst/>
              <a:latin typeface="Times New Roman" panose="02020603050405020304" pitchFamily="18" charset="0"/>
              <a:cs typeface="Times New Roman" panose="02020603050405020304" pitchFamily="18" charset="0"/>
            </a:endParaRPr>
          </a:p>
          <a:p>
            <a:pPr marL="285750" indent="-285750">
              <a:buClr>
                <a:srgbClr val="FF3181"/>
              </a:buClr>
              <a:buFont typeface="Wingdings" pitchFamily="2" charset="2"/>
              <a:buChar char="v"/>
            </a:pPr>
            <a:r>
              <a:rPr lang="en-IN" sz="1600" dirty="0">
                <a:effectLst/>
                <a:latin typeface="Times New Roman" panose="02020603050405020304" pitchFamily="18" charset="0"/>
                <a:cs typeface="Times New Roman" panose="02020603050405020304" pitchFamily="18" charset="0"/>
              </a:rPr>
              <a:t>Dutch people are innovators, entrepreneurs and discoverers.</a:t>
            </a:r>
          </a:p>
          <a:p>
            <a:pPr marL="285750" indent="-285750">
              <a:buClr>
                <a:srgbClr val="FF3181"/>
              </a:buClr>
              <a:buFont typeface="Wingdings" pitchFamily="2" charset="2"/>
              <a:buChar char="v"/>
            </a:pPr>
            <a:endParaRPr lang="en-IN" sz="1600" dirty="0">
              <a:effectLst/>
              <a:latin typeface="Times New Roman" panose="02020603050405020304" pitchFamily="18" charset="0"/>
              <a:cs typeface="Times New Roman" panose="02020603050405020304" pitchFamily="18" charset="0"/>
            </a:endParaRPr>
          </a:p>
          <a:p>
            <a:pPr marL="285750" indent="-285750">
              <a:buClr>
                <a:srgbClr val="FF3181"/>
              </a:buClr>
              <a:buFont typeface="Wingdings" pitchFamily="2" charset="2"/>
              <a:buChar char="v"/>
            </a:pPr>
            <a:r>
              <a:rPr lang="en-IN" sz="1600" dirty="0">
                <a:effectLst/>
                <a:latin typeface="Times New Roman" panose="02020603050405020304" pitchFamily="18" charset="0"/>
                <a:cs typeface="Times New Roman" panose="02020603050405020304" pitchFamily="18" charset="0"/>
              </a:rPr>
              <a:t>Dutch society is multicultural, religiously very diverse and is focused on international relations.</a:t>
            </a:r>
          </a:p>
          <a:p>
            <a:pPr marL="285750" indent="-285750">
              <a:buClr>
                <a:srgbClr val="FF3181"/>
              </a:buClr>
              <a:buFont typeface="Wingdings" pitchFamily="2" charset="2"/>
              <a:buChar char="v"/>
            </a:pPr>
            <a:endParaRPr lang="en-IN" sz="1600" dirty="0">
              <a:effectLst/>
              <a:latin typeface="Times New Roman" panose="02020603050405020304" pitchFamily="18" charset="0"/>
              <a:cs typeface="Times New Roman" panose="02020603050405020304" pitchFamily="18" charset="0"/>
            </a:endParaRPr>
          </a:p>
          <a:p>
            <a:pPr marL="285750" indent="-285750">
              <a:buClr>
                <a:srgbClr val="FF3181"/>
              </a:buClr>
              <a:buFont typeface="Wingdings" pitchFamily="2" charset="2"/>
              <a:buChar char="v"/>
            </a:pPr>
            <a:r>
              <a:rPr lang="en-IN" sz="1600" dirty="0">
                <a:effectLst/>
                <a:latin typeface="Times New Roman" panose="02020603050405020304" pitchFamily="18" charset="0"/>
                <a:cs typeface="Times New Roman" panose="02020603050405020304" pitchFamily="18" charset="0"/>
              </a:rPr>
              <a:t>Life is not expensive when compared to English-speaking countries.</a:t>
            </a:r>
          </a:p>
          <a:p>
            <a:pPr marL="285750" indent="-285750">
              <a:buClr>
                <a:srgbClr val="FF3181"/>
              </a:buClr>
              <a:buFont typeface="Wingdings" pitchFamily="2" charset="2"/>
              <a:buChar char="v"/>
            </a:pPr>
            <a:endParaRPr lang="en-IN" sz="1600" dirty="0">
              <a:effectLst/>
              <a:latin typeface="Times New Roman" panose="02020603050405020304" pitchFamily="18" charset="0"/>
              <a:cs typeface="Times New Roman" panose="02020603050405020304" pitchFamily="18" charset="0"/>
            </a:endParaRPr>
          </a:p>
          <a:p>
            <a:pPr marL="285750" indent="-285750">
              <a:buClr>
                <a:srgbClr val="FF3181"/>
              </a:buClr>
              <a:buFont typeface="Wingdings" pitchFamily="2" charset="2"/>
              <a:buChar char="v"/>
            </a:pPr>
            <a:r>
              <a:rPr lang="en-IN" sz="1600" dirty="0">
                <a:effectLst/>
                <a:latin typeface="Times New Roman" panose="02020603050405020304" pitchFamily="18" charset="0"/>
                <a:cs typeface="Times New Roman" panose="02020603050405020304" pitchFamily="18" charset="0"/>
              </a:rPr>
              <a:t>Students come from over 190 different countries to study in the Netherlands and you’ll be meeting all types of people. You’ll make international connections that will benefit you for years to come</a:t>
            </a:r>
          </a:p>
        </p:txBody>
      </p:sp>
      <p:sp>
        <p:nvSpPr>
          <p:cNvPr id="2" name="TextBox 1">
            <a:extLst>
              <a:ext uri="{FF2B5EF4-FFF2-40B4-BE49-F238E27FC236}">
                <a16:creationId xmlns:a16="http://schemas.microsoft.com/office/drawing/2014/main" id="{6CCD26E8-921D-2823-B29A-BE65484C7362}"/>
              </a:ext>
            </a:extLst>
          </p:cNvPr>
          <p:cNvSpPr txBox="1"/>
          <p:nvPr/>
        </p:nvSpPr>
        <p:spPr>
          <a:xfrm>
            <a:off x="479425" y="750136"/>
            <a:ext cx="11325044" cy="646331"/>
          </a:xfrm>
          <a:prstGeom prst="rect">
            <a:avLst/>
          </a:prstGeom>
          <a:noFill/>
        </p:spPr>
        <p:txBody>
          <a:bodyPr wrap="square" rtlCol="0">
            <a:spAutoFit/>
          </a:bodyPr>
          <a:lstStyle/>
          <a:p>
            <a:pPr algn="ctr"/>
            <a:r>
              <a:rPr lang="en-IN" sz="3600" b="1" dirty="0">
                <a:solidFill>
                  <a:srgbClr val="2E318E"/>
                </a:solidFill>
                <a:effectLst/>
                <a:latin typeface="Times New Roman" panose="02020603050405020304" pitchFamily="18" charset="0"/>
                <a:cs typeface="Times New Roman" panose="02020603050405020304" pitchFamily="18" charset="0"/>
              </a:rPr>
              <a:t>Why Choose Netherlands for Higher Studies?</a:t>
            </a:r>
            <a:endParaRPr lang="en-IN" sz="3600" dirty="0">
              <a:solidFill>
                <a:srgbClr val="2E318E"/>
              </a:solidFill>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35479B3-FE88-EA23-959D-CDE60380E5A9}"/>
              </a:ext>
            </a:extLst>
          </p:cNvPr>
          <p:cNvSpPr txBox="1"/>
          <p:nvPr/>
        </p:nvSpPr>
        <p:spPr>
          <a:xfrm>
            <a:off x="6423025" y="2033133"/>
            <a:ext cx="5381444" cy="4524315"/>
          </a:xfrm>
          <a:prstGeom prst="rect">
            <a:avLst/>
          </a:prstGeom>
          <a:noFill/>
        </p:spPr>
        <p:txBody>
          <a:bodyPr wrap="square">
            <a:spAutoFit/>
          </a:bodyPr>
          <a:lstStyle/>
          <a:p>
            <a:pPr marL="285750" indent="-285750">
              <a:buClr>
                <a:srgbClr val="FF3181"/>
              </a:buClr>
              <a:buFont typeface="Wingdings" pitchFamily="2" charset="2"/>
              <a:buChar char="v"/>
            </a:pPr>
            <a:r>
              <a:rPr lang="en-IN" dirty="0">
                <a:effectLst/>
                <a:latin typeface="Times New Roman" panose="02020603050405020304" pitchFamily="18" charset="0"/>
                <a:cs typeface="Times New Roman" panose="02020603050405020304" pitchFamily="18" charset="0"/>
              </a:rPr>
              <a:t>Wide range of English-taught programmes.</a:t>
            </a:r>
          </a:p>
          <a:p>
            <a:pPr marL="285750" indent="-285750">
              <a:buClr>
                <a:srgbClr val="FF3181"/>
              </a:buClr>
              <a:buFont typeface="Wingdings" pitchFamily="2" charset="2"/>
              <a:buChar char="v"/>
            </a:pPr>
            <a:endParaRPr lang="en-IN" dirty="0">
              <a:effectLst/>
              <a:latin typeface="Times New Roman" panose="02020603050405020304" pitchFamily="18" charset="0"/>
              <a:cs typeface="Times New Roman" panose="02020603050405020304" pitchFamily="18" charset="0"/>
            </a:endParaRPr>
          </a:p>
          <a:p>
            <a:pPr marL="285750" indent="-285750">
              <a:buClr>
                <a:srgbClr val="FF3181"/>
              </a:buClr>
              <a:buFont typeface="Wingdings" pitchFamily="2" charset="2"/>
              <a:buChar char="v"/>
            </a:pPr>
            <a:r>
              <a:rPr lang="en-IN" dirty="0">
                <a:effectLst/>
                <a:latin typeface="Times New Roman" panose="02020603050405020304" pitchFamily="18" charset="0"/>
                <a:cs typeface="Times New Roman" panose="02020603050405020304" pitchFamily="18" charset="0"/>
              </a:rPr>
              <a:t>The majority of Dutch people are open-minded, liberal, and accepting of other people and cultures. This makes the Netherlands attractive to people from all walks of life. You’ll hear many languages being spoken (especially in tourist-popular Amsterdam), but Dutch is the official language.</a:t>
            </a:r>
          </a:p>
          <a:p>
            <a:pPr marL="285750" indent="-285750">
              <a:buClr>
                <a:srgbClr val="FF3181"/>
              </a:buClr>
              <a:buFont typeface="Wingdings" pitchFamily="2" charset="2"/>
              <a:buChar char="v"/>
            </a:pPr>
            <a:endParaRPr lang="en-IN" dirty="0">
              <a:effectLst/>
              <a:latin typeface="Times New Roman" panose="02020603050405020304" pitchFamily="18" charset="0"/>
              <a:cs typeface="Times New Roman" panose="02020603050405020304" pitchFamily="18" charset="0"/>
            </a:endParaRPr>
          </a:p>
          <a:p>
            <a:pPr marL="285750" indent="-285750">
              <a:buClr>
                <a:srgbClr val="FF3181"/>
              </a:buClr>
              <a:buFont typeface="Wingdings" pitchFamily="2" charset="2"/>
              <a:buChar char="v"/>
            </a:pPr>
            <a:r>
              <a:rPr lang="en-IN" dirty="0">
                <a:effectLst/>
                <a:latin typeface="Times New Roman" panose="02020603050405020304" pitchFamily="18" charset="0"/>
                <a:cs typeface="Times New Roman" panose="02020603050405020304" pitchFamily="18" charset="0"/>
              </a:rPr>
              <a:t>While you may have to find housing independently, it will most likely be affordable. You may also be living with other international students, which can be very exciting and rewarding. You could potentially get a housing subsidy which will go a long way. Maybe add those savings to your weekend travel budget?</a:t>
            </a:r>
          </a:p>
        </p:txBody>
      </p:sp>
    </p:spTree>
    <p:extLst>
      <p:ext uri="{BB962C8B-B14F-4D97-AF65-F5344CB8AC3E}">
        <p14:creationId xmlns:p14="http://schemas.microsoft.com/office/powerpoint/2010/main" val="19976422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FC35C-07EF-5D7C-8A8C-427F49365BF8}"/>
            </a:ext>
          </a:extLst>
        </p:cNvPr>
        <p:cNvGrpSpPr/>
        <p:nvPr/>
      </p:nvGrpSpPr>
      <p:grpSpPr>
        <a:xfrm>
          <a:off x="0" y="0"/>
          <a:ext cx="0" cy="0"/>
          <a:chOff x="0" y="0"/>
          <a:chExt cx="0" cy="0"/>
        </a:xfrm>
      </p:grpSpPr>
      <p:pic>
        <p:nvPicPr>
          <p:cNvPr id="10" name="Picture 9" descr="A logo for a university of applied sciences&#10;&#10;Description automatically generated">
            <a:extLst>
              <a:ext uri="{FF2B5EF4-FFF2-40B4-BE49-F238E27FC236}">
                <a16:creationId xmlns:a16="http://schemas.microsoft.com/office/drawing/2014/main" id="{EAAD8BCC-9B43-851B-3DC6-D3C60B04D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8326" y="1600839"/>
            <a:ext cx="7135349" cy="3342821"/>
          </a:xfrm>
          <a:prstGeom prst="rect">
            <a:avLst/>
          </a:prstGeom>
        </p:spPr>
      </p:pic>
    </p:spTree>
    <p:extLst>
      <p:ext uri="{BB962C8B-B14F-4D97-AF65-F5344CB8AC3E}">
        <p14:creationId xmlns:p14="http://schemas.microsoft.com/office/powerpoint/2010/main" val="22133911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4E716B-7A87-ABE9-A712-EB06D6601765}"/>
              </a:ext>
            </a:extLst>
          </p:cNvPr>
          <p:cNvSpPr>
            <a:spLocks noGrp="1"/>
          </p:cNvSpPr>
          <p:nvPr>
            <p:ph idx="1"/>
          </p:nvPr>
        </p:nvSpPr>
        <p:spPr>
          <a:xfrm>
            <a:off x="479424" y="1197928"/>
            <a:ext cx="11233150" cy="1955987"/>
          </a:xfrm>
        </p:spPr>
        <p:txBody>
          <a:bodyPr>
            <a:normAutofit/>
          </a:bodyPr>
          <a:lstStyle/>
          <a:p>
            <a:pPr algn="just">
              <a:lnSpc>
                <a:spcPct val="100000"/>
              </a:lnSpc>
              <a:buClr>
                <a:srgbClr val="FF3181"/>
              </a:buClr>
              <a:buFont typeface="Wingdings" pitchFamily="2" charset="2"/>
              <a:buChar char="v"/>
            </a:pPr>
            <a:r>
              <a:rPr lang="en-US" sz="1600" b="1" i="0" dirty="0">
                <a:effectLst/>
                <a:latin typeface="Times New Roman" panose="02020603050405020304" pitchFamily="18" charset="0"/>
                <a:cs typeface="Times New Roman" panose="02020603050405020304" pitchFamily="18" charset="0"/>
              </a:rPr>
              <a:t>Wittenberg University of Applied Sciences </a:t>
            </a:r>
            <a:r>
              <a:rPr lang="en-US" sz="1600" b="0" i="0" dirty="0">
                <a:effectLst/>
                <a:latin typeface="Times New Roman" panose="02020603050405020304" pitchFamily="18" charset="0"/>
                <a:cs typeface="Times New Roman" panose="02020603050405020304" pitchFamily="18" charset="0"/>
              </a:rPr>
              <a:t>is a dynamic, double accredited business school, with its headquarters in Apeldoorn. Wittenberg was established in 1987.</a:t>
            </a:r>
          </a:p>
          <a:p>
            <a:pPr algn="just">
              <a:buClr>
                <a:srgbClr val="FF3181"/>
              </a:buClr>
              <a:buFont typeface="Wingdings" pitchFamily="2" charset="2"/>
              <a:buChar char="v"/>
            </a:pPr>
            <a:r>
              <a:rPr lang="en-US" sz="1600" b="0" i="0" dirty="0">
                <a:effectLst/>
                <a:latin typeface="Times New Roman" panose="02020603050405020304" pitchFamily="18" charset="0"/>
                <a:cs typeface="Times New Roman" panose="02020603050405020304" pitchFamily="18" charset="0"/>
              </a:rPr>
              <a:t>The school also has a vibrant study location in Amsterdam, with a focus on Entrepreneurship.</a:t>
            </a:r>
          </a:p>
          <a:p>
            <a:pPr algn="just">
              <a:lnSpc>
                <a:spcPct val="100000"/>
              </a:lnSpc>
              <a:buClr>
                <a:srgbClr val="FF3181"/>
              </a:buClr>
              <a:buFont typeface="Wingdings" pitchFamily="2" charset="2"/>
              <a:buChar char="v"/>
            </a:pPr>
            <a:r>
              <a:rPr lang="en-US" sz="1600" b="1" i="0" dirty="0">
                <a:effectLst/>
                <a:latin typeface="Times New Roman" panose="02020603050405020304" pitchFamily="18" charset="0"/>
                <a:cs typeface="Times New Roman" panose="02020603050405020304" pitchFamily="18" charset="0"/>
              </a:rPr>
              <a:t>Wittenberg University of Applied Sciences</a:t>
            </a:r>
            <a:r>
              <a:rPr lang="en-US" sz="1600" b="0" i="0" dirty="0">
                <a:effectLst/>
                <a:latin typeface="Times New Roman" panose="02020603050405020304" pitchFamily="18" charset="0"/>
                <a:cs typeface="Times New Roman" panose="02020603050405020304" pitchFamily="18" charset="0"/>
              </a:rPr>
              <a:t> is staffed by international team of academics, professional people dedicated to excellence in higher education focused on management, business and entrepreneurship.</a:t>
            </a:r>
          </a:p>
          <a:p>
            <a:pPr algn="just">
              <a:buClr>
                <a:srgbClr val="FF3181"/>
              </a:buClr>
              <a:buFont typeface="Wingdings" pitchFamily="2" charset="2"/>
              <a:buChar char="v"/>
            </a:pPr>
            <a:r>
              <a:rPr lang="en-US" sz="1600" b="1" i="0" dirty="0">
                <a:effectLst/>
                <a:latin typeface="Times New Roman" panose="02020603050405020304" pitchFamily="18" charset="0"/>
                <a:cs typeface="Times New Roman" panose="02020603050405020304" pitchFamily="18" charset="0"/>
              </a:rPr>
              <a:t>Accreditation - Our MBA and BBA Programs are Double Accredited by NVAO and FIBAA</a:t>
            </a:r>
            <a:endParaRPr lang="en-US" sz="16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A0516A4-D556-1CB0-D94A-E753943366D6}"/>
              </a:ext>
            </a:extLst>
          </p:cNvPr>
          <p:cNvSpPr txBox="1"/>
          <p:nvPr/>
        </p:nvSpPr>
        <p:spPr>
          <a:xfrm>
            <a:off x="479425" y="342173"/>
            <a:ext cx="7683182" cy="646331"/>
          </a:xfrm>
          <a:prstGeom prst="rect">
            <a:avLst/>
          </a:prstGeom>
          <a:noFill/>
        </p:spPr>
        <p:txBody>
          <a:bodyPr wrap="square" rtlCol="0">
            <a:spAutoFit/>
          </a:bodyPr>
          <a:lstStyle/>
          <a:p>
            <a:r>
              <a:rPr lang="en-IN" sz="3600" b="1" dirty="0">
                <a:solidFill>
                  <a:srgbClr val="2E318E"/>
                </a:solidFill>
                <a:effectLst/>
                <a:latin typeface="Times New Roman" panose="02020603050405020304" pitchFamily="18" charset="0"/>
                <a:cs typeface="Times New Roman" panose="02020603050405020304" pitchFamily="18" charset="0"/>
              </a:rPr>
              <a:t>Why Choose Wittenberg?</a:t>
            </a:r>
            <a:endParaRPr lang="en-IN" sz="3600" dirty="0">
              <a:solidFill>
                <a:srgbClr val="2E318E"/>
              </a:solidFill>
              <a:effectLst/>
              <a:latin typeface="Times New Roman" panose="02020603050405020304" pitchFamily="18" charset="0"/>
              <a:cs typeface="Times New Roman" panose="02020603050405020304" pitchFamily="18" charset="0"/>
            </a:endParaRPr>
          </a:p>
        </p:txBody>
      </p:sp>
      <p:pic>
        <p:nvPicPr>
          <p:cNvPr id="16" name="Picture 15" descr="A building with a parking lot&#10;&#10;Description automatically generated">
            <a:extLst>
              <a:ext uri="{FF2B5EF4-FFF2-40B4-BE49-F238E27FC236}">
                <a16:creationId xmlns:a16="http://schemas.microsoft.com/office/drawing/2014/main" id="{65E81C97-99DD-FEFA-743B-D0C00DC983B2}"/>
              </a:ext>
            </a:extLst>
          </p:cNvPr>
          <p:cNvPicPr>
            <a:picLocks noChangeAspect="1"/>
          </p:cNvPicPr>
          <p:nvPr/>
        </p:nvPicPr>
        <p:blipFill rotWithShape="1">
          <a:blip r:embed="rId2">
            <a:extLst>
              <a:ext uri="{28A0092B-C50C-407E-A947-70E740481C1C}">
                <a14:useLocalDpi xmlns:a14="http://schemas.microsoft.com/office/drawing/2010/main" val="0"/>
              </a:ext>
            </a:extLst>
          </a:blip>
          <a:srcRect t="25545" b="24779"/>
          <a:stretch/>
        </p:blipFill>
        <p:spPr>
          <a:xfrm>
            <a:off x="479424" y="3363339"/>
            <a:ext cx="11233151" cy="2542404"/>
          </a:xfrm>
          <a:prstGeom prst="rect">
            <a:avLst/>
          </a:prstGeom>
        </p:spPr>
      </p:pic>
    </p:spTree>
    <p:extLst>
      <p:ext uri="{BB962C8B-B14F-4D97-AF65-F5344CB8AC3E}">
        <p14:creationId xmlns:p14="http://schemas.microsoft.com/office/powerpoint/2010/main" val="38185113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C8AA4-3468-A3E8-DCDF-C4366DFD6DE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28D247B-50A1-FF87-CAD9-0BB915E43F70}"/>
              </a:ext>
            </a:extLst>
          </p:cNvPr>
          <p:cNvSpPr txBox="1"/>
          <p:nvPr/>
        </p:nvSpPr>
        <p:spPr>
          <a:xfrm>
            <a:off x="479424" y="342173"/>
            <a:ext cx="8873581" cy="646331"/>
          </a:xfrm>
          <a:prstGeom prst="rect">
            <a:avLst/>
          </a:prstGeom>
          <a:noFill/>
        </p:spPr>
        <p:txBody>
          <a:bodyPr wrap="square" rtlCol="0">
            <a:spAutoFit/>
          </a:bodyPr>
          <a:lstStyle/>
          <a:p>
            <a:pPr algn="ctr"/>
            <a:r>
              <a:rPr lang="en-IN" sz="3600" b="1" dirty="0">
                <a:solidFill>
                  <a:srgbClr val="2E318E"/>
                </a:solidFill>
                <a:effectLst/>
                <a:latin typeface="Times New Roman" panose="02020603050405020304" pitchFamily="18" charset="0"/>
                <a:cs typeface="Times New Roman" panose="02020603050405020304" pitchFamily="18" charset="0"/>
              </a:rPr>
              <a:t>About Wittenberg – Life in campus</a:t>
            </a:r>
            <a:endParaRPr lang="en-IN" sz="3600" dirty="0">
              <a:solidFill>
                <a:srgbClr val="2E318E"/>
              </a:solidFill>
              <a:effectLst/>
              <a:latin typeface="Times New Roman" panose="02020603050405020304" pitchFamily="18" charset="0"/>
              <a:cs typeface="Times New Roman" panose="02020603050405020304" pitchFamily="18" charset="0"/>
            </a:endParaRPr>
          </a:p>
        </p:txBody>
      </p:sp>
      <p:pic>
        <p:nvPicPr>
          <p:cNvPr id="3076" name="Picture 4" descr="Wittenborg University of Applied Sciences — Engage EU">
            <a:extLst>
              <a:ext uri="{FF2B5EF4-FFF2-40B4-BE49-F238E27FC236}">
                <a16:creationId xmlns:a16="http://schemas.microsoft.com/office/drawing/2014/main" id="{0BA3F9B2-0F45-4A2B-1F6B-79EDF2C08B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674" y="1511629"/>
            <a:ext cx="6953560" cy="39113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group of people looking at a computer&#10;&#10;Description automatically generated">
            <a:extLst>
              <a:ext uri="{FF2B5EF4-FFF2-40B4-BE49-F238E27FC236}">
                <a16:creationId xmlns:a16="http://schemas.microsoft.com/office/drawing/2014/main" id="{7B84DF15-ED72-4F61-082D-EFA8B6A822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7468" y="1549947"/>
            <a:ext cx="2952730" cy="1917371"/>
          </a:xfrm>
          <a:prstGeom prst="rect">
            <a:avLst/>
          </a:prstGeom>
        </p:spPr>
      </p:pic>
      <p:pic>
        <p:nvPicPr>
          <p:cNvPr id="20" name="Picture 19" descr="A person raising his hand to a group of students&#10;&#10;Description automatically generated">
            <a:extLst>
              <a:ext uri="{FF2B5EF4-FFF2-40B4-BE49-F238E27FC236}">
                <a16:creationId xmlns:a16="http://schemas.microsoft.com/office/drawing/2014/main" id="{C2CE739E-53FB-1088-C708-FF1CC012E2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7468" y="3688515"/>
            <a:ext cx="2952730" cy="1917371"/>
          </a:xfrm>
          <a:prstGeom prst="rect">
            <a:avLst/>
          </a:prstGeom>
        </p:spPr>
      </p:pic>
    </p:spTree>
    <p:extLst>
      <p:ext uri="{BB962C8B-B14F-4D97-AF65-F5344CB8AC3E}">
        <p14:creationId xmlns:p14="http://schemas.microsoft.com/office/powerpoint/2010/main" val="14839338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E82CDD54-2372-2CA4-2DCF-79DDD135AF2E}"/>
              </a:ext>
            </a:extLst>
          </p:cNvPr>
          <p:cNvGraphicFramePr>
            <a:graphicFrameLocks noGrp="1"/>
          </p:cNvGraphicFramePr>
          <p:nvPr>
            <p:extLst>
              <p:ext uri="{D42A27DB-BD31-4B8C-83A1-F6EECF244321}">
                <p14:modId xmlns:p14="http://schemas.microsoft.com/office/powerpoint/2010/main" val="3926801425"/>
              </p:ext>
            </p:extLst>
          </p:nvPr>
        </p:nvGraphicFramePr>
        <p:xfrm>
          <a:off x="470715" y="1793967"/>
          <a:ext cx="11241860" cy="4428440"/>
        </p:xfrm>
        <a:graphic>
          <a:graphicData uri="http://schemas.openxmlformats.org/drawingml/2006/table">
            <a:tbl>
              <a:tblPr/>
              <a:tblGrid>
                <a:gridCol w="5633994">
                  <a:extLst>
                    <a:ext uri="{9D8B030D-6E8A-4147-A177-3AD203B41FA5}">
                      <a16:colId xmlns:a16="http://schemas.microsoft.com/office/drawing/2014/main" val="144902755"/>
                    </a:ext>
                  </a:extLst>
                </a:gridCol>
                <a:gridCol w="2011680">
                  <a:extLst>
                    <a:ext uri="{9D8B030D-6E8A-4147-A177-3AD203B41FA5}">
                      <a16:colId xmlns:a16="http://schemas.microsoft.com/office/drawing/2014/main" val="2853743778"/>
                    </a:ext>
                  </a:extLst>
                </a:gridCol>
                <a:gridCol w="2225227">
                  <a:extLst>
                    <a:ext uri="{9D8B030D-6E8A-4147-A177-3AD203B41FA5}">
                      <a16:colId xmlns:a16="http://schemas.microsoft.com/office/drawing/2014/main" val="92859748"/>
                    </a:ext>
                  </a:extLst>
                </a:gridCol>
                <a:gridCol w="1370959">
                  <a:extLst>
                    <a:ext uri="{9D8B030D-6E8A-4147-A177-3AD203B41FA5}">
                      <a16:colId xmlns:a16="http://schemas.microsoft.com/office/drawing/2014/main" val="985008071"/>
                    </a:ext>
                  </a:extLst>
                </a:gridCol>
              </a:tblGrid>
              <a:tr h="477722">
                <a:tc>
                  <a:txBody>
                    <a:bodyPr/>
                    <a:lstStyle/>
                    <a:p>
                      <a:pPr algn="ctr" fontAlgn="ctr"/>
                      <a:r>
                        <a:rPr lang="en-IN" sz="1800" b="0" i="0" u="none" strike="noStrike" dirty="0">
                          <a:solidFill>
                            <a:schemeClr val="bg1"/>
                          </a:solidFill>
                          <a:effectLst/>
                          <a:latin typeface="Times New Roman" panose="02020603050405020304" pitchFamily="18" charset="0"/>
                          <a:cs typeface="Times New Roman" panose="02020603050405020304" pitchFamily="18" charset="0"/>
                        </a:rPr>
                        <a:t>Program Name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8E"/>
                    </a:solidFill>
                  </a:tcPr>
                </a:tc>
                <a:tc>
                  <a:txBody>
                    <a:bodyPr/>
                    <a:lstStyle/>
                    <a:p>
                      <a:pPr algn="ctr" fontAlgn="ctr"/>
                      <a:r>
                        <a:rPr lang="en-IN" sz="1800" b="0" i="0" u="none" strike="noStrike" dirty="0">
                          <a:solidFill>
                            <a:schemeClr val="bg1"/>
                          </a:solidFill>
                          <a:effectLst/>
                          <a:latin typeface="Times New Roman" panose="02020603050405020304" pitchFamily="18" charset="0"/>
                          <a:cs typeface="Times New Roman" panose="02020603050405020304" pitchFamily="18" charset="0"/>
                        </a:rPr>
                        <a:t>Tuition fee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8E"/>
                    </a:solidFill>
                  </a:tcPr>
                </a:tc>
                <a:tc>
                  <a:txBody>
                    <a:bodyPr/>
                    <a:lstStyle/>
                    <a:p>
                      <a:pPr algn="ctr" fontAlgn="ctr"/>
                      <a:r>
                        <a:rPr lang="en-IN" sz="1800" b="0" i="0" u="none" strike="noStrike" dirty="0">
                          <a:solidFill>
                            <a:schemeClr val="bg1"/>
                          </a:solidFill>
                          <a:effectLst/>
                          <a:latin typeface="Times New Roman" panose="02020603050405020304" pitchFamily="18" charset="0"/>
                          <a:cs typeface="Times New Roman" panose="02020603050405020304" pitchFamily="18" charset="0"/>
                        </a:rPr>
                        <a:t>Campus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8E"/>
                    </a:solidFill>
                  </a:tcPr>
                </a:tc>
                <a:tc>
                  <a:txBody>
                    <a:bodyPr/>
                    <a:lstStyle/>
                    <a:p>
                      <a:pPr algn="ctr" fontAlgn="ctr"/>
                      <a:r>
                        <a:rPr lang="en-IN" sz="1800" b="0" i="0" u="none" strike="noStrike" dirty="0">
                          <a:solidFill>
                            <a:schemeClr val="bg1"/>
                          </a:solidFill>
                          <a:effectLst/>
                          <a:latin typeface="Times New Roman" panose="02020603050405020304" pitchFamily="18" charset="0"/>
                          <a:cs typeface="Times New Roman" panose="02020603050405020304" pitchFamily="18" charset="0"/>
                        </a:rPr>
                        <a:t>Intake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8E"/>
                    </a:solidFill>
                  </a:tcPr>
                </a:tc>
                <a:extLst>
                  <a:ext uri="{0D108BD9-81ED-4DB2-BD59-A6C34878D82A}">
                    <a16:rowId xmlns:a16="http://schemas.microsoft.com/office/drawing/2014/main" val="2658589375"/>
                  </a:ext>
                </a:extLst>
              </a:tr>
              <a:tr h="546976">
                <a:tc>
                  <a:txBody>
                    <a:bodyPr/>
                    <a:lstStyle/>
                    <a:p>
                      <a:pPr algn="l"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  BBA Entrepreneurial Business Administration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€ 9800/Year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a:solidFill>
                            <a:srgbClr val="000000"/>
                          </a:solidFill>
                          <a:effectLst/>
                          <a:latin typeface="Times New Roman" panose="02020603050405020304" pitchFamily="18" charset="0"/>
                          <a:cs typeface="Times New Roman" panose="02020603050405020304" pitchFamily="18" charset="0"/>
                        </a:rPr>
                        <a:t>Apeldoorn/Amsterdam</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Aug-24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2865243618"/>
                  </a:ext>
                </a:extLst>
              </a:tr>
              <a:tr h="425427">
                <a:tc>
                  <a:txBody>
                    <a:bodyPr/>
                    <a:lstStyle/>
                    <a:p>
                      <a:pPr algn="l" fontAlgn="ctr"/>
                      <a:r>
                        <a:rPr lang="en-US" sz="1800" b="0" i="0" u="none" strike="noStrike" dirty="0">
                          <a:solidFill>
                            <a:srgbClr val="000000"/>
                          </a:solidFill>
                          <a:effectLst/>
                          <a:latin typeface="Times New Roman" panose="02020603050405020304" pitchFamily="18" charset="0"/>
                          <a:cs typeface="Times New Roman" panose="02020603050405020304" pitchFamily="18" charset="0"/>
                        </a:rPr>
                        <a:t>  BBA Pathway IBA- International Business Administration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€ 9800/Year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Apeldoorn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Aug-24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24682337"/>
                  </a:ext>
                </a:extLst>
              </a:tr>
              <a:tr h="407194">
                <a:tc>
                  <a:txBody>
                    <a:bodyPr/>
                    <a:lstStyle/>
                    <a:p>
                      <a:pPr algn="l" fontAlgn="ctr"/>
                      <a:r>
                        <a:rPr lang="en-US" sz="1800" b="0" i="0" u="none" strike="noStrike" dirty="0">
                          <a:solidFill>
                            <a:srgbClr val="000000"/>
                          </a:solidFill>
                          <a:effectLst/>
                          <a:latin typeface="Times New Roman" panose="02020603050405020304" pitchFamily="18" charset="0"/>
                          <a:cs typeface="Times New Roman" panose="02020603050405020304" pitchFamily="18" charset="0"/>
                        </a:rPr>
                        <a:t>  BBA Pathway MCI- Marketing, Communication &amp; Information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€ 9800/Year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a:solidFill>
                            <a:srgbClr val="000000"/>
                          </a:solidFill>
                          <a:effectLst/>
                          <a:latin typeface="Times New Roman" panose="02020603050405020304" pitchFamily="18" charset="0"/>
                          <a:cs typeface="Times New Roman" panose="02020603050405020304" pitchFamily="18" charset="0"/>
                        </a:rPr>
                        <a:t>Apeldoorn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Aug-24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727629998"/>
                  </a:ext>
                </a:extLst>
              </a:tr>
              <a:tr h="334264">
                <a:tc>
                  <a:txBody>
                    <a:bodyPr/>
                    <a:lstStyle/>
                    <a:p>
                      <a:pPr algn="l" fontAlgn="ctr"/>
                      <a:r>
                        <a:rPr lang="en-US" sz="1800" b="0" i="0" u="none" strike="noStrike" dirty="0">
                          <a:solidFill>
                            <a:srgbClr val="000000"/>
                          </a:solidFill>
                          <a:effectLst/>
                          <a:latin typeface="Times New Roman" panose="02020603050405020304" pitchFamily="18" charset="0"/>
                          <a:cs typeface="Times New Roman" panose="02020603050405020304" pitchFamily="18" charset="0"/>
                        </a:rPr>
                        <a:t>  BBA Pathway HBA- Hospitality Business Administration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€ 9800/Year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Apeldoorn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Aug-24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39180184"/>
                  </a:ext>
                </a:extLst>
              </a:tr>
              <a:tr h="352496">
                <a:tc>
                  <a:txBody>
                    <a:bodyPr/>
                    <a:lstStyle/>
                    <a:p>
                      <a:pPr algn="l"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  BBA Pathway EBA- Entrepreneurial Business Administration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€ 9800/Year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Wittenberg</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Aug-24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189277596"/>
                  </a:ext>
                </a:extLst>
              </a:tr>
              <a:tr h="395037">
                <a:tc>
                  <a:txBody>
                    <a:bodyPr/>
                    <a:lstStyle/>
                    <a:p>
                      <a:pPr algn="l" fontAlgn="ctr"/>
                      <a:r>
                        <a:rPr lang="en-US" sz="1800" b="0" i="0" u="none" strike="noStrike" dirty="0">
                          <a:solidFill>
                            <a:srgbClr val="000000"/>
                          </a:solidFill>
                          <a:effectLst/>
                          <a:latin typeface="Times New Roman" panose="02020603050405020304" pitchFamily="18" charset="0"/>
                          <a:cs typeface="Times New Roman" panose="02020603050405020304" pitchFamily="18" charset="0"/>
                        </a:rPr>
                        <a:t>  Master of Business Administration (MBA)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€ 18,300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Wittenberg</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Aug-24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38393142"/>
                  </a:ext>
                </a:extLst>
              </a:tr>
              <a:tr h="376806">
                <a:tc>
                  <a:txBody>
                    <a:bodyPr/>
                    <a:lstStyle/>
                    <a:p>
                      <a:pPr algn="l" fontAlgn="ctr"/>
                      <a:r>
                        <a:rPr lang="en-US" sz="1800" b="0" i="0" u="none" strike="noStrike" dirty="0">
                          <a:solidFill>
                            <a:srgbClr val="000000"/>
                          </a:solidFill>
                          <a:effectLst/>
                          <a:latin typeface="Times New Roman" panose="02020603050405020304" pitchFamily="18" charset="0"/>
                          <a:cs typeface="Times New Roman" panose="02020603050405020304" pitchFamily="18" charset="0"/>
                        </a:rPr>
                        <a:t>  Master of Business Management (MBM)</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€ 18,300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Wittenberg</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Aug-24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764189890"/>
                  </a:ext>
                </a:extLst>
              </a:tr>
              <a:tr h="467968">
                <a:tc>
                  <a:txBody>
                    <a:bodyPr/>
                    <a:lstStyle/>
                    <a:p>
                      <a:pPr algn="l" fontAlgn="ctr"/>
                      <a:r>
                        <a:rPr lang="en-US" sz="1800" b="0" i="0" u="none" strike="noStrike" dirty="0">
                          <a:solidFill>
                            <a:srgbClr val="000000"/>
                          </a:solidFill>
                          <a:effectLst/>
                          <a:latin typeface="Times New Roman" panose="02020603050405020304" pitchFamily="18" charset="0"/>
                          <a:cs typeface="Times New Roman" panose="02020603050405020304" pitchFamily="18" charset="0"/>
                        </a:rPr>
                        <a:t>  Pre-Master + Master of Business Management (MBM)</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a:solidFill>
                            <a:srgbClr val="000000"/>
                          </a:solidFill>
                          <a:effectLst/>
                          <a:latin typeface="Times New Roman" panose="02020603050405020304" pitchFamily="18" charset="0"/>
                          <a:cs typeface="Times New Roman" panose="02020603050405020304" pitchFamily="18" charset="0"/>
                        </a:rPr>
                        <a:t>€ 22,300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Wittenberg</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Aug-24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3374190"/>
                  </a:ext>
                </a:extLst>
              </a:tr>
              <a:tr h="291720">
                <a:tc>
                  <a:txBody>
                    <a:bodyPr/>
                    <a:lstStyle/>
                    <a:p>
                      <a:pPr algn="l"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  MBA in Digital Transformation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€ 18,300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Wittenberg</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Aug-24</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605342940"/>
                  </a:ext>
                </a:extLst>
              </a:tr>
            </a:tbl>
          </a:graphicData>
        </a:graphic>
      </p:graphicFrame>
      <p:sp>
        <p:nvSpPr>
          <p:cNvPr id="3" name="TextBox 2">
            <a:extLst>
              <a:ext uri="{FF2B5EF4-FFF2-40B4-BE49-F238E27FC236}">
                <a16:creationId xmlns:a16="http://schemas.microsoft.com/office/drawing/2014/main" id="{958A53E8-C2A9-90E7-CD63-072AACF71E8F}"/>
              </a:ext>
            </a:extLst>
          </p:cNvPr>
          <p:cNvSpPr txBox="1"/>
          <p:nvPr/>
        </p:nvSpPr>
        <p:spPr>
          <a:xfrm>
            <a:off x="479424" y="726813"/>
            <a:ext cx="11233151" cy="523220"/>
          </a:xfrm>
          <a:prstGeom prst="rect">
            <a:avLst/>
          </a:prstGeom>
          <a:noFill/>
        </p:spPr>
        <p:txBody>
          <a:bodyPr wrap="square" rtlCol="0">
            <a:spAutoFit/>
          </a:bodyPr>
          <a:lstStyle/>
          <a:p>
            <a:pPr algn="ctr"/>
            <a:r>
              <a:rPr lang="en-IN" sz="2800" b="1" dirty="0">
                <a:solidFill>
                  <a:srgbClr val="2E318E"/>
                </a:solidFill>
                <a:effectLst/>
                <a:latin typeface="Times New Roman" panose="02020603050405020304" pitchFamily="18" charset="0"/>
                <a:cs typeface="Times New Roman" panose="02020603050405020304" pitchFamily="18" charset="0"/>
              </a:rPr>
              <a:t>Wittenberg – Overview</a:t>
            </a:r>
            <a:r>
              <a:rPr lang="en-IN" sz="2800" b="1" dirty="0">
                <a:solidFill>
                  <a:srgbClr val="2E318E"/>
                </a:solidFill>
                <a:latin typeface="Times New Roman" panose="02020603050405020304" pitchFamily="18" charset="0"/>
                <a:cs typeface="Times New Roman" panose="02020603050405020304" pitchFamily="18" charset="0"/>
              </a:rPr>
              <a:t> </a:t>
            </a:r>
            <a:r>
              <a:rPr lang="en-IN" sz="2800" b="1" dirty="0">
                <a:solidFill>
                  <a:srgbClr val="2E318E"/>
                </a:solidFill>
                <a:effectLst/>
                <a:latin typeface="Times New Roman" panose="02020603050405020304" pitchFamily="18" charset="0"/>
                <a:cs typeface="Times New Roman" panose="02020603050405020304" pitchFamily="18" charset="0"/>
              </a:rPr>
              <a:t>(Course, Fee and Intake)</a:t>
            </a:r>
            <a:endParaRPr lang="en-IN" sz="2800" dirty="0">
              <a:solidFill>
                <a:srgbClr val="2E318E"/>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43092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15939" y="69249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About Switzerland</a:t>
            </a:r>
          </a:p>
        </p:txBody>
      </p:sp>
      <p:sp>
        <p:nvSpPr>
          <p:cNvPr id="20" name="TextBox 19">
            <a:extLst>
              <a:ext uri="{FF2B5EF4-FFF2-40B4-BE49-F238E27FC236}">
                <a16:creationId xmlns:a16="http://schemas.microsoft.com/office/drawing/2014/main" id="{5A0542FE-6441-D2B2-D661-017D2CA637DC}"/>
              </a:ext>
            </a:extLst>
          </p:cNvPr>
          <p:cNvSpPr txBox="1"/>
          <p:nvPr/>
        </p:nvSpPr>
        <p:spPr>
          <a:xfrm>
            <a:off x="497988" y="1447727"/>
            <a:ext cx="5976301" cy="5028556"/>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Land Size-  41,290 KM Sq </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Population- 8,796,669</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Economy- USD 815 billion</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Per Capita- USD 98,800</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Language- German, French, Italian and Romansh</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Global Peace Index 2023- #10</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Cost of Living- 19,000 Euros</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PSW- NIL</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Part time- 20hr/Week (120 full days or 240 half days)</a:t>
            </a:r>
          </a:p>
          <a:p>
            <a:pPr marL="355600" indent="-355600">
              <a:lnSpc>
                <a:spcPct val="150000"/>
              </a:lnSpc>
              <a:buClr>
                <a:srgbClr val="F83E93"/>
              </a:buClr>
              <a:buFont typeface="Wingdings" panose="05000000000000000000" pitchFamily="2" charset="2"/>
              <a:buChar char="v"/>
            </a:pPr>
            <a:endParaRPr lang="en-US" i="0" u="none" strike="noStrike" baseline="0" dirty="0">
              <a:latin typeface="Times New Roman" panose="02020603050405020304" pitchFamily="18" charset="0"/>
              <a:cs typeface="Times New Roman" panose="02020603050405020304" pitchFamily="18" charset="0"/>
            </a:endParaRP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Job Opportunities- Health Care, Finance, pharmaceuticals, manufacturing, and tourism</a:t>
            </a:r>
          </a:p>
        </p:txBody>
      </p:sp>
      <p:pic>
        <p:nvPicPr>
          <p:cNvPr id="21" name="Graphic 20">
            <a:extLst>
              <a:ext uri="{FF2B5EF4-FFF2-40B4-BE49-F238E27FC236}">
                <a16:creationId xmlns:a16="http://schemas.microsoft.com/office/drawing/2014/main" id="{8568F23A-7A42-7692-7BA2-FC19BB5C790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61316" y="906281"/>
            <a:ext cx="7008055" cy="4445229"/>
          </a:xfrm>
          <a:prstGeom prst="rect">
            <a:avLst/>
          </a:prstGeom>
        </p:spPr>
      </p:pic>
    </p:spTree>
    <p:extLst>
      <p:ext uri="{BB962C8B-B14F-4D97-AF65-F5344CB8AC3E}">
        <p14:creationId xmlns:p14="http://schemas.microsoft.com/office/powerpoint/2010/main" val="11306169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sp>
        <p:nvSpPr>
          <p:cNvPr id="25" name="Rectangle 24">
            <a:extLst>
              <a:ext uri="{FF2B5EF4-FFF2-40B4-BE49-F238E27FC236}">
                <a16:creationId xmlns:a16="http://schemas.microsoft.com/office/drawing/2014/main" id="{74624D9C-733D-A48C-580E-5D7A431E16BA}"/>
              </a:ext>
            </a:extLst>
          </p:cNvPr>
          <p:cNvSpPr/>
          <p:nvPr/>
        </p:nvSpPr>
        <p:spPr>
          <a:xfrm>
            <a:off x="515939" y="738215"/>
            <a:ext cx="11148117" cy="533776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15939" y="620954"/>
            <a:ext cx="8077575"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University Partners Switzerland</a:t>
            </a:r>
          </a:p>
        </p:txBody>
      </p:sp>
      <p:sp>
        <p:nvSpPr>
          <p:cNvPr id="20" name="TextBox 19">
            <a:extLst>
              <a:ext uri="{FF2B5EF4-FFF2-40B4-BE49-F238E27FC236}">
                <a16:creationId xmlns:a16="http://schemas.microsoft.com/office/drawing/2014/main" id="{5A0542FE-6441-D2B2-D661-017D2CA637DC}"/>
              </a:ext>
            </a:extLst>
          </p:cNvPr>
          <p:cNvSpPr txBox="1"/>
          <p:nvPr/>
        </p:nvSpPr>
        <p:spPr>
          <a:xfrm>
            <a:off x="515939" y="1469237"/>
            <a:ext cx="5976301" cy="1687963"/>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sz="2400" i="0" u="none" strike="noStrike" baseline="0" dirty="0">
                <a:latin typeface="Times New Roman" panose="02020603050405020304" pitchFamily="18" charset="0"/>
                <a:cs typeface="Times New Roman" panose="02020603050405020304" pitchFamily="18" charset="0"/>
              </a:rPr>
              <a:t>Business &amp; Hotel Management School</a:t>
            </a:r>
          </a:p>
          <a:p>
            <a:pPr marL="355600" indent="-355600">
              <a:lnSpc>
                <a:spcPct val="150000"/>
              </a:lnSpc>
              <a:buClr>
                <a:srgbClr val="F83E93"/>
              </a:buClr>
              <a:buFont typeface="Wingdings" panose="05000000000000000000" pitchFamily="2" charset="2"/>
              <a:buChar char="v"/>
            </a:pPr>
            <a:r>
              <a:rPr lang="en-US" sz="2400" i="0" u="none" strike="noStrike" baseline="0" dirty="0">
                <a:latin typeface="Times New Roman" panose="02020603050405020304" pitchFamily="18" charset="0"/>
                <a:cs typeface="Times New Roman" panose="02020603050405020304" pitchFamily="18" charset="0"/>
              </a:rPr>
              <a:t>Hotel Tourism &amp;  Management Institute</a:t>
            </a:r>
          </a:p>
          <a:p>
            <a:pPr marL="355600" indent="-355600">
              <a:lnSpc>
                <a:spcPct val="150000"/>
              </a:lnSpc>
              <a:buClr>
                <a:srgbClr val="F83E93"/>
              </a:buClr>
              <a:buFont typeface="Wingdings" panose="05000000000000000000" pitchFamily="2" charset="2"/>
              <a:buChar char="v"/>
            </a:pPr>
            <a:r>
              <a:rPr lang="en-US" sz="2400" i="0" u="none" strike="noStrike" baseline="0" dirty="0">
                <a:latin typeface="Times New Roman" panose="02020603050405020304" pitchFamily="18" charset="0"/>
                <a:cs typeface="Times New Roman" panose="02020603050405020304" pitchFamily="18" charset="0"/>
              </a:rPr>
              <a:t>American University of Applied Science</a:t>
            </a:r>
          </a:p>
        </p:txBody>
      </p:sp>
      <p:grpSp>
        <p:nvGrpSpPr>
          <p:cNvPr id="24" name="Group 23">
            <a:extLst>
              <a:ext uri="{FF2B5EF4-FFF2-40B4-BE49-F238E27FC236}">
                <a16:creationId xmlns:a16="http://schemas.microsoft.com/office/drawing/2014/main" id="{836033A3-135D-DEBC-905E-73923E384FA0}"/>
              </a:ext>
            </a:extLst>
          </p:cNvPr>
          <p:cNvGrpSpPr/>
          <p:nvPr/>
        </p:nvGrpSpPr>
        <p:grpSpPr>
          <a:xfrm>
            <a:off x="1053798" y="3215643"/>
            <a:ext cx="10552859" cy="3006377"/>
            <a:chOff x="1142358" y="3204179"/>
            <a:chExt cx="10170432" cy="2446924"/>
          </a:xfrm>
        </p:grpSpPr>
        <p:pic>
          <p:nvPicPr>
            <p:cNvPr id="19" name="Picture 4" descr="B.H.M.S. Business &amp; Hotel Management School Switzerland - Cambridge Study">
              <a:extLst>
                <a:ext uri="{FF2B5EF4-FFF2-40B4-BE49-F238E27FC236}">
                  <a16:creationId xmlns:a16="http://schemas.microsoft.com/office/drawing/2014/main" id="{85CFE187-E179-0F9E-F9D4-FB53C234D2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8575" y="3763923"/>
              <a:ext cx="3854215" cy="124609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717BE5C6-0970-75EA-4630-8B24A973CBA2}"/>
                </a:ext>
              </a:extLst>
            </p:cNvPr>
            <p:cNvPicPr>
              <a:picLocks noChangeAspect="1"/>
            </p:cNvPicPr>
            <p:nvPr/>
          </p:nvPicPr>
          <p:blipFill>
            <a:blip r:embed="rId6"/>
            <a:stretch>
              <a:fillRect/>
            </a:stretch>
          </p:blipFill>
          <p:spPr>
            <a:xfrm>
              <a:off x="1142358" y="3706005"/>
              <a:ext cx="3547826" cy="1596601"/>
            </a:xfrm>
            <a:prstGeom prst="rect">
              <a:avLst/>
            </a:prstGeom>
          </p:spPr>
        </p:pic>
        <p:pic>
          <p:nvPicPr>
            <p:cNvPr id="23" name="Picture 2" descr="HTMi Switzerland - HTMi Switzerland">
              <a:extLst>
                <a:ext uri="{FF2B5EF4-FFF2-40B4-BE49-F238E27FC236}">
                  <a16:creationId xmlns:a16="http://schemas.microsoft.com/office/drawing/2014/main" id="{8BDCD662-9AFF-F023-CFD6-0EAE86B05F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5432" y="3204179"/>
              <a:ext cx="2446924" cy="244692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582985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sp>
        <p:nvSpPr>
          <p:cNvPr id="25" name="Rectangle 24">
            <a:extLst>
              <a:ext uri="{FF2B5EF4-FFF2-40B4-BE49-F238E27FC236}">
                <a16:creationId xmlns:a16="http://schemas.microsoft.com/office/drawing/2014/main" id="{74624D9C-733D-A48C-580E-5D7A431E16BA}"/>
              </a:ext>
            </a:extLst>
          </p:cNvPr>
          <p:cNvSpPr/>
          <p:nvPr/>
        </p:nvSpPr>
        <p:spPr>
          <a:xfrm>
            <a:off x="515939" y="691465"/>
            <a:ext cx="11148117" cy="533776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pic>
        <p:nvPicPr>
          <p:cNvPr id="19" name="Picture 4" descr="B.H.M.S. Business &amp; Hotel Management School Switzerland - Cambridge Study">
            <a:extLst>
              <a:ext uri="{FF2B5EF4-FFF2-40B4-BE49-F238E27FC236}">
                <a16:creationId xmlns:a16="http://schemas.microsoft.com/office/drawing/2014/main" id="{85CFE187-E179-0F9E-F9D4-FB53C234D2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0721" y="2012620"/>
            <a:ext cx="8290560" cy="2680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8200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Choose B.H.M.S?</a:t>
            </a:r>
          </a:p>
        </p:txBody>
      </p:sp>
      <p:sp>
        <p:nvSpPr>
          <p:cNvPr id="20" name="TextBox 19">
            <a:extLst>
              <a:ext uri="{FF2B5EF4-FFF2-40B4-BE49-F238E27FC236}">
                <a16:creationId xmlns:a16="http://schemas.microsoft.com/office/drawing/2014/main" id="{5A0542FE-6441-D2B2-D661-017D2CA637DC}"/>
              </a:ext>
            </a:extLst>
          </p:cNvPr>
          <p:cNvSpPr txBox="1"/>
          <p:nvPr/>
        </p:nvSpPr>
        <p:spPr>
          <a:xfrm>
            <a:off x="515939" y="1261274"/>
            <a:ext cx="11160123" cy="5859553"/>
          </a:xfrm>
          <a:prstGeom prst="rect">
            <a:avLst/>
          </a:prstGeom>
          <a:noFill/>
        </p:spPr>
        <p:txBody>
          <a:bodyPr wrap="square">
            <a:spAutoFit/>
          </a:bodyPr>
          <a:lstStyle/>
          <a:p>
            <a:pPr>
              <a:lnSpc>
                <a:spcPct val="150000"/>
              </a:lnSpc>
              <a:buClr>
                <a:srgbClr val="F83E93"/>
              </a:buClr>
            </a:pPr>
            <a:r>
              <a:rPr lang="en-US" b="1" i="0" u="none" strike="noStrike" baseline="0" dirty="0">
                <a:solidFill>
                  <a:srgbClr val="FF4695"/>
                </a:solidFill>
                <a:latin typeface="Times New Roman" panose="02020603050405020304" pitchFamily="18" charset="0"/>
                <a:cs typeface="Times New Roman" panose="02020603050405020304" pitchFamily="18" charset="0"/>
              </a:rPr>
              <a:t>B.H.M.S. is  located  in the heart of Luzern, one of the most beautiful and business-oriented City in Switzerland. </a:t>
            </a:r>
          </a:p>
          <a:p>
            <a:pPr>
              <a:lnSpc>
                <a:spcPct val="150000"/>
              </a:lnSpc>
              <a:buClr>
                <a:srgbClr val="F83E93"/>
              </a:buClr>
            </a:pPr>
            <a:endParaRPr lang="en-US" b="1" i="0" u="none" strike="noStrike" baseline="0" dirty="0">
              <a:solidFill>
                <a:srgbClr val="FF4695"/>
              </a:solidFill>
              <a:latin typeface="Times New Roman" panose="02020603050405020304" pitchFamily="18" charset="0"/>
              <a:cs typeface="Times New Roman" panose="02020603050405020304" pitchFamily="18" charset="0"/>
            </a:endParaRP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It is a member of the </a:t>
            </a:r>
            <a:r>
              <a:rPr lang="en-US" i="0" u="none" strike="noStrike" baseline="0" dirty="0" err="1">
                <a:latin typeface="Times New Roman" panose="02020603050405020304" pitchFamily="18" charset="0"/>
                <a:cs typeface="Times New Roman" panose="02020603050405020304" pitchFamily="18" charset="0"/>
              </a:rPr>
              <a:t>Bénédict</a:t>
            </a:r>
            <a:r>
              <a:rPr lang="en-US" i="0" u="none" strike="noStrike" baseline="0" dirty="0">
                <a:latin typeface="Times New Roman" panose="02020603050405020304" pitchFamily="18" charset="0"/>
                <a:cs typeface="Times New Roman" panose="02020603050405020304" pitchFamily="18" charset="0"/>
              </a:rPr>
              <a:t> Switzerland group of schools, founded in 1928. </a:t>
            </a:r>
          </a:p>
          <a:p>
            <a:pPr marL="355600" indent="-355600">
              <a:lnSpc>
                <a:spcPct val="150000"/>
              </a:lnSpc>
              <a:buClr>
                <a:srgbClr val="F83E93"/>
              </a:buClr>
              <a:buFont typeface="Wingdings" panose="05000000000000000000" pitchFamily="2" charset="2"/>
              <a:buChar char="v"/>
            </a:pPr>
            <a:r>
              <a:rPr lang="en-US" i="0" u="none" strike="noStrike" baseline="0" dirty="0" err="1">
                <a:latin typeface="Times New Roman" panose="02020603050405020304" pitchFamily="18" charset="0"/>
                <a:cs typeface="Times New Roman" panose="02020603050405020304" pitchFamily="18" charset="0"/>
              </a:rPr>
              <a:t>Bénédict</a:t>
            </a:r>
            <a:r>
              <a:rPr lang="en-US" i="0" u="none" strike="noStrike" baseline="0" dirty="0">
                <a:latin typeface="Times New Roman" panose="02020603050405020304" pitchFamily="18" charset="0"/>
                <a:cs typeface="Times New Roman" panose="02020603050405020304" pitchFamily="18" charset="0"/>
              </a:rPr>
              <a:t> School is one of Switzerland's largest private educational organizations and is educating each year more than 15,000 full- and part time students. </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At </a:t>
            </a:r>
            <a:r>
              <a:rPr lang="en-US" i="0" u="none" strike="noStrike" baseline="0" dirty="0" err="1">
                <a:latin typeface="Times New Roman" panose="02020603050405020304" pitchFamily="18" charset="0"/>
                <a:cs typeface="Times New Roman" panose="02020603050405020304" pitchFamily="18" charset="0"/>
              </a:rPr>
              <a:t>Bénédict</a:t>
            </a:r>
            <a:r>
              <a:rPr lang="en-US" i="0" u="none" strike="noStrike" baseline="0" dirty="0">
                <a:latin typeface="Times New Roman" panose="02020603050405020304" pitchFamily="18" charset="0"/>
                <a:cs typeface="Times New Roman" panose="02020603050405020304" pitchFamily="18" charset="0"/>
              </a:rPr>
              <a:t> Zürich campus, we have about 8'000 students per year </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At B.H.M.S. Luzern campus we have about 900 students per year. </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These students have the  opportunity to prepare for their future management roles in the hotel and hospitality industry. </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B.H.M.S. in collaboration with Robert Gordon University of Aberdeen, UK offers a Bachelor of Arts degree, an MBA/PG Diploma degree. </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B.H.M.S. is partnered with York St. John University in granting the Master of Business Administration (MBA Dual) Degree.</a:t>
            </a:r>
          </a:p>
          <a:p>
            <a:pPr marL="355600" indent="-355600">
              <a:lnSpc>
                <a:spcPct val="150000"/>
              </a:lnSpc>
              <a:buClr>
                <a:srgbClr val="F83E93"/>
              </a:buClr>
              <a:buFont typeface="Wingdings" panose="05000000000000000000" pitchFamily="2" charset="2"/>
              <a:buChar char="v"/>
            </a:pPr>
            <a:endParaRPr lang="en-US"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83238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The Campus</a:t>
            </a:r>
          </a:p>
        </p:txBody>
      </p:sp>
      <p:grpSp>
        <p:nvGrpSpPr>
          <p:cNvPr id="20" name="Group 19">
            <a:extLst>
              <a:ext uri="{FF2B5EF4-FFF2-40B4-BE49-F238E27FC236}">
                <a16:creationId xmlns:a16="http://schemas.microsoft.com/office/drawing/2014/main" id="{B079B08E-1CA3-63C7-6169-D14BF5B8AE76}"/>
              </a:ext>
            </a:extLst>
          </p:cNvPr>
          <p:cNvGrpSpPr/>
          <p:nvPr/>
        </p:nvGrpSpPr>
        <p:grpSpPr>
          <a:xfrm>
            <a:off x="1100586" y="1239521"/>
            <a:ext cx="9990828" cy="4565976"/>
            <a:chOff x="830590" y="1382931"/>
            <a:chExt cx="8963072" cy="4096275"/>
          </a:xfrm>
        </p:grpSpPr>
        <p:pic>
          <p:nvPicPr>
            <p:cNvPr id="1026" name="Picture 2" descr="Top 10 reasons why you should pursue your studies at BHMS, in Switzerland">
              <a:extLst>
                <a:ext uri="{FF2B5EF4-FFF2-40B4-BE49-F238E27FC236}">
                  <a16:creationId xmlns:a16="http://schemas.microsoft.com/office/drawing/2014/main" id="{9B06DA9E-D38D-7BB3-941C-3476B2F1FF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590" y="1382931"/>
              <a:ext cx="6144412" cy="40962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HMS - Business Hotel Management School">
              <a:extLst>
                <a:ext uri="{FF2B5EF4-FFF2-40B4-BE49-F238E27FC236}">
                  <a16:creationId xmlns:a16="http://schemas.microsoft.com/office/drawing/2014/main" id="{D7519F73-7A87-370F-3D11-735D7D59F3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0160" y="1382931"/>
              <a:ext cx="2713502" cy="21708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u học Thuỵ Sĩ: Trở thành sinh viên trường đại học BHMS danh tiếng với ...">
              <a:extLst>
                <a:ext uri="{FF2B5EF4-FFF2-40B4-BE49-F238E27FC236}">
                  <a16:creationId xmlns:a16="http://schemas.microsoft.com/office/drawing/2014/main" id="{2DD98831-935E-4A33-220B-C58090B606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0160" y="3671302"/>
              <a:ext cx="2713502" cy="180790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638499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24" name="Rectangle 23">
            <a:extLst>
              <a:ext uri="{FF2B5EF4-FFF2-40B4-BE49-F238E27FC236}">
                <a16:creationId xmlns:a16="http://schemas.microsoft.com/office/drawing/2014/main" id="{8EE154A2-EDF3-C9CF-E0AF-AD8340EEC1F2}"/>
              </a:ext>
            </a:extLst>
          </p:cNvPr>
          <p:cNvSpPr/>
          <p:nvPr/>
        </p:nvSpPr>
        <p:spPr>
          <a:xfrm>
            <a:off x="515938" y="894080"/>
            <a:ext cx="11178074" cy="493776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a:t>
            </a:r>
          </a:p>
        </p:txBody>
      </p:sp>
      <p:graphicFrame>
        <p:nvGraphicFramePr>
          <p:cNvPr id="22" name="Content Placeholder 4">
            <a:extLst>
              <a:ext uri="{FF2B5EF4-FFF2-40B4-BE49-F238E27FC236}">
                <a16:creationId xmlns:a16="http://schemas.microsoft.com/office/drawing/2014/main" id="{C46C96F3-4545-372E-8755-2740981EA8AC}"/>
              </a:ext>
            </a:extLst>
          </p:cNvPr>
          <p:cNvGraphicFramePr>
            <a:graphicFrameLocks/>
          </p:cNvGraphicFramePr>
          <p:nvPr>
            <p:extLst>
              <p:ext uri="{D42A27DB-BD31-4B8C-83A1-F6EECF244321}">
                <p14:modId xmlns:p14="http://schemas.microsoft.com/office/powerpoint/2010/main" val="1033185083"/>
              </p:ext>
            </p:extLst>
          </p:nvPr>
        </p:nvGraphicFramePr>
        <p:xfrm>
          <a:off x="515938" y="1382930"/>
          <a:ext cx="11160126" cy="3981550"/>
        </p:xfrm>
        <a:graphic>
          <a:graphicData uri="http://schemas.openxmlformats.org/drawingml/2006/table">
            <a:tbl>
              <a:tblPr firstRow="1" bandRow="1">
                <a:tableStyleId>{5C22544A-7EE6-4342-B048-85BDC9FD1C3A}</a:tableStyleId>
              </a:tblPr>
              <a:tblGrid>
                <a:gridCol w="2450782">
                  <a:extLst>
                    <a:ext uri="{9D8B030D-6E8A-4147-A177-3AD203B41FA5}">
                      <a16:colId xmlns:a16="http://schemas.microsoft.com/office/drawing/2014/main" val="2670429870"/>
                    </a:ext>
                  </a:extLst>
                </a:gridCol>
                <a:gridCol w="1168400">
                  <a:extLst>
                    <a:ext uri="{9D8B030D-6E8A-4147-A177-3AD203B41FA5}">
                      <a16:colId xmlns:a16="http://schemas.microsoft.com/office/drawing/2014/main" val="2007593270"/>
                    </a:ext>
                  </a:extLst>
                </a:gridCol>
                <a:gridCol w="1615440">
                  <a:extLst>
                    <a:ext uri="{9D8B030D-6E8A-4147-A177-3AD203B41FA5}">
                      <a16:colId xmlns:a16="http://schemas.microsoft.com/office/drawing/2014/main" val="1914355733"/>
                    </a:ext>
                  </a:extLst>
                </a:gridCol>
                <a:gridCol w="1513840">
                  <a:extLst>
                    <a:ext uri="{9D8B030D-6E8A-4147-A177-3AD203B41FA5}">
                      <a16:colId xmlns:a16="http://schemas.microsoft.com/office/drawing/2014/main" val="488960016"/>
                    </a:ext>
                  </a:extLst>
                </a:gridCol>
                <a:gridCol w="1422400">
                  <a:extLst>
                    <a:ext uri="{9D8B030D-6E8A-4147-A177-3AD203B41FA5}">
                      <a16:colId xmlns:a16="http://schemas.microsoft.com/office/drawing/2014/main" val="967930930"/>
                    </a:ext>
                  </a:extLst>
                </a:gridCol>
                <a:gridCol w="1808480">
                  <a:extLst>
                    <a:ext uri="{9D8B030D-6E8A-4147-A177-3AD203B41FA5}">
                      <a16:colId xmlns:a16="http://schemas.microsoft.com/office/drawing/2014/main" val="2606066453"/>
                    </a:ext>
                  </a:extLst>
                </a:gridCol>
                <a:gridCol w="1180784">
                  <a:extLst>
                    <a:ext uri="{9D8B030D-6E8A-4147-A177-3AD203B41FA5}">
                      <a16:colId xmlns:a16="http://schemas.microsoft.com/office/drawing/2014/main" val="2590746557"/>
                    </a:ext>
                  </a:extLst>
                </a:gridCol>
              </a:tblGrid>
              <a:tr h="796310">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Programs</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2E3192"/>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Duration</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2E3192"/>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Campus</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2E3192"/>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Tuition fee</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2E3192"/>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Scholarship</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2E3192"/>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Intake</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2E3192"/>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Stay Back</a:t>
                      </a:r>
                      <a:endParaRPr lang="en-I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2E3192"/>
                    </a:solidFill>
                  </a:tcPr>
                </a:tc>
                <a:extLst>
                  <a:ext uri="{0D108BD9-81ED-4DB2-BD59-A6C34878D82A}">
                    <a16:rowId xmlns:a16="http://schemas.microsoft.com/office/drawing/2014/main" val="3070565942"/>
                  </a:ext>
                </a:extLst>
              </a:tr>
              <a:tr h="796310">
                <a:tc>
                  <a:txBody>
                    <a:bodyPr/>
                    <a:lstStyle/>
                    <a:p>
                      <a:pPr algn="l" fontAlgn="ctr"/>
                      <a:r>
                        <a:rPr lang="en-IN" sz="1800" u="none" strike="noStrike" dirty="0">
                          <a:effectLst/>
                          <a:latin typeface="Times New Roman" panose="02020603050405020304" pitchFamily="18" charset="0"/>
                          <a:cs typeface="Times New Roman" panose="02020603050405020304" pitchFamily="18" charset="0"/>
                        </a:rPr>
                        <a:t>Bachelor Degree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2 years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Luzern,</a:t>
                      </a:r>
                    </a:p>
                    <a:p>
                      <a:pPr algn="ctr" fontAlgn="ctr"/>
                      <a:r>
                        <a:rPr lang="en-IN" sz="1800" u="none" strike="noStrike" dirty="0">
                          <a:effectLst/>
                          <a:latin typeface="Times New Roman" panose="02020603050405020304" pitchFamily="18" charset="0"/>
                          <a:cs typeface="Times New Roman" panose="02020603050405020304" pitchFamily="18" charset="0"/>
                        </a:rPr>
                        <a:t>Switzerland</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38,500 CHF</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Up to 20%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err="1">
                          <a:effectLst/>
                          <a:latin typeface="Times New Roman" panose="02020603050405020304" pitchFamily="18" charset="0"/>
                          <a:cs typeface="Times New Roman" panose="02020603050405020304" pitchFamily="18" charset="0"/>
                        </a:rPr>
                        <a:t>Feb,Aug,Nov</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extLst>
                  <a:ext uri="{0D108BD9-81ED-4DB2-BD59-A6C34878D82A}">
                    <a16:rowId xmlns:a16="http://schemas.microsoft.com/office/drawing/2014/main" val="4209294336"/>
                  </a:ext>
                </a:extLst>
              </a:tr>
              <a:tr h="796310">
                <a:tc>
                  <a:txBody>
                    <a:bodyPr/>
                    <a:lstStyle/>
                    <a:p>
                      <a:pPr algn="l" fontAlgn="ctr"/>
                      <a:r>
                        <a:rPr lang="en-IN" sz="1800" u="none" strike="noStrike" dirty="0">
                          <a:effectLst/>
                          <a:latin typeface="Times New Roman" panose="02020603050405020304" pitchFamily="18" charset="0"/>
                          <a:cs typeface="Times New Roman" panose="02020603050405020304" pitchFamily="18" charset="0"/>
                        </a:rPr>
                        <a:t>MSC Degree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Luzern,</a:t>
                      </a:r>
                    </a:p>
                    <a:p>
                      <a:pPr algn="ctr" fontAlgn="ctr"/>
                      <a:r>
                        <a:rPr lang="en-IN" sz="1800" u="none" strike="noStrike" dirty="0">
                          <a:effectLst/>
                          <a:latin typeface="Times New Roman" panose="02020603050405020304" pitchFamily="18" charset="0"/>
                          <a:cs typeface="Times New Roman" panose="02020603050405020304" pitchFamily="18" charset="0"/>
                        </a:rPr>
                        <a:t>Switzerland</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38,500 CHF</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Up to 20%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err="1">
                          <a:effectLst/>
                          <a:latin typeface="Times New Roman" panose="02020603050405020304" pitchFamily="18" charset="0"/>
                          <a:cs typeface="Times New Roman" panose="02020603050405020304" pitchFamily="18" charset="0"/>
                        </a:rPr>
                        <a:t>Feb,Aug,Nov</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extLst>
                  <a:ext uri="{0D108BD9-81ED-4DB2-BD59-A6C34878D82A}">
                    <a16:rowId xmlns:a16="http://schemas.microsoft.com/office/drawing/2014/main" val="3167330325"/>
                  </a:ext>
                </a:extLst>
              </a:tr>
              <a:tr h="796310">
                <a:tc>
                  <a:txBody>
                    <a:bodyPr/>
                    <a:lstStyle/>
                    <a:p>
                      <a:pPr algn="l" fontAlgn="ctr"/>
                      <a:r>
                        <a:rPr lang="en-IN" sz="1800" u="none" strike="noStrike" dirty="0">
                          <a:effectLst/>
                          <a:latin typeface="Times New Roman" panose="02020603050405020304" pitchFamily="18" charset="0"/>
                          <a:cs typeface="Times New Roman" panose="02020603050405020304" pitchFamily="18" charset="0"/>
                        </a:rPr>
                        <a:t>MBA Degree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Luzern,</a:t>
                      </a:r>
                    </a:p>
                    <a:p>
                      <a:pPr algn="ctr" fontAlgn="ctr"/>
                      <a:r>
                        <a:rPr lang="en-IN" sz="1800" u="none" strike="noStrike" dirty="0">
                          <a:effectLst/>
                          <a:latin typeface="Times New Roman" panose="02020603050405020304" pitchFamily="18" charset="0"/>
                          <a:cs typeface="Times New Roman" panose="02020603050405020304" pitchFamily="18" charset="0"/>
                        </a:rPr>
                        <a:t>Switzerland</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41,500 CHF</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Up to 20%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Apr, Oct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D9E8"/>
                    </a:solidFill>
                  </a:tcPr>
                </a:tc>
                <a:extLst>
                  <a:ext uri="{0D108BD9-81ED-4DB2-BD59-A6C34878D82A}">
                    <a16:rowId xmlns:a16="http://schemas.microsoft.com/office/drawing/2014/main" val="3736058154"/>
                  </a:ext>
                </a:extLst>
              </a:tr>
              <a:tr h="796310">
                <a:tc>
                  <a:txBody>
                    <a:bodyPr/>
                    <a:lstStyle/>
                    <a:p>
                      <a:pPr algn="l" fontAlgn="ctr"/>
                      <a:r>
                        <a:rPr lang="en-IN" sz="1800" u="none" strike="noStrike" dirty="0">
                          <a:effectLst/>
                          <a:latin typeface="Times New Roman" panose="02020603050405020304" pitchFamily="18" charset="0"/>
                          <a:cs typeface="Times New Roman" panose="02020603050405020304" pitchFamily="18" charset="0"/>
                        </a:rPr>
                        <a:t>PG Diploma Hospitality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1 year</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Luzern,</a:t>
                      </a:r>
                    </a:p>
                    <a:p>
                      <a:pPr algn="ctr" fontAlgn="ctr"/>
                      <a:r>
                        <a:rPr lang="en-IN" sz="1800" u="none" strike="noStrike" dirty="0">
                          <a:effectLst/>
                          <a:latin typeface="Times New Roman" panose="02020603050405020304" pitchFamily="18" charset="0"/>
                          <a:cs typeface="Times New Roman" panose="02020603050405020304" pitchFamily="18" charset="0"/>
                        </a:rPr>
                        <a:t>Switzerland</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37,500 CHF</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Up to 20%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err="1">
                          <a:effectLst/>
                          <a:latin typeface="Times New Roman" panose="02020603050405020304" pitchFamily="18" charset="0"/>
                          <a:cs typeface="Times New Roman" panose="02020603050405020304" pitchFamily="18" charset="0"/>
                        </a:rPr>
                        <a:t>Feb,May,Aug</a:t>
                      </a:r>
                      <a:r>
                        <a:rPr lang="en-IN" sz="1800" u="none" strike="noStrike" dirty="0">
                          <a:effectLst/>
                          <a:latin typeface="Times New Roman" panose="02020603050405020304" pitchFamily="18" charset="0"/>
                          <a:cs typeface="Times New Roman" panose="02020603050405020304" pitchFamily="18" charset="0"/>
                        </a:rPr>
                        <a:t>,</a:t>
                      </a:r>
                    </a:p>
                    <a:p>
                      <a:pPr algn="ctr" fontAlgn="ctr"/>
                      <a:r>
                        <a:rPr lang="en-IN" sz="1800" u="none" strike="noStrike" dirty="0">
                          <a:effectLst/>
                          <a:latin typeface="Times New Roman" panose="02020603050405020304" pitchFamily="18" charset="0"/>
                          <a:cs typeface="Times New Roman" panose="02020603050405020304" pitchFamily="18" charset="0"/>
                        </a:rPr>
                        <a:t>Nov</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tc>
                  <a:txBody>
                    <a:bodyPr/>
                    <a:lstStyle/>
                    <a:p>
                      <a:pPr algn="ctr" fontAlgn="ctr"/>
                      <a:r>
                        <a:rPr lang="en-IN" sz="1800" u="none" strike="noStrike" dirty="0">
                          <a:effectLst/>
                          <a:latin typeface="Times New Roman" panose="02020603050405020304" pitchFamily="18" charset="0"/>
                          <a:cs typeface="Times New Roman" panose="02020603050405020304" pitchFamily="18" charset="0"/>
                        </a:rPr>
                        <a:t> </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808" marR="10808" marT="10808" marB="0" anchor="ctr">
                    <a:solidFill>
                      <a:srgbClr val="FFFFFF"/>
                    </a:solidFill>
                  </a:tcPr>
                </a:tc>
                <a:extLst>
                  <a:ext uri="{0D108BD9-81ED-4DB2-BD59-A6C34878D82A}">
                    <a16:rowId xmlns:a16="http://schemas.microsoft.com/office/drawing/2014/main" val="2469071614"/>
                  </a:ext>
                </a:extLst>
              </a:tr>
            </a:tbl>
          </a:graphicData>
        </a:graphic>
      </p:graphicFrame>
    </p:spTree>
    <p:extLst>
      <p:ext uri="{BB962C8B-B14F-4D97-AF65-F5344CB8AC3E}">
        <p14:creationId xmlns:p14="http://schemas.microsoft.com/office/powerpoint/2010/main" val="164275425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logo of a hotel&#10;&#10;Description automatically generated">
            <a:extLst>
              <a:ext uri="{FF2B5EF4-FFF2-40B4-BE49-F238E27FC236}">
                <a16:creationId xmlns:a16="http://schemas.microsoft.com/office/drawing/2014/main" id="{6A0C8D57-DF5A-0ABE-5E1D-006448D0A33F}"/>
              </a:ext>
            </a:extLst>
          </p:cNvPr>
          <p:cNvPicPr>
            <a:picLocks noGrp="1" noChangeAspect="1"/>
          </p:cNvPicPr>
          <p:nvPr>
            <p:ph idx="1"/>
          </p:nvPr>
        </p:nvPicPr>
        <p:blipFill rotWithShape="1">
          <a:blip r:embed="rId2"/>
          <a:srcRect l="18108" t="2010" r="19404" b="-306"/>
          <a:stretch/>
        </p:blipFill>
        <p:spPr>
          <a:xfrm>
            <a:off x="4185920" y="858866"/>
            <a:ext cx="3566160" cy="4881533"/>
          </a:xfrm>
          <a:prstGeom prst="rect">
            <a:avLst/>
          </a:prstGeom>
        </p:spPr>
      </p:pic>
      <p:sp>
        <p:nvSpPr>
          <p:cNvPr id="2" name="Title 1">
            <a:extLst>
              <a:ext uri="{FF2B5EF4-FFF2-40B4-BE49-F238E27FC236}">
                <a16:creationId xmlns:a16="http://schemas.microsoft.com/office/drawing/2014/main" id="{37ED4104-8901-1E1F-5125-62F8F56252D7}"/>
              </a:ext>
            </a:extLst>
          </p:cNvPr>
          <p:cNvSpPr>
            <a:spLocks noGrp="1"/>
          </p:cNvSpPr>
          <p:nvPr>
            <p:ph type="title"/>
          </p:nvPr>
        </p:nvSpPr>
        <p:spPr>
          <a:xfrm>
            <a:off x="534473" y="2950387"/>
            <a:ext cx="3052293" cy="3531403"/>
          </a:xfrm>
        </p:spPr>
        <p:txBody>
          <a:bodyPr vert="horz" lIns="91440" tIns="45720" rIns="91440" bIns="45720" rtlCol="0" anchor="t">
            <a:normAutofit/>
          </a:bodyPr>
          <a:lstStyle/>
          <a:p>
            <a:pPr algn="r"/>
            <a:r>
              <a:rPr lang="en-US" sz="3400">
                <a:solidFill>
                  <a:srgbClr val="FFFFFF"/>
                </a:solidFill>
              </a:rPr>
              <a:t>Hotel Tourism &amp;  Management Institute</a:t>
            </a:r>
          </a:p>
        </p:txBody>
      </p:sp>
    </p:spTree>
    <p:extLst>
      <p:ext uri="{BB962C8B-B14F-4D97-AF65-F5344CB8AC3E}">
        <p14:creationId xmlns:p14="http://schemas.microsoft.com/office/powerpoint/2010/main" val="195822341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sp>
        <p:nvSpPr>
          <p:cNvPr id="25" name="Rectangle 24">
            <a:extLst>
              <a:ext uri="{FF2B5EF4-FFF2-40B4-BE49-F238E27FC236}">
                <a16:creationId xmlns:a16="http://schemas.microsoft.com/office/drawing/2014/main" id="{74624D9C-733D-A48C-580E-5D7A431E16BA}"/>
              </a:ext>
            </a:extLst>
          </p:cNvPr>
          <p:cNvSpPr/>
          <p:nvPr/>
        </p:nvSpPr>
        <p:spPr>
          <a:xfrm>
            <a:off x="515939" y="691465"/>
            <a:ext cx="11148117" cy="533776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4" y="368300"/>
            <a:ext cx="8077575" cy="646331"/>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Choose </a:t>
            </a:r>
            <a:r>
              <a:rPr lang="en-US" sz="3600" b="1" i="0" u="none" strike="noStrike" baseline="0" dirty="0" err="1">
                <a:solidFill>
                  <a:srgbClr val="2E3192"/>
                </a:solidFill>
                <a:latin typeface="Times New Roman" panose="02020603050405020304" pitchFamily="18" charset="0"/>
                <a:cs typeface="Times New Roman" panose="02020603050405020304" pitchFamily="18" charset="0"/>
              </a:rPr>
              <a:t>HTMi</a:t>
            </a:r>
            <a:r>
              <a:rPr lang="en-US" sz="3600" b="1" i="0" u="none" strike="noStrike" baseline="0" dirty="0">
                <a:solidFill>
                  <a:srgbClr val="2E3192"/>
                </a:solidFill>
                <a:latin typeface="Times New Roman" panose="02020603050405020304" pitchFamily="18" charset="0"/>
                <a:cs typeface="Times New Roman" panose="02020603050405020304" pitchFamily="18" charset="0"/>
              </a:rPr>
              <a:t>?</a:t>
            </a:r>
          </a:p>
        </p:txBody>
      </p:sp>
      <p:sp>
        <p:nvSpPr>
          <p:cNvPr id="20" name="TextBox 19">
            <a:extLst>
              <a:ext uri="{FF2B5EF4-FFF2-40B4-BE49-F238E27FC236}">
                <a16:creationId xmlns:a16="http://schemas.microsoft.com/office/drawing/2014/main" id="{5A0542FE-6441-D2B2-D661-017D2CA637DC}"/>
              </a:ext>
            </a:extLst>
          </p:cNvPr>
          <p:cNvSpPr txBox="1"/>
          <p:nvPr/>
        </p:nvSpPr>
        <p:spPr>
          <a:xfrm>
            <a:off x="515939" y="1382931"/>
            <a:ext cx="6027101" cy="4849404"/>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In the field of student research, </a:t>
            </a:r>
            <a:r>
              <a:rPr lang="en-US" sz="1600" i="0" u="none" strike="noStrike" baseline="0" dirty="0" err="1">
                <a:latin typeface="Times New Roman" panose="02020603050405020304" pitchFamily="18" charset="0"/>
                <a:cs typeface="Times New Roman" panose="02020603050405020304" pitchFamily="18" charset="0"/>
              </a:rPr>
              <a:t>HTMi</a:t>
            </a:r>
            <a:r>
              <a:rPr lang="en-US" sz="1600" i="0" u="none" strike="noStrike" baseline="0" dirty="0">
                <a:latin typeface="Times New Roman" panose="02020603050405020304" pitchFamily="18" charset="0"/>
                <a:cs typeface="Times New Roman" panose="02020603050405020304" pitchFamily="18" charset="0"/>
              </a:rPr>
              <a:t> is a world leader. To promote student research at all levels, the institute has its own International Hospitality Research Centre. Two student online journals are linked to promote our students' research, and students can speak twice a year at HTMI's conferences.</a:t>
            </a:r>
          </a:p>
          <a:p>
            <a:pPr marL="355600" indent="-355600">
              <a:lnSpc>
                <a:spcPct val="150000"/>
              </a:lnSpc>
              <a:buClr>
                <a:srgbClr val="F83E93"/>
              </a:buClr>
              <a:buFont typeface="Wingdings" panose="05000000000000000000" pitchFamily="2" charset="2"/>
              <a:buChar char="v"/>
            </a:pPr>
            <a:endParaRPr lang="en-US" sz="1600" i="0" u="none" strike="noStrike" baseline="0" dirty="0">
              <a:latin typeface="Times New Roman" panose="02020603050405020304" pitchFamily="18" charset="0"/>
              <a:cs typeface="Times New Roman" panose="02020603050405020304" pitchFamily="18" charset="0"/>
            </a:endParaRP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HTMI consistently achieves very high student results with the current BSc results level at its highest ever.</a:t>
            </a:r>
          </a:p>
          <a:p>
            <a:pPr marL="355600" indent="-355600">
              <a:lnSpc>
                <a:spcPct val="150000"/>
              </a:lnSpc>
              <a:buClr>
                <a:srgbClr val="F83E93"/>
              </a:buClr>
              <a:buFont typeface="Wingdings" panose="05000000000000000000" pitchFamily="2" charset="2"/>
              <a:buChar char="v"/>
            </a:pPr>
            <a:endParaRPr lang="en-US" sz="1600" i="0" u="none" strike="noStrike" baseline="0" dirty="0">
              <a:latin typeface="Times New Roman" panose="02020603050405020304" pitchFamily="18" charset="0"/>
              <a:cs typeface="Times New Roman" panose="02020603050405020304" pitchFamily="18" charset="0"/>
            </a:endParaRPr>
          </a:p>
          <a:p>
            <a:pPr marL="355600" indent="-355600">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HTMI Switzerland campus location is in the most beautiful UNESCO biosphere in Switzerland, which is a skiing destination in winter and a beautiful relaxation destination throughout the year.</a:t>
            </a:r>
          </a:p>
        </p:txBody>
      </p:sp>
      <p:pic>
        <p:nvPicPr>
          <p:cNvPr id="2050" name="Picture 2" descr="HTMi Switzerland Dubai Announces Its New Strategic Campus-Hotel ...">
            <a:extLst>
              <a:ext uri="{FF2B5EF4-FFF2-40B4-BE49-F238E27FC236}">
                <a16:creationId xmlns:a16="http://schemas.microsoft.com/office/drawing/2014/main" id="{E9807F45-8383-09EA-C2D0-1D6E95B200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765" r="21021"/>
          <a:stretch/>
        </p:blipFill>
        <p:spPr bwMode="auto">
          <a:xfrm>
            <a:off x="6834005" y="1402456"/>
            <a:ext cx="4423275" cy="3980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4728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The Campus</a:t>
            </a:r>
          </a:p>
        </p:txBody>
      </p:sp>
      <p:grpSp>
        <p:nvGrpSpPr>
          <p:cNvPr id="20" name="Group 19">
            <a:extLst>
              <a:ext uri="{FF2B5EF4-FFF2-40B4-BE49-F238E27FC236}">
                <a16:creationId xmlns:a16="http://schemas.microsoft.com/office/drawing/2014/main" id="{B079B08E-1CA3-63C7-6169-D14BF5B8AE76}"/>
              </a:ext>
            </a:extLst>
          </p:cNvPr>
          <p:cNvGrpSpPr/>
          <p:nvPr/>
        </p:nvGrpSpPr>
        <p:grpSpPr>
          <a:xfrm>
            <a:off x="1100586" y="1239521"/>
            <a:ext cx="9990828" cy="4565976"/>
            <a:chOff x="830590" y="1382931"/>
            <a:chExt cx="8963072" cy="4096275"/>
          </a:xfrm>
        </p:grpSpPr>
        <p:pic>
          <p:nvPicPr>
            <p:cNvPr id="1026" name="Picture 2" descr="Top 10 reasons why you should pursue your studies at BHMS, in Switzerland">
              <a:extLst>
                <a:ext uri="{FF2B5EF4-FFF2-40B4-BE49-F238E27FC236}">
                  <a16:creationId xmlns:a16="http://schemas.microsoft.com/office/drawing/2014/main" id="{9B06DA9E-D38D-7BB3-941C-3476B2F1FF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590" y="1382931"/>
              <a:ext cx="6144412" cy="40962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HMS - Business Hotel Management School">
              <a:extLst>
                <a:ext uri="{FF2B5EF4-FFF2-40B4-BE49-F238E27FC236}">
                  <a16:creationId xmlns:a16="http://schemas.microsoft.com/office/drawing/2014/main" id="{D7519F73-7A87-370F-3D11-735D7D59F3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0160" y="1382931"/>
              <a:ext cx="2713502" cy="21708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u học Thuỵ Sĩ: Trở thành sinh viên trường đại học BHMS danh tiếng với ...">
              <a:extLst>
                <a:ext uri="{FF2B5EF4-FFF2-40B4-BE49-F238E27FC236}">
                  <a16:creationId xmlns:a16="http://schemas.microsoft.com/office/drawing/2014/main" id="{2DD98831-935E-4A33-220B-C58090B606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0160" y="3671302"/>
              <a:ext cx="2713502" cy="180790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426604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pmahajan@metaapply.io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24" name="Rectangle 23">
            <a:extLst>
              <a:ext uri="{FF2B5EF4-FFF2-40B4-BE49-F238E27FC236}">
                <a16:creationId xmlns:a16="http://schemas.microsoft.com/office/drawing/2014/main" id="{8EE154A2-EDF3-C9CF-E0AF-AD8340EEC1F2}"/>
              </a:ext>
            </a:extLst>
          </p:cNvPr>
          <p:cNvSpPr/>
          <p:nvPr/>
        </p:nvSpPr>
        <p:spPr>
          <a:xfrm>
            <a:off x="515938" y="894080"/>
            <a:ext cx="11178074" cy="493776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+91-9999388615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a:t>
            </a:r>
          </a:p>
        </p:txBody>
      </p:sp>
      <p:graphicFrame>
        <p:nvGraphicFramePr>
          <p:cNvPr id="19" name="Table 18">
            <a:extLst>
              <a:ext uri="{FF2B5EF4-FFF2-40B4-BE49-F238E27FC236}">
                <a16:creationId xmlns:a16="http://schemas.microsoft.com/office/drawing/2014/main" id="{7134E92D-8C3D-17C3-6E67-4C9FFDC454A4}"/>
              </a:ext>
            </a:extLst>
          </p:cNvPr>
          <p:cNvGraphicFramePr>
            <a:graphicFrameLocks noGrp="1"/>
          </p:cNvGraphicFramePr>
          <p:nvPr>
            <p:extLst>
              <p:ext uri="{D42A27DB-BD31-4B8C-83A1-F6EECF244321}">
                <p14:modId xmlns:p14="http://schemas.microsoft.com/office/powerpoint/2010/main" val="2614050701"/>
              </p:ext>
            </p:extLst>
          </p:nvPr>
        </p:nvGraphicFramePr>
        <p:xfrm>
          <a:off x="515938" y="1382932"/>
          <a:ext cx="11178074" cy="4329506"/>
        </p:xfrm>
        <a:graphic>
          <a:graphicData uri="http://schemas.openxmlformats.org/drawingml/2006/table">
            <a:tbl>
              <a:tblPr/>
              <a:tblGrid>
                <a:gridCol w="3700462">
                  <a:extLst>
                    <a:ext uri="{9D8B030D-6E8A-4147-A177-3AD203B41FA5}">
                      <a16:colId xmlns:a16="http://schemas.microsoft.com/office/drawing/2014/main" val="2609711260"/>
                    </a:ext>
                  </a:extLst>
                </a:gridCol>
                <a:gridCol w="1290320">
                  <a:extLst>
                    <a:ext uri="{9D8B030D-6E8A-4147-A177-3AD203B41FA5}">
                      <a16:colId xmlns:a16="http://schemas.microsoft.com/office/drawing/2014/main" val="4108494781"/>
                    </a:ext>
                  </a:extLst>
                </a:gridCol>
                <a:gridCol w="1361440">
                  <a:extLst>
                    <a:ext uri="{9D8B030D-6E8A-4147-A177-3AD203B41FA5}">
                      <a16:colId xmlns:a16="http://schemas.microsoft.com/office/drawing/2014/main" val="3917134769"/>
                    </a:ext>
                  </a:extLst>
                </a:gridCol>
                <a:gridCol w="1259840">
                  <a:extLst>
                    <a:ext uri="{9D8B030D-6E8A-4147-A177-3AD203B41FA5}">
                      <a16:colId xmlns:a16="http://schemas.microsoft.com/office/drawing/2014/main" val="1656390416"/>
                    </a:ext>
                  </a:extLst>
                </a:gridCol>
                <a:gridCol w="1522437">
                  <a:extLst>
                    <a:ext uri="{9D8B030D-6E8A-4147-A177-3AD203B41FA5}">
                      <a16:colId xmlns:a16="http://schemas.microsoft.com/office/drawing/2014/main" val="293921620"/>
                    </a:ext>
                  </a:extLst>
                </a:gridCol>
                <a:gridCol w="1041271">
                  <a:extLst>
                    <a:ext uri="{9D8B030D-6E8A-4147-A177-3AD203B41FA5}">
                      <a16:colId xmlns:a16="http://schemas.microsoft.com/office/drawing/2014/main" val="4281505354"/>
                    </a:ext>
                  </a:extLst>
                </a:gridCol>
                <a:gridCol w="1002304">
                  <a:extLst>
                    <a:ext uri="{9D8B030D-6E8A-4147-A177-3AD203B41FA5}">
                      <a16:colId xmlns:a16="http://schemas.microsoft.com/office/drawing/2014/main" val="1812587098"/>
                    </a:ext>
                  </a:extLst>
                </a:gridCol>
              </a:tblGrid>
              <a:tr h="740417">
                <a:tc>
                  <a:txBody>
                    <a:bodyPr/>
                    <a:lstStyle/>
                    <a:p>
                      <a:pPr algn="ctr" fontAlgn="b"/>
                      <a:r>
                        <a:rPr lang="en-IN" sz="2000" b="1" i="0" u="none" strike="noStrike" dirty="0">
                          <a:solidFill>
                            <a:schemeClr val="bg1"/>
                          </a:solidFill>
                          <a:effectLst/>
                          <a:latin typeface="Times New Roman" panose="02020603050405020304" pitchFamily="18" charset="0"/>
                          <a:cs typeface="Times New Roman" panose="02020603050405020304" pitchFamily="18" charset="0"/>
                        </a:rPr>
                        <a:t>Programs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2000" b="1" i="0" u="none" strike="noStrike" dirty="0">
                          <a:solidFill>
                            <a:schemeClr val="bg1"/>
                          </a:solidFill>
                          <a:effectLst/>
                          <a:latin typeface="Times New Roman" panose="02020603050405020304" pitchFamily="18" charset="0"/>
                          <a:cs typeface="Times New Roman" panose="02020603050405020304" pitchFamily="18" charset="0"/>
                        </a:rPr>
                        <a:t>Duration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2000" b="1" i="0" u="none" strike="noStrike" dirty="0">
                          <a:solidFill>
                            <a:schemeClr val="bg1"/>
                          </a:solidFill>
                          <a:effectLst/>
                          <a:latin typeface="Times New Roman" panose="02020603050405020304" pitchFamily="18" charset="0"/>
                          <a:cs typeface="Times New Roman" panose="02020603050405020304" pitchFamily="18" charset="0"/>
                        </a:rPr>
                        <a:t>Campus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2000" b="1" i="0" u="none" strike="noStrike" dirty="0">
                          <a:solidFill>
                            <a:schemeClr val="bg1"/>
                          </a:solidFill>
                          <a:effectLst/>
                          <a:latin typeface="Times New Roman" panose="02020603050405020304" pitchFamily="18" charset="0"/>
                          <a:cs typeface="Times New Roman" panose="02020603050405020304" pitchFamily="18" charset="0"/>
                        </a:rPr>
                        <a:t>Tuition fee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2000" b="1" i="0" u="none" strike="noStrike" dirty="0">
                          <a:solidFill>
                            <a:schemeClr val="bg1"/>
                          </a:solidFill>
                          <a:effectLst/>
                          <a:latin typeface="Times New Roman" panose="02020603050405020304" pitchFamily="18" charset="0"/>
                          <a:cs typeface="Times New Roman" panose="02020603050405020304" pitchFamily="18" charset="0"/>
                        </a:rPr>
                        <a:t>Scholarship</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2000" b="1" i="0" u="none" strike="noStrike" dirty="0">
                          <a:solidFill>
                            <a:schemeClr val="bg1"/>
                          </a:solidFill>
                          <a:effectLst/>
                          <a:latin typeface="Times New Roman" panose="02020603050405020304" pitchFamily="18" charset="0"/>
                          <a:cs typeface="Times New Roman" panose="02020603050405020304" pitchFamily="18" charset="0"/>
                        </a:rPr>
                        <a:t>Intake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2000" b="1" i="0" u="none" strike="noStrike" dirty="0">
                          <a:solidFill>
                            <a:schemeClr val="bg1"/>
                          </a:solidFill>
                          <a:effectLst/>
                          <a:latin typeface="Times New Roman" panose="02020603050405020304" pitchFamily="18" charset="0"/>
                          <a:cs typeface="Times New Roman" panose="02020603050405020304" pitchFamily="18" charset="0"/>
                        </a:rPr>
                        <a:t>Stay Back</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extLst>
                  <a:ext uri="{0D108BD9-81ED-4DB2-BD59-A6C34878D82A}">
                    <a16:rowId xmlns:a16="http://schemas.microsoft.com/office/drawing/2014/main" val="3721263369"/>
                  </a:ext>
                </a:extLst>
              </a:tr>
              <a:tr h="889023">
                <a:tc>
                  <a:txBody>
                    <a:bodyPr/>
                    <a:lstStyle/>
                    <a:p>
                      <a:pPr algn="l"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PG Diplomas in International Hotel</a:t>
                      </a:r>
                    </a:p>
                    <a:p>
                      <a:pPr algn="l"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and Tourism Management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2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Luzern, Switzerland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31,350 CHF</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Up to 20%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Jan, Apr,</a:t>
                      </a:r>
                    </a:p>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Aug, Oct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N/A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1982420626"/>
                  </a:ext>
                </a:extLst>
              </a:tr>
              <a:tr h="889023">
                <a:tc>
                  <a:txBody>
                    <a:bodyPr/>
                    <a:lstStyle/>
                    <a:p>
                      <a:pPr algn="l"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Bachelor Degree in International Hospitality Management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3,4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a:solidFill>
                            <a:srgbClr val="000000"/>
                          </a:solidFill>
                          <a:effectLst/>
                          <a:latin typeface="Times New Roman" panose="02020603050405020304" pitchFamily="18" charset="0"/>
                          <a:cs typeface="Times New Roman" panose="02020603050405020304" pitchFamily="18" charset="0"/>
                        </a:rPr>
                        <a:t>Luzern, Switzerland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33,350 CHF</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a:solidFill>
                            <a:srgbClr val="000000"/>
                          </a:solidFill>
                          <a:effectLst/>
                          <a:latin typeface="Times New Roman" panose="02020603050405020304" pitchFamily="18" charset="0"/>
                          <a:cs typeface="Times New Roman" panose="02020603050405020304" pitchFamily="18" charset="0"/>
                        </a:rPr>
                        <a:t>Upto 20%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Jan, Apr,</a:t>
                      </a:r>
                    </a:p>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Aug, Oct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a:solidFill>
                            <a:srgbClr val="000000"/>
                          </a:solidFill>
                          <a:effectLst/>
                          <a:latin typeface="Times New Roman" panose="02020603050405020304" pitchFamily="18" charset="0"/>
                          <a:cs typeface="Times New Roman" panose="02020603050405020304" pitchFamily="18" charset="0"/>
                        </a:rPr>
                        <a:t>N/A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0995651"/>
                  </a:ext>
                </a:extLst>
              </a:tr>
              <a:tr h="889023">
                <a:tc>
                  <a:txBody>
                    <a:bodyPr/>
                    <a:lstStyle/>
                    <a:p>
                      <a:pPr algn="l"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MBA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Luzern, Switzerland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35,350 CHF</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Up to 20%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Jan, Aug</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N/A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274396275"/>
                  </a:ext>
                </a:extLst>
              </a:tr>
              <a:tr h="889023">
                <a:tc>
                  <a:txBody>
                    <a:bodyPr/>
                    <a:lstStyle/>
                    <a:p>
                      <a:pPr algn="l"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MSC/MBA/MBA </a:t>
                      </a:r>
                      <a:r>
                        <a:rPr lang="en-US" sz="2000" b="0" i="0" u="none" strike="noStrike" dirty="0" err="1">
                          <a:solidFill>
                            <a:srgbClr val="000000"/>
                          </a:solidFill>
                          <a:effectLst/>
                          <a:latin typeface="Times New Roman" panose="02020603050405020304" pitchFamily="18" charset="0"/>
                          <a:cs typeface="Times New Roman" panose="02020603050405020304" pitchFamily="18" charset="0"/>
                        </a:rPr>
                        <a:t>PgD</a:t>
                      </a:r>
                      <a:r>
                        <a:rPr lang="en-US" sz="2000" b="0" i="0" u="none" strike="noStrike" dirty="0">
                          <a:solidFill>
                            <a:srgbClr val="000000"/>
                          </a:solidFill>
                          <a:effectLst/>
                          <a:latin typeface="Times New Roman" panose="02020603050405020304" pitchFamily="18" charset="0"/>
                          <a:cs typeface="Times New Roman" panose="02020603050405020304" pitchFamily="18" charset="0"/>
                        </a:rPr>
                        <a:t> in Hospitality</a:t>
                      </a:r>
                    </a:p>
                    <a:p>
                      <a:pPr algn="l"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and Tourism Management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a:solidFill>
                            <a:srgbClr val="000000"/>
                          </a:solidFill>
                          <a:effectLst/>
                          <a:latin typeface="Times New Roman" panose="02020603050405020304" pitchFamily="18" charset="0"/>
                          <a:cs typeface="Times New Roman" panose="02020603050405020304" pitchFamily="18" charset="0"/>
                        </a:rPr>
                        <a:t>1 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Luzern, Switzerland</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36,350 CHF</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a:solidFill>
                            <a:srgbClr val="000000"/>
                          </a:solidFill>
                          <a:effectLst/>
                          <a:latin typeface="Times New Roman" panose="02020603050405020304" pitchFamily="18" charset="0"/>
                          <a:cs typeface="Times New Roman" panose="02020603050405020304" pitchFamily="18" charset="0"/>
                        </a:rPr>
                        <a:t>Upto 20%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Jan, Aug</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N/A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6810360"/>
                  </a:ext>
                </a:extLst>
              </a:tr>
            </a:tbl>
          </a:graphicData>
        </a:graphic>
      </p:graphicFrame>
    </p:spTree>
    <p:extLst>
      <p:ext uri="{BB962C8B-B14F-4D97-AF65-F5344CB8AC3E}">
        <p14:creationId xmlns:p14="http://schemas.microsoft.com/office/powerpoint/2010/main" val="28498075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D533F48-D970-ADD6-5448-DF83A061C70F}"/>
              </a:ext>
            </a:extLst>
          </p:cNvPr>
          <p:cNvPicPr>
            <a:picLocks noChangeAspect="1"/>
          </p:cNvPicPr>
          <p:nvPr/>
        </p:nvPicPr>
        <p:blipFill>
          <a:blip r:embed="rId2"/>
          <a:stretch>
            <a:fillRect/>
          </a:stretch>
        </p:blipFill>
        <p:spPr>
          <a:xfrm>
            <a:off x="3354573" y="1562583"/>
            <a:ext cx="5482854" cy="3732834"/>
          </a:xfrm>
          <a:prstGeom prst="rect">
            <a:avLst/>
          </a:prstGeom>
        </p:spPr>
      </p:pic>
    </p:spTree>
    <p:extLst>
      <p:ext uri="{BB962C8B-B14F-4D97-AF65-F5344CB8AC3E}">
        <p14:creationId xmlns:p14="http://schemas.microsoft.com/office/powerpoint/2010/main" val="12532965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nbasanayke@metaapply.io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+94717882255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Why GBS Malta?</a:t>
            </a:r>
          </a:p>
        </p:txBody>
      </p:sp>
      <p:sp>
        <p:nvSpPr>
          <p:cNvPr id="20" name="TextBox 19">
            <a:extLst>
              <a:ext uri="{FF2B5EF4-FFF2-40B4-BE49-F238E27FC236}">
                <a16:creationId xmlns:a16="http://schemas.microsoft.com/office/drawing/2014/main" id="{5A0542FE-6441-D2B2-D661-017D2CA637DC}"/>
              </a:ext>
            </a:extLst>
          </p:cNvPr>
          <p:cNvSpPr txBox="1"/>
          <p:nvPr/>
        </p:nvSpPr>
        <p:spPr>
          <a:xfrm>
            <a:off x="515939" y="1107538"/>
            <a:ext cx="6556193" cy="5588068"/>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Global Banking School Malta (GBS Malta) specializes in formative higher education experiences that help you take your career to the next level — with targeted personal and professional development. </a:t>
            </a:r>
          </a:p>
          <a:p>
            <a:pPr algn="just">
              <a:lnSpc>
                <a:spcPct val="150000"/>
              </a:lnSpc>
              <a:buClr>
                <a:srgbClr val="F83E93"/>
              </a:buClr>
            </a:pPr>
            <a:endParaRPr lang="en-US" sz="1600" i="0" u="none" strike="noStrike" baseline="0" dirty="0">
              <a:latin typeface="Times New Roman" panose="02020603050405020304" pitchFamily="18" charset="0"/>
              <a:cs typeface="Times New Roman" panose="02020603050405020304" pitchFamily="18" charset="0"/>
            </a:endParaRP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GBS began in 2010 as a specialist training center for finance and investment banking, offering courses to students from around the world.</a:t>
            </a:r>
          </a:p>
          <a:p>
            <a:pPr algn="just">
              <a:lnSpc>
                <a:spcPct val="150000"/>
              </a:lnSpc>
              <a:buClr>
                <a:srgbClr val="F83E93"/>
              </a:buClr>
            </a:pPr>
            <a:endParaRPr lang="en-US" sz="1600" i="0" u="none" strike="noStrike" baseline="0" dirty="0">
              <a:latin typeface="Times New Roman" panose="02020603050405020304" pitchFamily="18" charset="0"/>
              <a:cs typeface="Times New Roman" panose="02020603050405020304" pitchFamily="18" charset="0"/>
            </a:endParaRP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Global Banking School Malta (GBS Malta) specializes in formative higher education experiences that help you take your career to the next level — with targeted personal and professional development. Our campus is set in the heart of Valletta, a UNESCO World Heritage Site that is rich in character and culture in one of Europe’s safest countries.</a:t>
            </a:r>
          </a:p>
          <a:p>
            <a:pPr marL="355600" indent="-355600" algn="just">
              <a:lnSpc>
                <a:spcPct val="150000"/>
              </a:lnSpc>
              <a:buClr>
                <a:srgbClr val="F83E93"/>
              </a:buClr>
              <a:buFont typeface="Wingdings" panose="05000000000000000000" pitchFamily="2" charset="2"/>
              <a:buChar char="v"/>
            </a:pPr>
            <a:endParaRPr lang="en-US" sz="1600" i="0" u="none" strike="noStrike" baseline="0" dirty="0">
              <a:latin typeface="Times New Roman" panose="02020603050405020304" pitchFamily="18" charset="0"/>
              <a:cs typeface="Times New Roman" panose="02020603050405020304" pitchFamily="18" charset="0"/>
            </a:endParaRPr>
          </a:p>
          <a:p>
            <a:pPr marL="355600" indent="-355600" algn="just">
              <a:lnSpc>
                <a:spcPct val="150000"/>
              </a:lnSpc>
              <a:buClr>
                <a:srgbClr val="F83E93"/>
              </a:buClr>
              <a:buFont typeface="Wingdings" panose="05000000000000000000" pitchFamily="2" charset="2"/>
              <a:buChar char="v"/>
            </a:pPr>
            <a:r>
              <a:rPr lang="en-US" sz="1600" i="0" u="none" strike="noStrike" baseline="0" dirty="0">
                <a:latin typeface="Times New Roman" panose="02020603050405020304" pitchFamily="18" charset="0"/>
                <a:cs typeface="Times New Roman" panose="02020603050405020304" pitchFamily="18" charset="0"/>
              </a:rPr>
              <a:t>Fast-forward to 2021 and we have almost 20,000 students studying at campuses in London, Birmingham, Manchester, Leeds, Dubai and Malta.</a:t>
            </a:r>
          </a:p>
        </p:txBody>
      </p:sp>
      <p:pic>
        <p:nvPicPr>
          <p:cNvPr id="19" name="Picture 6" descr="About Us | GBS (Global Banking School) Malta">
            <a:extLst>
              <a:ext uri="{FF2B5EF4-FFF2-40B4-BE49-F238E27FC236}">
                <a16:creationId xmlns:a16="http://schemas.microsoft.com/office/drawing/2014/main" id="{3DCD6D12-D796-318F-7E0C-392548270B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2603" y="1840375"/>
            <a:ext cx="4236333" cy="3177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035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nbasanayke@metaapply.io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+94717882255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The Campus</a:t>
            </a:r>
          </a:p>
        </p:txBody>
      </p:sp>
      <p:grpSp>
        <p:nvGrpSpPr>
          <p:cNvPr id="22" name="Group 21">
            <a:extLst>
              <a:ext uri="{FF2B5EF4-FFF2-40B4-BE49-F238E27FC236}">
                <a16:creationId xmlns:a16="http://schemas.microsoft.com/office/drawing/2014/main" id="{5C09B2C4-712B-E53A-3D7B-1DBBF0B6EDB3}"/>
              </a:ext>
            </a:extLst>
          </p:cNvPr>
          <p:cNvGrpSpPr/>
          <p:nvPr/>
        </p:nvGrpSpPr>
        <p:grpSpPr>
          <a:xfrm>
            <a:off x="761236" y="1493134"/>
            <a:ext cx="10669530" cy="4022174"/>
            <a:chOff x="896468" y="1130786"/>
            <a:chExt cx="9483819" cy="3575188"/>
          </a:xfrm>
        </p:grpSpPr>
        <p:grpSp>
          <p:nvGrpSpPr>
            <p:cNvPr id="19" name="Group 18">
              <a:extLst>
                <a:ext uri="{FF2B5EF4-FFF2-40B4-BE49-F238E27FC236}">
                  <a16:creationId xmlns:a16="http://schemas.microsoft.com/office/drawing/2014/main" id="{DECA3C50-9BB2-7DE1-DE42-198C0E624461}"/>
                </a:ext>
              </a:extLst>
            </p:cNvPr>
            <p:cNvGrpSpPr/>
            <p:nvPr/>
          </p:nvGrpSpPr>
          <p:grpSpPr>
            <a:xfrm>
              <a:off x="7342751" y="1141660"/>
              <a:ext cx="3037536" cy="3557052"/>
              <a:chOff x="6907181" y="1587117"/>
              <a:chExt cx="3518559" cy="4120345"/>
            </a:xfrm>
          </p:grpSpPr>
          <p:pic>
            <p:nvPicPr>
              <p:cNvPr id="1026" name="Picture 2" descr="Study in Malta | Undergraduate &amp; Postgraduate Courses | GBS Malta">
                <a:extLst>
                  <a:ext uri="{FF2B5EF4-FFF2-40B4-BE49-F238E27FC236}">
                    <a16:creationId xmlns:a16="http://schemas.microsoft.com/office/drawing/2014/main" id="{687D0A89-5E70-DE2B-5D49-B0C9B1004E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7182" y="1587117"/>
                <a:ext cx="3518558" cy="170731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irmingham Campus | Global Banking School (GBS)">
                <a:extLst>
                  <a:ext uri="{FF2B5EF4-FFF2-40B4-BE49-F238E27FC236}">
                    <a16:creationId xmlns:a16="http://schemas.microsoft.com/office/drawing/2014/main" id="{CF28888F-C6DC-8FB4-F191-B29D5227EA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07181" y="3383748"/>
                <a:ext cx="3518558" cy="2323714"/>
              </a:xfrm>
              <a:prstGeom prst="rect">
                <a:avLst/>
              </a:prstGeom>
              <a:noFill/>
              <a:extLst>
                <a:ext uri="{909E8E84-426E-40DD-AFC4-6F175D3DCCD1}">
                  <a14:hiddenFill xmlns:a14="http://schemas.microsoft.com/office/drawing/2010/main">
                    <a:solidFill>
                      <a:srgbClr val="FFFFFF"/>
                    </a:solidFill>
                  </a14:hiddenFill>
                </a:ext>
              </a:extLst>
            </p:spPr>
          </p:pic>
        </p:grpSp>
        <p:pic>
          <p:nvPicPr>
            <p:cNvPr id="1034" name="Picture 10" descr="English language school in Malta | Learn English Courses in EP Malta Campus">
              <a:extLst>
                <a:ext uri="{FF2B5EF4-FFF2-40B4-BE49-F238E27FC236}">
                  <a16:creationId xmlns:a16="http://schemas.microsoft.com/office/drawing/2014/main" id="{A387E0D1-124D-4E83-1468-844A6F653D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6468" y="1130786"/>
              <a:ext cx="6355890" cy="357518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107004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nbasanayke@metaapply.io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24" name="Rectangle 23">
            <a:extLst>
              <a:ext uri="{FF2B5EF4-FFF2-40B4-BE49-F238E27FC236}">
                <a16:creationId xmlns:a16="http://schemas.microsoft.com/office/drawing/2014/main" id="{8EE154A2-EDF3-C9CF-E0AF-AD8340EEC1F2}"/>
              </a:ext>
            </a:extLst>
          </p:cNvPr>
          <p:cNvSpPr/>
          <p:nvPr/>
        </p:nvSpPr>
        <p:spPr>
          <a:xfrm>
            <a:off x="515938" y="894080"/>
            <a:ext cx="11178074" cy="493776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+94717882255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527945" y="368300"/>
            <a:ext cx="7683182" cy="646331"/>
          </a:xfrm>
          <a:prstGeom prst="rect">
            <a:avLst/>
          </a:prstGeom>
          <a:noFill/>
        </p:spPr>
        <p:txBody>
          <a:bodyPr wrap="square" rtlCol="0">
            <a:spAutoFit/>
          </a:bodyPr>
          <a:lstStyle/>
          <a:p>
            <a:r>
              <a:rPr lang="en-US" sz="3600" b="1" i="0" u="none" strike="noStrike" baseline="0" dirty="0">
                <a:solidFill>
                  <a:srgbClr val="2E3192"/>
                </a:solidFill>
                <a:latin typeface="Times New Roman" panose="02020603050405020304" pitchFamily="18" charset="0"/>
                <a:cs typeface="Times New Roman" panose="02020603050405020304" pitchFamily="18" charset="0"/>
              </a:rPr>
              <a:t>Courses Offered</a:t>
            </a:r>
          </a:p>
        </p:txBody>
      </p:sp>
      <p:graphicFrame>
        <p:nvGraphicFramePr>
          <p:cNvPr id="19" name="Table 18">
            <a:extLst>
              <a:ext uri="{FF2B5EF4-FFF2-40B4-BE49-F238E27FC236}">
                <a16:creationId xmlns:a16="http://schemas.microsoft.com/office/drawing/2014/main" id="{4607C921-5EB4-F1E1-D8E2-D32ECF35C15A}"/>
              </a:ext>
            </a:extLst>
          </p:cNvPr>
          <p:cNvGraphicFramePr>
            <a:graphicFrameLocks noGrp="1"/>
          </p:cNvGraphicFramePr>
          <p:nvPr>
            <p:extLst>
              <p:ext uri="{D42A27DB-BD31-4B8C-83A1-F6EECF244321}">
                <p14:modId xmlns:p14="http://schemas.microsoft.com/office/powerpoint/2010/main" val="3493734198"/>
              </p:ext>
            </p:extLst>
          </p:nvPr>
        </p:nvGraphicFramePr>
        <p:xfrm>
          <a:off x="527945" y="1347211"/>
          <a:ext cx="11148118" cy="4335959"/>
        </p:xfrm>
        <a:graphic>
          <a:graphicData uri="http://schemas.openxmlformats.org/drawingml/2006/table">
            <a:tbl>
              <a:tblPr/>
              <a:tblGrid>
                <a:gridCol w="3990286">
                  <a:extLst>
                    <a:ext uri="{9D8B030D-6E8A-4147-A177-3AD203B41FA5}">
                      <a16:colId xmlns:a16="http://schemas.microsoft.com/office/drawing/2014/main" val="114874867"/>
                    </a:ext>
                  </a:extLst>
                </a:gridCol>
                <a:gridCol w="987286">
                  <a:extLst>
                    <a:ext uri="{9D8B030D-6E8A-4147-A177-3AD203B41FA5}">
                      <a16:colId xmlns:a16="http://schemas.microsoft.com/office/drawing/2014/main" val="3717739128"/>
                    </a:ext>
                  </a:extLst>
                </a:gridCol>
                <a:gridCol w="1789458">
                  <a:extLst>
                    <a:ext uri="{9D8B030D-6E8A-4147-A177-3AD203B41FA5}">
                      <a16:colId xmlns:a16="http://schemas.microsoft.com/office/drawing/2014/main" val="3238100397"/>
                    </a:ext>
                  </a:extLst>
                </a:gridCol>
                <a:gridCol w="1501500">
                  <a:extLst>
                    <a:ext uri="{9D8B030D-6E8A-4147-A177-3AD203B41FA5}">
                      <a16:colId xmlns:a16="http://schemas.microsoft.com/office/drawing/2014/main" val="1726924362"/>
                    </a:ext>
                  </a:extLst>
                </a:gridCol>
                <a:gridCol w="1727753">
                  <a:extLst>
                    <a:ext uri="{9D8B030D-6E8A-4147-A177-3AD203B41FA5}">
                      <a16:colId xmlns:a16="http://schemas.microsoft.com/office/drawing/2014/main" val="1674680202"/>
                    </a:ext>
                  </a:extLst>
                </a:gridCol>
                <a:gridCol w="1151835">
                  <a:extLst>
                    <a:ext uri="{9D8B030D-6E8A-4147-A177-3AD203B41FA5}">
                      <a16:colId xmlns:a16="http://schemas.microsoft.com/office/drawing/2014/main" val="483025423"/>
                    </a:ext>
                  </a:extLst>
                </a:gridCol>
              </a:tblGrid>
              <a:tr h="677934">
                <a:tc>
                  <a:txBody>
                    <a:bodyPr/>
                    <a:lstStyle/>
                    <a:p>
                      <a:pPr algn="ctr" fontAlgn="ctr"/>
                      <a:r>
                        <a:rPr lang="en-IN" sz="1800" b="1" i="0" u="none" strike="noStrike" dirty="0">
                          <a:solidFill>
                            <a:schemeClr val="bg1"/>
                          </a:solidFill>
                          <a:effectLst/>
                          <a:latin typeface="Times New Roman" panose="02020603050405020304" pitchFamily="18" charset="0"/>
                          <a:cs typeface="Times New Roman" panose="02020603050405020304" pitchFamily="18" charset="0"/>
                        </a:rPr>
                        <a:t>Programs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ctr"/>
                      <a:r>
                        <a:rPr lang="en-IN" sz="1800" b="1" i="0" u="none" strike="noStrike" dirty="0">
                          <a:solidFill>
                            <a:schemeClr val="bg1"/>
                          </a:solidFill>
                          <a:effectLst/>
                          <a:latin typeface="Times New Roman" panose="02020603050405020304" pitchFamily="18" charset="0"/>
                          <a:cs typeface="Times New Roman" panose="02020603050405020304" pitchFamily="18" charset="0"/>
                        </a:rPr>
                        <a:t>Duration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ctr"/>
                      <a:r>
                        <a:rPr lang="en-IN" sz="1800" b="1" i="0" u="none" strike="noStrike" dirty="0">
                          <a:solidFill>
                            <a:schemeClr val="bg1"/>
                          </a:solidFill>
                          <a:effectLst/>
                          <a:latin typeface="Times New Roman" panose="02020603050405020304" pitchFamily="18" charset="0"/>
                          <a:cs typeface="Times New Roman" panose="02020603050405020304" pitchFamily="18" charset="0"/>
                        </a:rPr>
                        <a:t>Tuition fee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ctr"/>
                      <a:r>
                        <a:rPr lang="en-IN" sz="1800" b="1" i="0" u="none" strike="noStrike" dirty="0">
                          <a:solidFill>
                            <a:schemeClr val="bg1"/>
                          </a:solidFill>
                          <a:effectLst/>
                          <a:latin typeface="Times New Roman" panose="02020603050405020304" pitchFamily="18" charset="0"/>
                          <a:cs typeface="Times New Roman" panose="02020603050405020304" pitchFamily="18" charset="0"/>
                        </a:rPr>
                        <a:t>Campus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ctr"/>
                      <a:r>
                        <a:rPr lang="en-IN" sz="1800" b="1" i="0" u="none" strike="noStrike" dirty="0">
                          <a:solidFill>
                            <a:schemeClr val="bg1"/>
                          </a:solidFill>
                          <a:effectLst/>
                          <a:latin typeface="Times New Roman" panose="02020603050405020304" pitchFamily="18" charset="0"/>
                          <a:cs typeface="Times New Roman" panose="02020603050405020304" pitchFamily="18" charset="0"/>
                        </a:rPr>
                        <a:t>Intake</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tc>
                  <a:txBody>
                    <a:bodyPr/>
                    <a:lstStyle/>
                    <a:p>
                      <a:pPr algn="ctr" fontAlgn="b"/>
                      <a:r>
                        <a:rPr lang="en-IN" sz="1800" b="1" i="0" u="none" strike="noStrike" dirty="0">
                          <a:solidFill>
                            <a:schemeClr val="bg1"/>
                          </a:solidFill>
                          <a:effectLst/>
                          <a:latin typeface="Times New Roman" panose="02020603050405020304" pitchFamily="18" charset="0"/>
                          <a:cs typeface="Times New Roman" panose="02020603050405020304" pitchFamily="18" charset="0"/>
                        </a:rPr>
                        <a:t>Stay Back</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192"/>
                    </a:solidFill>
                  </a:tcPr>
                </a:tc>
                <a:extLst>
                  <a:ext uri="{0D108BD9-81ED-4DB2-BD59-A6C34878D82A}">
                    <a16:rowId xmlns:a16="http://schemas.microsoft.com/office/drawing/2014/main" val="22206286"/>
                  </a:ext>
                </a:extLst>
              </a:tr>
              <a:tr h="946285">
                <a:tc>
                  <a:txBody>
                    <a:bodyPr/>
                    <a:lstStyle/>
                    <a:p>
                      <a:pPr algn="l"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MBA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1 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10,000 EUR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err="1">
                          <a:solidFill>
                            <a:srgbClr val="000000"/>
                          </a:solidFill>
                          <a:effectLst/>
                          <a:latin typeface="Times New Roman" panose="02020603050405020304" pitchFamily="18" charset="0"/>
                          <a:cs typeface="Times New Roman" panose="02020603050405020304" pitchFamily="18" charset="0"/>
                        </a:rPr>
                        <a:t>Giljan</a:t>
                      </a:r>
                      <a:r>
                        <a:rPr lang="en-IN" sz="1800" b="0" i="0" u="none" strike="noStrike" dirty="0">
                          <a:solidFill>
                            <a:srgbClr val="000000"/>
                          </a:solidFill>
                          <a:effectLst/>
                          <a:latin typeface="Times New Roman" panose="02020603050405020304" pitchFamily="18" charset="0"/>
                          <a:cs typeface="Times New Roman" panose="02020603050405020304" pitchFamily="18" charset="0"/>
                        </a:rPr>
                        <a:t>, Malta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Feb, April and Oct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1 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2568262484"/>
                  </a:ext>
                </a:extLst>
              </a:tr>
              <a:tr h="918037">
                <a:tc>
                  <a:txBody>
                    <a:bodyPr/>
                    <a:lstStyle/>
                    <a:p>
                      <a:pPr algn="l" fontAlgn="ctr"/>
                      <a:r>
                        <a:rPr lang="en-US" sz="1800" b="0" i="0" u="none" strike="noStrike" dirty="0">
                          <a:solidFill>
                            <a:srgbClr val="000000"/>
                          </a:solidFill>
                          <a:effectLst/>
                          <a:latin typeface="Times New Roman" panose="02020603050405020304" pitchFamily="18" charset="0"/>
                          <a:cs typeface="Times New Roman" panose="02020603050405020304" pitchFamily="18" charset="0"/>
                        </a:rPr>
                        <a:t>MA in Marketing and Brand Management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IN" sz="1800" b="0" i="0" u="none" strike="noStrike">
                          <a:solidFill>
                            <a:srgbClr val="000000"/>
                          </a:solidFill>
                          <a:effectLst/>
                          <a:latin typeface="Times New Roman" panose="02020603050405020304" pitchFamily="18" charset="0"/>
                          <a:cs typeface="Times New Roman" panose="02020603050405020304" pitchFamily="18" charset="0"/>
                        </a:rPr>
                        <a:t>1 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IN" sz="1800" b="0" i="0" u="none" strike="noStrike">
                          <a:solidFill>
                            <a:srgbClr val="000000"/>
                          </a:solidFill>
                          <a:effectLst/>
                          <a:latin typeface="Times New Roman" panose="02020603050405020304" pitchFamily="18" charset="0"/>
                          <a:cs typeface="Times New Roman" panose="02020603050405020304" pitchFamily="18" charset="0"/>
                        </a:rPr>
                        <a:t>7,000 EUR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IN" sz="1800" b="0" i="0" u="none" strike="noStrike" dirty="0" err="1">
                          <a:solidFill>
                            <a:srgbClr val="000000"/>
                          </a:solidFill>
                          <a:effectLst/>
                          <a:latin typeface="Times New Roman" panose="02020603050405020304" pitchFamily="18" charset="0"/>
                          <a:cs typeface="Times New Roman" panose="02020603050405020304" pitchFamily="18" charset="0"/>
                        </a:rPr>
                        <a:t>Giljan</a:t>
                      </a:r>
                      <a:r>
                        <a:rPr lang="en-IN" sz="1800" b="0" i="0" u="none" strike="noStrike" dirty="0">
                          <a:solidFill>
                            <a:srgbClr val="000000"/>
                          </a:solidFill>
                          <a:effectLst/>
                          <a:latin typeface="Times New Roman" panose="02020603050405020304" pitchFamily="18" charset="0"/>
                          <a:cs typeface="Times New Roman" panose="02020603050405020304" pitchFamily="18" charset="0"/>
                        </a:rPr>
                        <a:t>, Malta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Feb, April and Oct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IN" sz="1800" b="0" i="0" u="none" strike="noStrike">
                          <a:solidFill>
                            <a:srgbClr val="000000"/>
                          </a:solidFill>
                          <a:effectLst/>
                          <a:latin typeface="Times New Roman" panose="02020603050405020304" pitchFamily="18" charset="0"/>
                          <a:cs typeface="Times New Roman" panose="02020603050405020304" pitchFamily="18" charset="0"/>
                        </a:rPr>
                        <a:t>1 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018586"/>
                  </a:ext>
                </a:extLst>
              </a:tr>
              <a:tr h="875666">
                <a:tc>
                  <a:txBody>
                    <a:bodyPr/>
                    <a:lstStyle/>
                    <a:p>
                      <a:pPr algn="l" fontAlgn="ctr"/>
                      <a:r>
                        <a:rPr lang="en-US" sz="1800" b="0" i="0" u="none" strike="noStrike" dirty="0">
                          <a:solidFill>
                            <a:srgbClr val="000000"/>
                          </a:solidFill>
                          <a:effectLst/>
                          <a:latin typeface="Times New Roman" panose="02020603050405020304" pitchFamily="18" charset="0"/>
                          <a:cs typeface="Times New Roman" panose="02020603050405020304" pitchFamily="18" charset="0"/>
                        </a:rPr>
                        <a:t>MA in Business and Management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1 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7,000 EUR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err="1">
                          <a:solidFill>
                            <a:srgbClr val="000000"/>
                          </a:solidFill>
                          <a:effectLst/>
                          <a:latin typeface="Times New Roman" panose="02020603050405020304" pitchFamily="18" charset="0"/>
                          <a:cs typeface="Times New Roman" panose="02020603050405020304" pitchFamily="18" charset="0"/>
                        </a:rPr>
                        <a:t>Giljan</a:t>
                      </a:r>
                      <a:r>
                        <a:rPr lang="en-IN" sz="1800" b="0" i="0" u="none" strike="noStrike" dirty="0">
                          <a:solidFill>
                            <a:srgbClr val="000000"/>
                          </a:solidFill>
                          <a:effectLst/>
                          <a:latin typeface="Times New Roman" panose="02020603050405020304" pitchFamily="18" charset="0"/>
                          <a:cs typeface="Times New Roman" panose="02020603050405020304" pitchFamily="18" charset="0"/>
                        </a:rPr>
                        <a:t>, Malta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Feb, April and Oct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1 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D9E8"/>
                    </a:solidFill>
                  </a:tcPr>
                </a:tc>
                <a:extLst>
                  <a:ext uri="{0D108BD9-81ED-4DB2-BD59-A6C34878D82A}">
                    <a16:rowId xmlns:a16="http://schemas.microsoft.com/office/drawing/2014/main" val="3671590105"/>
                  </a:ext>
                </a:extLst>
              </a:tr>
              <a:tr h="918037">
                <a:tc>
                  <a:txBody>
                    <a:bodyPr/>
                    <a:lstStyle/>
                    <a:p>
                      <a:pPr algn="l" fontAlgn="ctr"/>
                      <a:r>
                        <a:rPr lang="en-US" sz="1800" b="0" i="0" u="none" strike="noStrike" dirty="0">
                          <a:solidFill>
                            <a:srgbClr val="000000"/>
                          </a:solidFill>
                          <a:effectLst/>
                          <a:latin typeface="Times New Roman" panose="02020603050405020304" pitchFamily="18" charset="0"/>
                          <a:cs typeface="Times New Roman" panose="02020603050405020304" pitchFamily="18" charset="0"/>
                        </a:rPr>
                        <a:t>BA (Hons) Business and Management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IN" sz="1800" b="0" i="0" u="none" strike="noStrike">
                          <a:solidFill>
                            <a:srgbClr val="000000"/>
                          </a:solidFill>
                          <a:effectLst/>
                          <a:latin typeface="Times New Roman" panose="02020603050405020304" pitchFamily="18" charset="0"/>
                          <a:cs typeface="Times New Roman" panose="02020603050405020304" pitchFamily="18" charset="0"/>
                        </a:rPr>
                        <a:t>3 Years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IN" sz="1800" b="0" i="0" u="none" strike="noStrike">
                          <a:solidFill>
                            <a:srgbClr val="000000"/>
                          </a:solidFill>
                          <a:effectLst/>
                          <a:latin typeface="Times New Roman" panose="02020603050405020304" pitchFamily="18" charset="0"/>
                          <a:cs typeface="Times New Roman" panose="02020603050405020304" pitchFamily="18" charset="0"/>
                        </a:rPr>
                        <a:t>6,000EUR per 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IN" sz="1800" b="0" i="0" u="none" strike="noStrike">
                          <a:solidFill>
                            <a:srgbClr val="000000"/>
                          </a:solidFill>
                          <a:effectLst/>
                          <a:latin typeface="Times New Roman" panose="02020603050405020304" pitchFamily="18" charset="0"/>
                          <a:cs typeface="Times New Roman" panose="02020603050405020304" pitchFamily="18" charset="0"/>
                        </a:rPr>
                        <a:t>Giljan, Malta</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IN" sz="1800" b="0" i="0" u="none" strike="noStrike">
                          <a:solidFill>
                            <a:srgbClr val="000000"/>
                          </a:solidFill>
                          <a:effectLst/>
                          <a:latin typeface="Times New Roman" panose="02020603050405020304" pitchFamily="18" charset="0"/>
                          <a:cs typeface="Times New Roman" panose="02020603050405020304" pitchFamily="18" charset="0"/>
                        </a:rPr>
                        <a:t>Feb, April and Oct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IN" sz="1800" b="0" i="0" u="none" strike="noStrike" dirty="0">
                          <a:solidFill>
                            <a:srgbClr val="000000"/>
                          </a:solidFill>
                          <a:effectLst/>
                          <a:latin typeface="Times New Roman" panose="02020603050405020304" pitchFamily="18" charset="0"/>
                          <a:cs typeface="Times New Roman" panose="02020603050405020304" pitchFamily="18" charset="0"/>
                        </a:rPr>
                        <a:t>1 Year</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5935806"/>
                  </a:ext>
                </a:extLst>
              </a:tr>
            </a:tbl>
          </a:graphicData>
        </a:graphic>
      </p:graphicFrame>
    </p:spTree>
    <p:extLst>
      <p:ext uri="{BB962C8B-B14F-4D97-AF65-F5344CB8AC3E}">
        <p14:creationId xmlns:p14="http://schemas.microsoft.com/office/powerpoint/2010/main" val="42276423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nbasanayke@metaapply.io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24" name="Rectangle 23">
            <a:extLst>
              <a:ext uri="{FF2B5EF4-FFF2-40B4-BE49-F238E27FC236}">
                <a16:creationId xmlns:a16="http://schemas.microsoft.com/office/drawing/2014/main" id="{8EE154A2-EDF3-C9CF-E0AF-AD8340EEC1F2}"/>
              </a:ext>
            </a:extLst>
          </p:cNvPr>
          <p:cNvSpPr/>
          <p:nvPr/>
        </p:nvSpPr>
        <p:spPr>
          <a:xfrm>
            <a:off x="515938" y="894080"/>
            <a:ext cx="11178074" cy="493776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+94717882255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1904638" y="2447175"/>
            <a:ext cx="8382725" cy="1754326"/>
          </a:xfrm>
          <a:prstGeom prst="rect">
            <a:avLst/>
          </a:prstGeom>
          <a:noFill/>
        </p:spPr>
        <p:txBody>
          <a:bodyPr wrap="square" rtlCol="0">
            <a:spAutoFit/>
          </a:bodyPr>
          <a:lstStyle/>
          <a:p>
            <a:pPr algn="ctr"/>
            <a:r>
              <a:rPr lang="en-US" sz="5400" b="1" i="0" u="none" strike="noStrike" baseline="0" dirty="0">
                <a:solidFill>
                  <a:srgbClr val="2E3192"/>
                </a:solidFill>
                <a:latin typeface="Montserrat" pitchFamily="2" charset="0"/>
                <a:cs typeface="Arial" panose="020B0604020202020204" pitchFamily="34" charset="0"/>
              </a:rPr>
              <a:t>Visa and Immigration</a:t>
            </a:r>
          </a:p>
          <a:p>
            <a:pPr algn="ctr"/>
            <a:r>
              <a:rPr lang="en-US" sz="5400" b="1" i="0" u="none" strike="noStrike" baseline="0" dirty="0">
                <a:solidFill>
                  <a:srgbClr val="2E3192"/>
                </a:solidFill>
                <a:latin typeface="Montserrat" pitchFamily="2" charset="0"/>
                <a:cs typeface="Arial" panose="020B0604020202020204" pitchFamily="34" charset="0"/>
              </a:rPr>
              <a:t>Europe </a:t>
            </a:r>
          </a:p>
        </p:txBody>
      </p:sp>
    </p:spTree>
    <p:extLst>
      <p:ext uri="{BB962C8B-B14F-4D97-AF65-F5344CB8AC3E}">
        <p14:creationId xmlns:p14="http://schemas.microsoft.com/office/powerpoint/2010/main" val="45309107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nbasanayke@metaapply.io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sp>
        <p:nvSpPr>
          <p:cNvPr id="59" name="Rectangle 58">
            <a:extLst>
              <a:ext uri="{FF2B5EF4-FFF2-40B4-BE49-F238E27FC236}">
                <a16:creationId xmlns:a16="http://schemas.microsoft.com/office/drawing/2014/main" id="{F6A7F9D3-3879-E641-5D59-21A08AB6755C}"/>
              </a:ext>
            </a:extLst>
          </p:cNvPr>
          <p:cNvSpPr/>
          <p:nvPr/>
        </p:nvSpPr>
        <p:spPr>
          <a:xfrm>
            <a:off x="508666" y="945565"/>
            <a:ext cx="11155389" cy="50482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+94717882255</a:t>
              </a:r>
            </a:p>
          </p:txBody>
        </p:sp>
      </p:grpSp>
      <p:sp>
        <p:nvSpPr>
          <p:cNvPr id="20" name="TextBox 19">
            <a:extLst>
              <a:ext uri="{FF2B5EF4-FFF2-40B4-BE49-F238E27FC236}">
                <a16:creationId xmlns:a16="http://schemas.microsoft.com/office/drawing/2014/main" id="{5A0542FE-6441-D2B2-D661-017D2CA637DC}"/>
              </a:ext>
            </a:extLst>
          </p:cNvPr>
          <p:cNvSpPr txBox="1"/>
          <p:nvPr/>
        </p:nvSpPr>
        <p:spPr>
          <a:xfrm>
            <a:off x="1128876" y="981242"/>
            <a:ext cx="5410299" cy="5444054"/>
          </a:xfrm>
          <a:prstGeom prst="rect">
            <a:avLst/>
          </a:prstGeom>
          <a:noFill/>
        </p:spPr>
        <p:txBody>
          <a:bodyPr wrap="square">
            <a:spAutoFit/>
          </a:bodyPr>
          <a:lstStyle/>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Academic Documents</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Employment documents</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Letter of Confirmation from University</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Blocked Account- Germany Only</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Health &amp; Travel Insurance Certificate</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Tuition fee payment receipt</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English Proficiency Test Scores</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APS Certificate- Germany Only</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Covering Letter</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Accommodation Booking Confirmation- France, Spain &amp; Hungary only</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Flight Itinerary- France, Spain &amp; Hungary only</a:t>
            </a:r>
          </a:p>
          <a:p>
            <a:pPr marL="355600" indent="-355600">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Police Clearance Certificate- Spain &amp; Hungary Only</a:t>
            </a:r>
          </a:p>
        </p:txBody>
      </p:sp>
      <p:pic>
        <p:nvPicPr>
          <p:cNvPr id="46" name="Graphic 45">
            <a:extLst>
              <a:ext uri="{FF2B5EF4-FFF2-40B4-BE49-F238E27FC236}">
                <a16:creationId xmlns:a16="http://schemas.microsoft.com/office/drawing/2014/main" id="{5F925ECE-1E8A-473D-1AA1-961EB3A223B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77043" y="1990172"/>
            <a:ext cx="5147538" cy="4003641"/>
          </a:xfrm>
          <a:prstGeom prst="rect">
            <a:avLst/>
          </a:prstGeom>
        </p:spPr>
      </p:pic>
      <p:sp>
        <p:nvSpPr>
          <p:cNvPr id="5" name="TextBox 4">
            <a:extLst>
              <a:ext uri="{FF2B5EF4-FFF2-40B4-BE49-F238E27FC236}">
                <a16:creationId xmlns:a16="http://schemas.microsoft.com/office/drawing/2014/main" id="{D3EAD351-7D5E-0019-9DFD-538AF96A72BB}"/>
              </a:ext>
            </a:extLst>
          </p:cNvPr>
          <p:cNvSpPr txBox="1"/>
          <p:nvPr/>
        </p:nvSpPr>
        <p:spPr>
          <a:xfrm>
            <a:off x="1939687" y="12083"/>
            <a:ext cx="8382725" cy="923330"/>
          </a:xfrm>
          <a:prstGeom prst="rect">
            <a:avLst/>
          </a:prstGeom>
          <a:noFill/>
        </p:spPr>
        <p:txBody>
          <a:bodyPr wrap="square" rtlCol="0">
            <a:spAutoFit/>
          </a:bodyPr>
          <a:lstStyle/>
          <a:p>
            <a:pPr algn="ctr"/>
            <a:r>
              <a:rPr lang="en-US" sz="3600" b="1" i="0" u="none" strike="noStrike" baseline="0" dirty="0">
                <a:solidFill>
                  <a:srgbClr val="2E3192"/>
                </a:solidFill>
                <a:latin typeface="Times New Roman" panose="02020603050405020304" pitchFamily="18" charset="0"/>
                <a:cs typeface="Times New Roman" panose="02020603050405020304" pitchFamily="18" charset="0"/>
              </a:rPr>
              <a:t>Visa</a:t>
            </a:r>
            <a:r>
              <a:rPr lang="en-US" sz="5400" b="1" i="0" u="none" strike="noStrike" baseline="0" dirty="0">
                <a:solidFill>
                  <a:srgbClr val="2E3192"/>
                </a:solidFill>
                <a:latin typeface="Times New Roman" panose="02020603050405020304" pitchFamily="18" charset="0"/>
                <a:cs typeface="Times New Roman" panose="02020603050405020304" pitchFamily="18" charset="0"/>
              </a:rPr>
              <a:t> </a:t>
            </a:r>
            <a:r>
              <a:rPr lang="en-US" sz="3600" b="1" i="0" u="none" strike="noStrike" baseline="0" dirty="0">
                <a:solidFill>
                  <a:srgbClr val="2E3192"/>
                </a:solidFill>
                <a:latin typeface="Times New Roman" panose="02020603050405020304" pitchFamily="18" charset="0"/>
                <a:cs typeface="Times New Roman" panose="02020603050405020304" pitchFamily="18" charset="0"/>
              </a:rPr>
              <a:t>Documents</a:t>
            </a:r>
            <a:endParaRPr lang="en-US" sz="3600" b="1" dirty="0">
              <a:solidFill>
                <a:srgbClr val="2E319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915725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4">
            <a:extLst>
              <a:ext uri="{FF2B5EF4-FFF2-40B4-BE49-F238E27FC236}">
                <a16:creationId xmlns:a16="http://schemas.microsoft.com/office/drawing/2014/main" id="{0F483C52-DF40-A5CC-B7EC-F23E530CB083}"/>
              </a:ext>
            </a:extLst>
          </p:cNvPr>
          <p:cNvSpPr>
            <a:spLocks noGrp="1"/>
          </p:cNvSpPr>
          <p:nvPr>
            <p:ph type="ftr" sz="quarter" idx="11"/>
          </p:nvPr>
        </p:nvSpPr>
        <p:spPr>
          <a:xfrm>
            <a:off x="3902796" y="6303167"/>
            <a:ext cx="4114800" cy="365125"/>
          </a:xfrm>
        </p:spPr>
        <p:txBody>
          <a:bodyPr/>
          <a:lstStyle/>
          <a:p>
            <a:r>
              <a:rPr lang="en-IN" sz="1400" b="1" dirty="0">
                <a:solidFill>
                  <a:schemeClr val="bg1"/>
                </a:solidFill>
                <a:latin typeface="Montserrat" panose="00000500000000000000" pitchFamily="50" charset="0"/>
              </a:rPr>
              <a:t>   nbasanayke@metaapply.io</a:t>
            </a:r>
          </a:p>
        </p:txBody>
      </p:sp>
      <p:sp>
        <p:nvSpPr>
          <p:cNvPr id="3" name="Slide Number Placeholder 19">
            <a:extLst>
              <a:ext uri="{FF2B5EF4-FFF2-40B4-BE49-F238E27FC236}">
                <a16:creationId xmlns:a16="http://schemas.microsoft.com/office/drawing/2014/main" id="{612E1BC5-F8E4-0C27-A787-889CEA8D190A}"/>
              </a:ext>
            </a:extLst>
          </p:cNvPr>
          <p:cNvSpPr>
            <a:spLocks noGrp="1"/>
          </p:cNvSpPr>
          <p:nvPr>
            <p:ph type="sldNum" sz="quarter" idx="12"/>
          </p:nvPr>
        </p:nvSpPr>
        <p:spPr>
          <a:xfrm>
            <a:off x="8950812" y="6311145"/>
            <a:ext cx="2743200" cy="365125"/>
          </a:xfrm>
        </p:spPr>
        <p:txBody>
          <a:bodyPr/>
          <a:lstStyle/>
          <a:p>
            <a:pPr algn="ctr"/>
            <a:r>
              <a:rPr lang="en-IN" sz="1400" b="1" dirty="0">
                <a:solidFill>
                  <a:schemeClr val="bg1"/>
                </a:solidFill>
                <a:latin typeface="Montserrat" panose="00000500000000000000" pitchFamily="50" charset="0"/>
                <a:cs typeface="Merriweather" panose="02000000000000000000" pitchFamily="2" charset="0"/>
              </a:rPr>
              <a:t>      metaapply.io</a:t>
            </a:r>
          </a:p>
        </p:txBody>
      </p:sp>
      <p:grpSp>
        <p:nvGrpSpPr>
          <p:cNvPr id="7" name="Group 6">
            <a:extLst>
              <a:ext uri="{FF2B5EF4-FFF2-40B4-BE49-F238E27FC236}">
                <a16:creationId xmlns:a16="http://schemas.microsoft.com/office/drawing/2014/main" id="{5637FF12-9F2B-1E23-3831-1E446C1B1B11}"/>
              </a:ext>
            </a:extLst>
          </p:cNvPr>
          <p:cNvGrpSpPr/>
          <p:nvPr/>
        </p:nvGrpSpPr>
        <p:grpSpPr>
          <a:xfrm flipH="1">
            <a:off x="4184376" y="6361610"/>
            <a:ext cx="314660" cy="314660"/>
            <a:chOff x="3510079" y="6226101"/>
            <a:chExt cx="503670" cy="503670"/>
          </a:xfrm>
        </p:grpSpPr>
        <p:sp>
          <p:nvSpPr>
            <p:cNvPr id="9" name="Oval 8">
              <a:extLst>
                <a:ext uri="{FF2B5EF4-FFF2-40B4-BE49-F238E27FC236}">
                  <a16:creationId xmlns:a16="http://schemas.microsoft.com/office/drawing/2014/main" id="{E09015E4-5C59-A14F-24B3-2FE4C2970589}"/>
                </a:ext>
              </a:extLst>
            </p:cNvPr>
            <p:cNvSpPr/>
            <p:nvPr/>
          </p:nvSpPr>
          <p:spPr>
            <a:xfrm>
              <a:off x="3510079"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0" name="Picture 9" descr="A black and white symbol&#10;&#10;Description automatically generated">
              <a:extLst>
                <a:ext uri="{FF2B5EF4-FFF2-40B4-BE49-F238E27FC236}">
                  <a16:creationId xmlns:a16="http://schemas.microsoft.com/office/drawing/2014/main" id="{28415DB4-EED6-49F3-624B-4AE00BAEF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972" y="6374816"/>
              <a:ext cx="292366" cy="205570"/>
            </a:xfrm>
            <a:prstGeom prst="rect">
              <a:avLst/>
            </a:prstGeom>
          </p:spPr>
        </p:pic>
      </p:grpSp>
      <p:grpSp>
        <p:nvGrpSpPr>
          <p:cNvPr id="11" name="Group 10">
            <a:extLst>
              <a:ext uri="{FF2B5EF4-FFF2-40B4-BE49-F238E27FC236}">
                <a16:creationId xmlns:a16="http://schemas.microsoft.com/office/drawing/2014/main" id="{9DE9B025-55F9-C172-9914-7C40CDEABEB5}"/>
              </a:ext>
            </a:extLst>
          </p:cNvPr>
          <p:cNvGrpSpPr/>
          <p:nvPr/>
        </p:nvGrpSpPr>
        <p:grpSpPr>
          <a:xfrm>
            <a:off x="9385683" y="6361610"/>
            <a:ext cx="314660" cy="314660"/>
            <a:chOff x="3746977" y="6404142"/>
            <a:chExt cx="314660" cy="314660"/>
          </a:xfrm>
        </p:grpSpPr>
        <p:sp>
          <p:nvSpPr>
            <p:cNvPr id="12" name="Oval 11">
              <a:extLst>
                <a:ext uri="{FF2B5EF4-FFF2-40B4-BE49-F238E27FC236}">
                  <a16:creationId xmlns:a16="http://schemas.microsoft.com/office/drawing/2014/main" id="{16A95A85-5304-A827-9283-51B835BA6FE0}"/>
                </a:ext>
              </a:extLst>
            </p:cNvPr>
            <p:cNvSpPr/>
            <p:nvPr/>
          </p:nvSpPr>
          <p:spPr>
            <a:xfrm flipH="1">
              <a:off x="3746977" y="6404142"/>
              <a:ext cx="314660" cy="31466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3" name="Picture 12" descr="A white globe with black background&#10;&#10;Description automatically generated">
              <a:extLst>
                <a:ext uri="{FF2B5EF4-FFF2-40B4-BE49-F238E27FC236}">
                  <a16:creationId xmlns:a16="http://schemas.microsoft.com/office/drawing/2014/main" id="{2597FCE0-A9C7-5AF0-4C47-B5ECD0CC0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813396" y="6471438"/>
              <a:ext cx="172280" cy="172280"/>
            </a:xfrm>
            <a:prstGeom prst="rect">
              <a:avLst/>
            </a:prstGeom>
          </p:spPr>
        </p:pic>
      </p:grpSp>
      <p:grpSp>
        <p:nvGrpSpPr>
          <p:cNvPr id="14" name="Group 13">
            <a:extLst>
              <a:ext uri="{FF2B5EF4-FFF2-40B4-BE49-F238E27FC236}">
                <a16:creationId xmlns:a16="http://schemas.microsoft.com/office/drawing/2014/main" id="{4877B363-4E8E-CE8F-5307-B9D683F1E42E}"/>
              </a:ext>
            </a:extLst>
          </p:cNvPr>
          <p:cNvGrpSpPr/>
          <p:nvPr/>
        </p:nvGrpSpPr>
        <p:grpSpPr>
          <a:xfrm>
            <a:off x="896468" y="6361610"/>
            <a:ext cx="2344721" cy="314660"/>
            <a:chOff x="665182" y="6361610"/>
            <a:chExt cx="2344721" cy="314660"/>
          </a:xfrm>
        </p:grpSpPr>
        <p:grpSp>
          <p:nvGrpSpPr>
            <p:cNvPr id="15" name="Group 14">
              <a:extLst>
                <a:ext uri="{FF2B5EF4-FFF2-40B4-BE49-F238E27FC236}">
                  <a16:creationId xmlns:a16="http://schemas.microsoft.com/office/drawing/2014/main" id="{F6AF1BF5-CB8C-31B9-A1B0-A3E3FE434365}"/>
                </a:ext>
              </a:extLst>
            </p:cNvPr>
            <p:cNvGrpSpPr/>
            <p:nvPr/>
          </p:nvGrpSpPr>
          <p:grpSpPr>
            <a:xfrm flipH="1">
              <a:off x="665182" y="6361610"/>
              <a:ext cx="314660" cy="314660"/>
              <a:chOff x="2872986" y="6226101"/>
              <a:chExt cx="503670" cy="503670"/>
            </a:xfrm>
          </p:grpSpPr>
          <p:sp>
            <p:nvSpPr>
              <p:cNvPr id="17" name="Oval 16">
                <a:extLst>
                  <a:ext uri="{FF2B5EF4-FFF2-40B4-BE49-F238E27FC236}">
                    <a16:creationId xmlns:a16="http://schemas.microsoft.com/office/drawing/2014/main" id="{09AA28CE-9AE1-7AD1-FA61-8EBEF49C783B}"/>
                  </a:ext>
                </a:extLst>
              </p:cNvPr>
              <p:cNvSpPr/>
              <p:nvPr/>
            </p:nvSpPr>
            <p:spPr>
              <a:xfrm>
                <a:off x="2872986" y="6226101"/>
                <a:ext cx="503670" cy="503670"/>
              </a:xfrm>
              <a:prstGeom prst="ellipse">
                <a:avLst/>
              </a:prstGeom>
              <a:noFill/>
              <a:ln w="19050">
                <a:solidFill>
                  <a:schemeClr val="bg1"/>
                </a:solidFill>
              </a:ln>
            </p:spPr>
            <p:style>
              <a:lnRef idx="2">
                <a:schemeClr val="dk1">
                  <a:shade val="15000"/>
                </a:schemeClr>
              </a:lnRef>
              <a:fillRef idx="1001">
                <a:schemeClr val="lt1"/>
              </a:fillRef>
              <a:effectRef idx="0">
                <a:schemeClr val="dk1"/>
              </a:effectRef>
              <a:fontRef idx="minor">
                <a:schemeClr val="lt1"/>
              </a:fontRef>
            </p:style>
            <p:txBody>
              <a:bodyPr rtlCol="0" anchor="ctr"/>
              <a:lstStyle/>
              <a:p>
                <a:pPr algn="ctr"/>
                <a:endParaRPr lang="en-IN">
                  <a:solidFill>
                    <a:schemeClr val="bg1"/>
                  </a:solidFill>
                </a:endParaRPr>
              </a:p>
            </p:txBody>
          </p:sp>
          <p:pic>
            <p:nvPicPr>
              <p:cNvPr id="18" name="Picture 17" descr="A white phone handset with a black background&#10;&#10;Description automatically generated">
                <a:extLst>
                  <a:ext uri="{FF2B5EF4-FFF2-40B4-BE49-F238E27FC236}">
                    <a16:creationId xmlns:a16="http://schemas.microsoft.com/office/drawing/2014/main" id="{9AD3CE7A-38EF-99AA-5659-C04EF8761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065" y="6358266"/>
                <a:ext cx="263563" cy="264250"/>
              </a:xfrm>
              <a:prstGeom prst="rect">
                <a:avLst/>
              </a:prstGeom>
            </p:spPr>
          </p:pic>
        </p:grpSp>
        <p:sp>
          <p:nvSpPr>
            <p:cNvPr id="16" name="TextBox 15">
              <a:extLst>
                <a:ext uri="{FF2B5EF4-FFF2-40B4-BE49-F238E27FC236}">
                  <a16:creationId xmlns:a16="http://schemas.microsoft.com/office/drawing/2014/main" id="{1F0079AF-4F78-B323-CB12-BF7082195BA9}"/>
                </a:ext>
              </a:extLst>
            </p:cNvPr>
            <p:cNvSpPr txBox="1"/>
            <p:nvPr/>
          </p:nvSpPr>
          <p:spPr>
            <a:xfrm>
              <a:off x="1009031" y="6365108"/>
              <a:ext cx="2000872" cy="307777"/>
            </a:xfrm>
            <a:prstGeom prst="rect">
              <a:avLst/>
            </a:prstGeom>
            <a:noFill/>
          </p:spPr>
          <p:txBody>
            <a:bodyPr wrap="square" rtlCol="0">
              <a:spAutoFit/>
            </a:bodyPr>
            <a:lstStyle/>
            <a:p>
              <a:r>
                <a:rPr lang="en-IN" sz="1400" b="1" dirty="0">
                  <a:solidFill>
                    <a:schemeClr val="bg1"/>
                  </a:solidFill>
                  <a:latin typeface="Montserrat" panose="00000500000000000000" pitchFamily="50" charset="0"/>
                  <a:cs typeface="Merriweather" panose="02000000000000000000" pitchFamily="2" charset="0"/>
                </a:rPr>
                <a:t> +94717882255</a:t>
              </a:r>
            </a:p>
          </p:txBody>
        </p:sp>
      </p:grpSp>
      <p:sp>
        <p:nvSpPr>
          <p:cNvPr id="4" name="TextBox 3">
            <a:extLst>
              <a:ext uri="{FF2B5EF4-FFF2-40B4-BE49-F238E27FC236}">
                <a16:creationId xmlns:a16="http://schemas.microsoft.com/office/drawing/2014/main" id="{93C5D1D5-B733-2BD3-BC8F-DCFC743BB75C}"/>
              </a:ext>
            </a:extLst>
          </p:cNvPr>
          <p:cNvSpPr txBox="1"/>
          <p:nvPr/>
        </p:nvSpPr>
        <p:spPr>
          <a:xfrm>
            <a:off x="896468" y="681982"/>
            <a:ext cx="7683182" cy="646331"/>
          </a:xfrm>
          <a:prstGeom prst="rect">
            <a:avLst/>
          </a:prstGeom>
          <a:noFill/>
        </p:spPr>
        <p:txBody>
          <a:bodyPr wrap="square" rtlCol="0">
            <a:spAutoFit/>
          </a:bodyPr>
          <a:lstStyle/>
          <a:p>
            <a:r>
              <a:rPr lang="en-US" sz="3600" b="1" dirty="0">
                <a:solidFill>
                  <a:srgbClr val="2E3192"/>
                </a:solidFill>
                <a:latin typeface="Times New Roman" panose="02020603050405020304" pitchFamily="18" charset="0"/>
                <a:cs typeface="Times New Roman" panose="02020603050405020304" pitchFamily="18" charset="0"/>
              </a:rPr>
              <a:t>Our </a:t>
            </a:r>
            <a:r>
              <a:rPr lang="en-US" sz="3600" b="1" i="0" u="none" strike="noStrike" baseline="0" dirty="0">
                <a:solidFill>
                  <a:srgbClr val="2E3192"/>
                </a:solidFill>
                <a:latin typeface="Times New Roman" panose="02020603050405020304" pitchFamily="18" charset="0"/>
                <a:cs typeface="Times New Roman" panose="02020603050405020304" pitchFamily="18" charset="0"/>
              </a:rPr>
              <a:t>Visa Support Services</a:t>
            </a:r>
          </a:p>
        </p:txBody>
      </p:sp>
      <p:sp>
        <p:nvSpPr>
          <p:cNvPr id="20" name="TextBox 19">
            <a:extLst>
              <a:ext uri="{FF2B5EF4-FFF2-40B4-BE49-F238E27FC236}">
                <a16:creationId xmlns:a16="http://schemas.microsoft.com/office/drawing/2014/main" id="{5A0542FE-6441-D2B2-D661-017D2CA637DC}"/>
              </a:ext>
            </a:extLst>
          </p:cNvPr>
          <p:cNvSpPr txBox="1"/>
          <p:nvPr/>
        </p:nvSpPr>
        <p:spPr>
          <a:xfrm>
            <a:off x="896468" y="1951123"/>
            <a:ext cx="4799551" cy="3782061"/>
          </a:xfrm>
          <a:prstGeom prst="rect">
            <a:avLst/>
          </a:prstGeom>
          <a:noFill/>
        </p:spPr>
        <p:txBody>
          <a:bodyPr wrap="square">
            <a:spAutoFit/>
          </a:bodyPr>
          <a:lstStyle/>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Mock Interview Preparation</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Opening of Blocked Account</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Visa Form Fill Up Assistance</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Virtual Training- Country Specific Immigration policies</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Assistance in preparing Statement of Purpose, Visa Covering Letters</a:t>
            </a:r>
          </a:p>
          <a:p>
            <a:pPr marL="355600" indent="-355600" algn="just">
              <a:lnSpc>
                <a:spcPct val="150000"/>
              </a:lnSpc>
              <a:buClr>
                <a:srgbClr val="F83E93"/>
              </a:buClr>
              <a:buFont typeface="Wingdings" panose="05000000000000000000" pitchFamily="2" charset="2"/>
              <a:buChar char="v"/>
            </a:pPr>
            <a:r>
              <a:rPr lang="en-US" i="0" u="none" strike="noStrike" baseline="0" dirty="0">
                <a:latin typeface="Times New Roman" panose="02020603050405020304" pitchFamily="18" charset="0"/>
                <a:cs typeface="Times New Roman" panose="02020603050405020304" pitchFamily="18" charset="0"/>
              </a:rPr>
              <a:t>Documentation Support as per Embassy requirements</a:t>
            </a:r>
          </a:p>
        </p:txBody>
      </p:sp>
      <p:pic>
        <p:nvPicPr>
          <p:cNvPr id="23" name="Picture 22" descr="A person wearing headphones and talking on a headset&#10;&#10;Description automatically generated">
            <a:extLst>
              <a:ext uri="{FF2B5EF4-FFF2-40B4-BE49-F238E27FC236}">
                <a16:creationId xmlns:a16="http://schemas.microsoft.com/office/drawing/2014/main" id="{9CD8BC2F-ECDC-4AEB-BAEB-65F2195625BD}"/>
              </a:ext>
            </a:extLst>
          </p:cNvPr>
          <p:cNvPicPr>
            <a:picLocks noChangeAspect="1"/>
          </p:cNvPicPr>
          <p:nvPr/>
        </p:nvPicPr>
        <p:blipFill rotWithShape="1">
          <a:blip r:embed="rId5">
            <a:extLst>
              <a:ext uri="{28A0092B-C50C-407E-A947-70E740481C1C}">
                <a14:useLocalDpi xmlns:a14="http://schemas.microsoft.com/office/drawing/2010/main" val="0"/>
              </a:ext>
            </a:extLst>
          </a:blip>
          <a:srcRect r="5518"/>
          <a:stretch/>
        </p:blipFill>
        <p:spPr>
          <a:xfrm flipH="1">
            <a:off x="6096000" y="1692762"/>
            <a:ext cx="5320218" cy="3753959"/>
          </a:xfrm>
          <a:prstGeom prst="rect">
            <a:avLst/>
          </a:prstGeom>
        </p:spPr>
      </p:pic>
    </p:spTree>
    <p:extLst>
      <p:ext uri="{BB962C8B-B14F-4D97-AF65-F5344CB8AC3E}">
        <p14:creationId xmlns:p14="http://schemas.microsoft.com/office/powerpoint/2010/main" val="12384577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q-and-a-icon-21627-storre - STM – Sea Traffic Management">
            <a:extLst>
              <a:ext uri="{FF2B5EF4-FFF2-40B4-BE49-F238E27FC236}">
                <a16:creationId xmlns:a16="http://schemas.microsoft.com/office/drawing/2014/main" id="{B0744F2D-9264-4B45-A841-2370A349B5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24" y="2133600"/>
            <a:ext cx="3386667" cy="304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object 5">
            <a:extLst>
              <a:ext uri="{FF2B5EF4-FFF2-40B4-BE49-F238E27FC236}">
                <a16:creationId xmlns:a16="http://schemas.microsoft.com/office/drawing/2014/main" id="{7C4910B0-8CF4-420B-9870-1272255B0FD8}"/>
              </a:ext>
            </a:extLst>
          </p:cNvPr>
          <p:cNvSpPr txBox="1">
            <a:spLocks noGrp="1"/>
          </p:cNvSpPr>
          <p:nvPr>
            <p:ph type="dt" sz="half" idx="6"/>
          </p:nvPr>
        </p:nvSpPr>
        <p:spPr>
          <a:xfrm>
            <a:off x="9852786" y="6370640"/>
            <a:ext cx="1247775" cy="243204"/>
          </a:xfrm>
          <a:prstGeom prst="rect">
            <a:avLst/>
          </a:prstGeom>
        </p:spPr>
        <p:txBody>
          <a:bodyPr vert="horz" wrap="square" lIns="0" tIns="0" rIns="0" bIns="0" rtlCol="0">
            <a:spAutoFit/>
          </a:bodyPr>
          <a:lstStyle>
            <a:defPPr>
              <a:defRPr lang="en-US"/>
            </a:defPPr>
            <a:lvl1pPr marL="0" algn="l" defTabSz="914400" rtl="0" eaLnBrk="1" latinLnBrk="0" hangingPunct="1">
              <a:defRPr sz="1400" b="1" i="0" kern="1200">
                <a:solidFill>
                  <a:schemeClr val="bg1"/>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60"/>
              </a:spcBef>
            </a:pPr>
            <a:r>
              <a:rPr lang="en-US" spc="-55"/>
              <a:t>metaapply.io</a:t>
            </a:r>
            <a:endParaRPr spc="-55" dirty="0"/>
          </a:p>
        </p:txBody>
      </p:sp>
      <p:sp>
        <p:nvSpPr>
          <p:cNvPr id="7" name="object 6">
            <a:extLst>
              <a:ext uri="{FF2B5EF4-FFF2-40B4-BE49-F238E27FC236}">
                <a16:creationId xmlns:a16="http://schemas.microsoft.com/office/drawing/2014/main" id="{728DA2EC-9BA5-41FE-AE27-072425177B71}"/>
              </a:ext>
            </a:extLst>
          </p:cNvPr>
          <p:cNvSpPr txBox="1">
            <a:spLocks noGrp="1"/>
          </p:cNvSpPr>
          <p:nvPr>
            <p:ph type="ftr" sz="quarter" idx="5"/>
          </p:nvPr>
        </p:nvSpPr>
        <p:spPr>
          <a:xfrm>
            <a:off x="1369567" y="6394415"/>
            <a:ext cx="1497330" cy="243204"/>
          </a:xfrm>
          <a:prstGeom prst="rect">
            <a:avLst/>
          </a:prstGeom>
        </p:spPr>
        <p:txBody>
          <a:bodyPr vert="horz" wrap="square" lIns="0" tIns="0" rIns="0" bIns="0" rtlCol="0">
            <a:spAutoFit/>
          </a:bodyPr>
          <a:lstStyle>
            <a:defPPr>
              <a:defRPr lang="en-US"/>
            </a:defPPr>
            <a:lvl1pPr marL="0" algn="l" defTabSz="914400" rtl="0" eaLnBrk="1" latinLnBrk="0" hangingPunct="1">
              <a:defRPr sz="1400" b="1" i="0" kern="1200">
                <a:solidFill>
                  <a:schemeClr val="bg1"/>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60"/>
              </a:spcBef>
            </a:pPr>
            <a:r>
              <a:rPr lang="en-US" spc="-165"/>
              <a:t>+91-9560708184</a:t>
            </a:r>
            <a:endParaRPr spc="-165" dirty="0"/>
          </a:p>
        </p:txBody>
      </p:sp>
      <p:sp>
        <p:nvSpPr>
          <p:cNvPr id="8" name="object 7">
            <a:extLst>
              <a:ext uri="{FF2B5EF4-FFF2-40B4-BE49-F238E27FC236}">
                <a16:creationId xmlns:a16="http://schemas.microsoft.com/office/drawing/2014/main" id="{94320D0A-0424-424E-8461-B7D95FF24C5C}"/>
              </a:ext>
            </a:extLst>
          </p:cNvPr>
          <p:cNvSpPr txBox="1"/>
          <p:nvPr/>
        </p:nvSpPr>
        <p:spPr>
          <a:xfrm>
            <a:off x="5116828" y="6393196"/>
            <a:ext cx="2960372" cy="223138"/>
          </a:xfrm>
          <a:prstGeom prst="rect">
            <a:avLst/>
          </a:prstGeom>
        </p:spPr>
        <p:txBody>
          <a:bodyPr vert="horz" wrap="square" lIns="0" tIns="7620" rIns="0" bIns="0" rtlCol="0">
            <a:spAutoFit/>
          </a:bodyPr>
          <a:lstStyle/>
          <a:p>
            <a:pPr marL="12700">
              <a:lnSpc>
                <a:spcPct val="100000"/>
              </a:lnSpc>
              <a:spcBef>
                <a:spcPts val="60"/>
              </a:spcBef>
            </a:pPr>
            <a:r>
              <a:rPr lang="en-US" sz="1400" b="1" spc="-45" dirty="0">
                <a:solidFill>
                  <a:srgbClr val="FFFFFF"/>
                </a:solidFill>
                <a:latin typeface="Verdana"/>
                <a:cs typeface="Verdana"/>
              </a:rPr>
              <a:t>nbasanayake@metaapply.io</a:t>
            </a:r>
            <a:endParaRPr sz="1400" dirty="0">
              <a:latin typeface="Verdana"/>
              <a:cs typeface="Verdana"/>
            </a:endParaRPr>
          </a:p>
        </p:txBody>
      </p:sp>
    </p:spTree>
    <p:extLst>
      <p:ext uri="{BB962C8B-B14F-4D97-AF65-F5344CB8AC3E}">
        <p14:creationId xmlns:p14="http://schemas.microsoft.com/office/powerpoint/2010/main" val="25547376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D5C3E4B-CE40-E208-7212-731D4B3F0447}"/>
              </a:ext>
            </a:extLst>
          </p:cNvPr>
          <p:cNvSpPr txBox="1"/>
          <p:nvPr/>
        </p:nvSpPr>
        <p:spPr>
          <a:xfrm>
            <a:off x="1012489" y="1772529"/>
            <a:ext cx="6344913" cy="1107996"/>
          </a:xfrm>
          <a:prstGeom prst="rect">
            <a:avLst/>
          </a:prstGeom>
          <a:noFill/>
        </p:spPr>
        <p:txBody>
          <a:bodyPr wrap="square" rtlCol="0">
            <a:spAutoFit/>
          </a:bodyPr>
          <a:lstStyle/>
          <a:p>
            <a:r>
              <a:rPr lang="en-IN" sz="6600" b="1" dirty="0">
                <a:solidFill>
                  <a:srgbClr val="F83E93"/>
                </a:solidFill>
                <a:latin typeface="Montserrat" panose="00000500000000000000" pitchFamily="50" charset="0"/>
              </a:rPr>
              <a:t>Thank you !</a:t>
            </a:r>
          </a:p>
        </p:txBody>
      </p:sp>
      <p:grpSp>
        <p:nvGrpSpPr>
          <p:cNvPr id="11" name="Group 10">
            <a:extLst>
              <a:ext uri="{FF2B5EF4-FFF2-40B4-BE49-F238E27FC236}">
                <a16:creationId xmlns:a16="http://schemas.microsoft.com/office/drawing/2014/main" id="{5A13C499-6A3E-7A8F-0581-04AF06D345BA}"/>
              </a:ext>
            </a:extLst>
          </p:cNvPr>
          <p:cNvGrpSpPr/>
          <p:nvPr/>
        </p:nvGrpSpPr>
        <p:grpSpPr>
          <a:xfrm>
            <a:off x="6982205" y="-828032"/>
            <a:ext cx="3496502" cy="5201122"/>
            <a:chOff x="7444792" y="-956345"/>
            <a:chExt cx="3008786" cy="4432439"/>
          </a:xfrm>
        </p:grpSpPr>
        <p:sp>
          <p:nvSpPr>
            <p:cNvPr id="12" name="Freeform: Shape 5">
              <a:extLst>
                <a:ext uri="{FF2B5EF4-FFF2-40B4-BE49-F238E27FC236}">
                  <a16:creationId xmlns:a16="http://schemas.microsoft.com/office/drawing/2014/main" id="{99773ECB-4EF7-D5CA-22E8-4B79C5543DE0}"/>
                </a:ext>
              </a:extLst>
            </p:cNvPr>
            <p:cNvSpPr/>
            <p:nvPr/>
          </p:nvSpPr>
          <p:spPr>
            <a:xfrm>
              <a:off x="8186278" y="337136"/>
              <a:ext cx="1525813" cy="762906"/>
            </a:xfrm>
            <a:custGeom>
              <a:avLst/>
              <a:gdLst>
                <a:gd name="connsiteX0" fmla="*/ 1525814 w 1525813"/>
                <a:gd name="connsiteY0" fmla="*/ 762907 h 762906"/>
                <a:gd name="connsiteX1" fmla="*/ 762907 w 1525813"/>
                <a:gd name="connsiteY1" fmla="*/ 0 h 762906"/>
                <a:gd name="connsiteX2" fmla="*/ 0 w 1525813"/>
                <a:gd name="connsiteY2" fmla="*/ 762907 h 762906"/>
                <a:gd name="connsiteX3" fmla="*/ 1525814 w 1525813"/>
                <a:gd name="connsiteY3" fmla="*/ 762907 h 762906"/>
              </a:gdLst>
              <a:ahLst/>
              <a:cxnLst>
                <a:cxn ang="0">
                  <a:pos x="connsiteX0" y="connsiteY0"/>
                </a:cxn>
                <a:cxn ang="0">
                  <a:pos x="connsiteX1" y="connsiteY1"/>
                </a:cxn>
                <a:cxn ang="0">
                  <a:pos x="connsiteX2" y="connsiteY2"/>
                </a:cxn>
                <a:cxn ang="0">
                  <a:pos x="connsiteX3" y="connsiteY3"/>
                </a:cxn>
              </a:cxnLst>
              <a:rect l="l" t="t" r="r" b="b"/>
              <a:pathLst>
                <a:path w="1525813" h="762906">
                  <a:moveTo>
                    <a:pt x="1525814" y="762907"/>
                  </a:moveTo>
                  <a:cubicBezTo>
                    <a:pt x="1525814" y="341084"/>
                    <a:pt x="1184730" y="0"/>
                    <a:pt x="762907" y="0"/>
                  </a:cubicBezTo>
                  <a:cubicBezTo>
                    <a:pt x="341084" y="0"/>
                    <a:pt x="0" y="341084"/>
                    <a:pt x="0" y="762907"/>
                  </a:cubicBezTo>
                  <a:lnTo>
                    <a:pt x="1525814" y="762907"/>
                  </a:lnTo>
                  <a:close/>
                </a:path>
              </a:pathLst>
            </a:custGeom>
            <a:solidFill>
              <a:srgbClr val="F83E93"/>
            </a:solidFill>
            <a:ln w="0" cap="flat">
              <a:noFill/>
              <a:prstDash val="solid"/>
              <a:miter/>
            </a:ln>
          </p:spPr>
          <p:txBody>
            <a:bodyPr rtlCol="0" anchor="ctr"/>
            <a:lstStyle/>
            <a:p>
              <a:endParaRPr lang="en-IN"/>
            </a:p>
          </p:txBody>
        </p:sp>
        <p:sp>
          <p:nvSpPr>
            <p:cNvPr id="13" name="Freeform: Shape 9">
              <a:extLst>
                <a:ext uri="{FF2B5EF4-FFF2-40B4-BE49-F238E27FC236}">
                  <a16:creationId xmlns:a16="http://schemas.microsoft.com/office/drawing/2014/main" id="{9BE177D2-F527-55FB-C902-DCCB7786E99A}"/>
                </a:ext>
              </a:extLst>
            </p:cNvPr>
            <p:cNvSpPr/>
            <p:nvPr/>
          </p:nvSpPr>
          <p:spPr>
            <a:xfrm>
              <a:off x="8949185" y="-956345"/>
              <a:ext cx="164774" cy="1293481"/>
            </a:xfrm>
            <a:custGeom>
              <a:avLst/>
              <a:gdLst>
                <a:gd name="connsiteX0" fmla="*/ 0 w 164774"/>
                <a:gd name="connsiteY0" fmla="*/ 1293482 h 1293481"/>
                <a:gd name="connsiteX1" fmla="*/ 0 w 164774"/>
                <a:gd name="connsiteY1" fmla="*/ 0 h 1293481"/>
              </a:gdLst>
              <a:ahLst/>
              <a:cxnLst>
                <a:cxn ang="0">
                  <a:pos x="connsiteX0" y="connsiteY0"/>
                </a:cxn>
                <a:cxn ang="0">
                  <a:pos x="connsiteX1" y="connsiteY1"/>
                </a:cxn>
              </a:cxnLst>
              <a:rect l="l" t="t" r="r" b="b"/>
              <a:pathLst>
                <a:path w="164774" h="1293481">
                  <a:moveTo>
                    <a:pt x="0" y="1293482"/>
                  </a:moveTo>
                  <a:lnTo>
                    <a:pt x="0" y="0"/>
                  </a:lnTo>
                </a:path>
              </a:pathLst>
            </a:custGeom>
            <a:ln w="41143" cap="flat">
              <a:solidFill>
                <a:srgbClr val="F83E93"/>
              </a:solidFill>
              <a:prstDash val="solid"/>
              <a:miter/>
            </a:ln>
          </p:spPr>
          <p:txBody>
            <a:bodyPr rtlCol="0" anchor="ctr"/>
            <a:lstStyle/>
            <a:p>
              <a:endParaRPr lang="en-IN"/>
            </a:p>
          </p:txBody>
        </p:sp>
        <p:sp>
          <p:nvSpPr>
            <p:cNvPr id="14" name="Freeform: Shape 10">
              <a:extLst>
                <a:ext uri="{FF2B5EF4-FFF2-40B4-BE49-F238E27FC236}">
                  <a16:creationId xmlns:a16="http://schemas.microsoft.com/office/drawing/2014/main" id="{C98A8154-1B47-149B-44D7-4AFA58A02645}"/>
                </a:ext>
              </a:extLst>
            </p:cNvPr>
            <p:cNvSpPr/>
            <p:nvPr/>
          </p:nvSpPr>
          <p:spPr>
            <a:xfrm>
              <a:off x="7444792" y="1100043"/>
              <a:ext cx="3008786" cy="2376051"/>
            </a:xfrm>
            <a:custGeom>
              <a:avLst/>
              <a:gdLst>
                <a:gd name="connsiteX0" fmla="*/ 3008787 w 3008786"/>
                <a:gd name="connsiteY0" fmla="*/ 2376052 h 2376051"/>
                <a:gd name="connsiteX1" fmla="*/ 0 w 3008786"/>
                <a:gd name="connsiteY1" fmla="*/ 2376052 h 2376051"/>
                <a:gd name="connsiteX2" fmla="*/ 741486 w 3008786"/>
                <a:gd name="connsiteY2" fmla="*/ 0 h 2376051"/>
                <a:gd name="connsiteX3" fmla="*/ 2267300 w 3008786"/>
                <a:gd name="connsiteY3" fmla="*/ 0 h 2376051"/>
                <a:gd name="connsiteX4" fmla="*/ 3008787 w 3008786"/>
                <a:gd name="connsiteY4" fmla="*/ 2376052 h 237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786" h="2376051">
                  <a:moveTo>
                    <a:pt x="3008787" y="2376052"/>
                  </a:moveTo>
                  <a:lnTo>
                    <a:pt x="0" y="2376052"/>
                  </a:lnTo>
                  <a:lnTo>
                    <a:pt x="741486" y="0"/>
                  </a:lnTo>
                  <a:lnTo>
                    <a:pt x="2267300" y="0"/>
                  </a:lnTo>
                  <a:lnTo>
                    <a:pt x="3008787" y="2376052"/>
                  </a:lnTo>
                  <a:close/>
                </a:path>
              </a:pathLst>
            </a:custGeom>
            <a:gradFill>
              <a:gsLst>
                <a:gs pos="0">
                  <a:srgbClr val="FDCFE4"/>
                </a:gs>
                <a:gs pos="100000">
                  <a:schemeClr val="bg1">
                    <a:alpha val="0"/>
                  </a:schemeClr>
                </a:gs>
              </a:gsLst>
              <a:lin ang="5400000" scaled="1"/>
            </a:gradFill>
            <a:ln w="0" cap="flat">
              <a:noFill/>
              <a:prstDash val="solid"/>
              <a:miter/>
            </a:ln>
          </p:spPr>
          <p:txBody>
            <a:bodyPr rtlCol="0" anchor="ctr"/>
            <a:lstStyle/>
            <a:p>
              <a:endParaRPr lang="en-IN"/>
            </a:p>
          </p:txBody>
        </p:sp>
      </p:grpSp>
      <p:sp>
        <p:nvSpPr>
          <p:cNvPr id="15" name="TextBox 14">
            <a:extLst>
              <a:ext uri="{FF2B5EF4-FFF2-40B4-BE49-F238E27FC236}">
                <a16:creationId xmlns:a16="http://schemas.microsoft.com/office/drawing/2014/main" id="{3E857023-D3E1-87F4-2995-DD3215360BF1}"/>
              </a:ext>
            </a:extLst>
          </p:cNvPr>
          <p:cNvSpPr txBox="1"/>
          <p:nvPr/>
        </p:nvSpPr>
        <p:spPr>
          <a:xfrm>
            <a:off x="6982205" y="3191227"/>
            <a:ext cx="4060271" cy="523220"/>
          </a:xfrm>
          <a:prstGeom prst="rect">
            <a:avLst/>
          </a:prstGeom>
          <a:noFill/>
        </p:spPr>
        <p:txBody>
          <a:bodyPr wrap="square" rtlCol="0">
            <a:spAutoFit/>
          </a:bodyPr>
          <a:lstStyle/>
          <a:p>
            <a:pPr algn="l"/>
            <a:r>
              <a:rPr lang="en-US" sz="2800" b="1" i="0" u="none" strike="noStrike" baseline="0" dirty="0">
                <a:solidFill>
                  <a:srgbClr val="F83E93"/>
                </a:solidFill>
                <a:latin typeface="Montserrat" pitchFamily="2" charset="0"/>
              </a:rPr>
              <a:t>Contact Details</a:t>
            </a:r>
          </a:p>
        </p:txBody>
      </p:sp>
      <p:sp>
        <p:nvSpPr>
          <p:cNvPr id="16" name="TextBox 15">
            <a:extLst>
              <a:ext uri="{FF2B5EF4-FFF2-40B4-BE49-F238E27FC236}">
                <a16:creationId xmlns:a16="http://schemas.microsoft.com/office/drawing/2014/main" id="{C922C5FA-5728-156B-5E34-57C0C6256815}"/>
              </a:ext>
            </a:extLst>
          </p:cNvPr>
          <p:cNvSpPr txBox="1"/>
          <p:nvPr/>
        </p:nvSpPr>
        <p:spPr>
          <a:xfrm>
            <a:off x="7084341" y="3808036"/>
            <a:ext cx="4703060" cy="523220"/>
          </a:xfrm>
          <a:prstGeom prst="rect">
            <a:avLst/>
          </a:prstGeom>
          <a:solidFill>
            <a:srgbClr val="F83E93"/>
          </a:solidFill>
        </p:spPr>
        <p:txBody>
          <a:bodyPr wrap="square" rtlCol="0">
            <a:spAutoFit/>
          </a:bodyPr>
          <a:lstStyle/>
          <a:p>
            <a:pPr algn="l"/>
            <a:r>
              <a:rPr lang="en-US" sz="2800" b="1" i="0" u="none" strike="noStrike" baseline="0" dirty="0">
                <a:solidFill>
                  <a:schemeClr val="bg1"/>
                </a:solidFill>
                <a:latin typeface="Montserrat" pitchFamily="2" charset="0"/>
              </a:rPr>
              <a:t>Naduni Basnayake</a:t>
            </a:r>
          </a:p>
        </p:txBody>
      </p:sp>
      <p:sp>
        <p:nvSpPr>
          <p:cNvPr id="17" name="TextBox 16">
            <a:extLst>
              <a:ext uri="{FF2B5EF4-FFF2-40B4-BE49-F238E27FC236}">
                <a16:creationId xmlns:a16="http://schemas.microsoft.com/office/drawing/2014/main" id="{144741D9-8DB6-3B0D-51B9-A965C446226A}"/>
              </a:ext>
            </a:extLst>
          </p:cNvPr>
          <p:cNvSpPr txBox="1"/>
          <p:nvPr/>
        </p:nvSpPr>
        <p:spPr>
          <a:xfrm>
            <a:off x="6791807" y="4427836"/>
            <a:ext cx="5288127" cy="461024"/>
          </a:xfrm>
          <a:prstGeom prst="rect">
            <a:avLst/>
          </a:prstGeom>
          <a:noFill/>
        </p:spPr>
        <p:txBody>
          <a:bodyPr wrap="square" rtlCol="0">
            <a:spAutoFit/>
          </a:bodyPr>
          <a:lstStyle/>
          <a:p>
            <a:pPr>
              <a:lnSpc>
                <a:spcPct val="150000"/>
              </a:lnSpc>
            </a:pPr>
            <a:r>
              <a:rPr lang="en-IN" sz="1800" b="1" dirty="0">
                <a:solidFill>
                  <a:srgbClr val="2E3192"/>
                </a:solidFill>
                <a:latin typeface="Montserrat" pitchFamily="2" charset="0"/>
                <a:ea typeface="Verdana" panose="020B0604030504040204" pitchFamily="34" charset="0"/>
              </a:rPr>
              <a:t>University Representative – QIB Campus</a:t>
            </a:r>
          </a:p>
        </p:txBody>
      </p:sp>
    </p:spTree>
    <p:extLst>
      <p:ext uri="{BB962C8B-B14F-4D97-AF65-F5344CB8AC3E}">
        <p14:creationId xmlns:p14="http://schemas.microsoft.com/office/powerpoint/2010/main" val="30221394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TotalTime>
  <Words>10190</Words>
  <Application>Microsoft Office PowerPoint</Application>
  <PresentationFormat>Widescreen</PresentationFormat>
  <Paragraphs>2315</Paragraphs>
  <Slides>121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121</vt:i4>
      </vt:variant>
    </vt:vector>
  </HeadingPairs>
  <TitlesOfParts>
    <vt:vector size="130" baseType="lpstr">
      <vt:lpstr>Arial</vt:lpstr>
      <vt:lpstr>Calibri</vt:lpstr>
      <vt:lpstr>Calibri Light</vt:lpstr>
      <vt:lpstr>Montserrat</vt:lpstr>
      <vt:lpstr>Segoe UI Symbol</vt:lpstr>
      <vt:lpstr>Times New Roman</vt:lpstr>
      <vt:lpstr>Verdana</vt:lpstr>
      <vt:lpstr>Wingdings</vt:lpstr>
      <vt:lpstr>Office Theme</vt:lpstr>
      <vt:lpstr>Why Us?</vt:lpstr>
      <vt:lpstr>Our University Partnerships</vt:lpstr>
      <vt:lpstr>Application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Courses Offered</vt:lpstr>
      <vt:lpstr>PowerPoint Presentation</vt:lpstr>
      <vt:lpstr>PowerPoint Presentation</vt:lpstr>
      <vt:lpstr>PowerPoint Presentation</vt:lpstr>
      <vt:lpstr>Courses Offered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Hotel Tourism &amp;  Management Institute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Naduni Basanayke</dc:creator>
  <cp:lastModifiedBy>Naduni Basanayke</cp:lastModifiedBy>
  <cp:revision>14</cp:revision>
  <dcterms:created xsi:type="dcterms:W3CDTF">2024-06-19T05:10:24Z</dcterms:created>
  <dcterms:modified xsi:type="dcterms:W3CDTF">2024-06-19T09:22:47Z</dcterms:modified>
</cp:coreProperties>
</file>